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6.xml" ContentType="application/vnd.openxmlformats-officedocument.theme+xml"/>
  <Override PartName="/ppt/tags/tag19.xml" ContentType="application/vnd.openxmlformats-officedocument.presentationml.tags+xml"/>
  <Override PartName="/ppt/tags/tag20.xml" ContentType="application/vnd.openxmlformats-officedocument.presentationml.tags+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5" r:id="rId5"/>
    <p:sldMasterId id="2147483677" r:id="rId6"/>
    <p:sldMasterId id="2147483679" r:id="rId7"/>
    <p:sldMasterId id="2147483681" r:id="rId8"/>
    <p:sldMasterId id="2147483683" r:id="rId9"/>
  </p:sldMasterIdLst>
  <p:notesMasterIdLst>
    <p:notesMasterId r:id="rId86"/>
  </p:notesMasterIdLst>
  <p:sldIdLst>
    <p:sldId id="256" r:id="rId10"/>
    <p:sldId id="258" r:id="rId11"/>
    <p:sldId id="323" r:id="rId12"/>
    <p:sldId id="324" r:id="rId13"/>
    <p:sldId id="284" r:id="rId14"/>
    <p:sldId id="287" r:id="rId15"/>
    <p:sldId id="288" r:id="rId16"/>
    <p:sldId id="290" r:id="rId17"/>
    <p:sldId id="286" r:id="rId18"/>
    <p:sldId id="320" r:id="rId19"/>
    <p:sldId id="321" r:id="rId20"/>
    <p:sldId id="319" r:id="rId21"/>
    <p:sldId id="325" r:id="rId22"/>
    <p:sldId id="285" r:id="rId23"/>
    <p:sldId id="289" r:id="rId24"/>
    <p:sldId id="291" r:id="rId25"/>
    <p:sldId id="292" r:id="rId26"/>
    <p:sldId id="293" r:id="rId27"/>
    <p:sldId id="294" r:id="rId28"/>
    <p:sldId id="295" r:id="rId29"/>
    <p:sldId id="296" r:id="rId30"/>
    <p:sldId id="297" r:id="rId31"/>
    <p:sldId id="298" r:id="rId32"/>
    <p:sldId id="299" r:id="rId33"/>
    <p:sldId id="300" r:id="rId34"/>
    <p:sldId id="301" r:id="rId35"/>
    <p:sldId id="302" r:id="rId36"/>
    <p:sldId id="303" r:id="rId37"/>
    <p:sldId id="259" r:id="rId38"/>
    <p:sldId id="260" r:id="rId39"/>
    <p:sldId id="261" r:id="rId40"/>
    <p:sldId id="262" r:id="rId41"/>
    <p:sldId id="263" r:id="rId42"/>
    <p:sldId id="264" r:id="rId43"/>
    <p:sldId id="265" r:id="rId44"/>
    <p:sldId id="266" r:id="rId45"/>
    <p:sldId id="267" r:id="rId46"/>
    <p:sldId id="268" r:id="rId47"/>
    <p:sldId id="269" r:id="rId48"/>
    <p:sldId id="270" r:id="rId49"/>
    <p:sldId id="271" r:id="rId50"/>
    <p:sldId id="272" r:id="rId51"/>
    <p:sldId id="273" r:id="rId52"/>
    <p:sldId id="274" r:id="rId53"/>
    <p:sldId id="275" r:id="rId54"/>
    <p:sldId id="276" r:id="rId55"/>
    <p:sldId id="277" r:id="rId56"/>
    <p:sldId id="278" r:id="rId57"/>
    <p:sldId id="279" r:id="rId58"/>
    <p:sldId id="281" r:id="rId59"/>
    <p:sldId id="282" r:id="rId60"/>
    <p:sldId id="283" r:id="rId61"/>
    <p:sldId id="342" r:id="rId62"/>
    <p:sldId id="346" r:id="rId63"/>
    <p:sldId id="348" r:id="rId64"/>
    <p:sldId id="337" r:id="rId65"/>
    <p:sldId id="350" r:id="rId66"/>
    <p:sldId id="352" r:id="rId67"/>
    <p:sldId id="351" r:id="rId68"/>
    <p:sldId id="349" r:id="rId69"/>
    <p:sldId id="354" r:id="rId70"/>
    <p:sldId id="338" r:id="rId71"/>
    <p:sldId id="347" r:id="rId72"/>
    <p:sldId id="340" r:id="rId73"/>
    <p:sldId id="341" r:id="rId74"/>
    <p:sldId id="322" r:id="rId75"/>
    <p:sldId id="326" r:id="rId76"/>
    <p:sldId id="327" r:id="rId77"/>
    <p:sldId id="329" r:id="rId78"/>
    <p:sldId id="313" r:id="rId79"/>
    <p:sldId id="330" r:id="rId80"/>
    <p:sldId id="331" r:id="rId81"/>
    <p:sldId id="332" r:id="rId82"/>
    <p:sldId id="333" r:id="rId83"/>
    <p:sldId id="334" r:id="rId84"/>
    <p:sldId id="335" r:id="rId85"/>
  </p:sldIdLst>
  <p:sldSz cx="9144000" cy="6858000" type="screen4x3"/>
  <p:notesSz cx="6858000" cy="9144000"/>
  <p:defaultTextStyle>
    <a:defPPr>
      <a:defRPr lang="en-US"/>
    </a:defPPr>
    <a:lvl1pPr marL="0" algn="l" defTabSz="913331" rtl="0" eaLnBrk="1" latinLnBrk="0" hangingPunct="1">
      <a:defRPr sz="1800" kern="1200">
        <a:solidFill>
          <a:schemeClr val="tx1"/>
        </a:solidFill>
        <a:latin typeface="+mn-lt"/>
        <a:ea typeface="+mn-ea"/>
        <a:cs typeface="+mn-cs"/>
      </a:defRPr>
    </a:lvl1pPr>
    <a:lvl2pPr marL="456668" algn="l" defTabSz="913331" rtl="0" eaLnBrk="1" latinLnBrk="0" hangingPunct="1">
      <a:defRPr sz="1800" kern="1200">
        <a:solidFill>
          <a:schemeClr val="tx1"/>
        </a:solidFill>
        <a:latin typeface="+mn-lt"/>
        <a:ea typeface="+mn-ea"/>
        <a:cs typeface="+mn-cs"/>
      </a:defRPr>
    </a:lvl2pPr>
    <a:lvl3pPr marL="913331" algn="l" defTabSz="913331" rtl="0" eaLnBrk="1" latinLnBrk="0" hangingPunct="1">
      <a:defRPr sz="1800" kern="1200">
        <a:solidFill>
          <a:schemeClr val="tx1"/>
        </a:solidFill>
        <a:latin typeface="+mn-lt"/>
        <a:ea typeface="+mn-ea"/>
        <a:cs typeface="+mn-cs"/>
      </a:defRPr>
    </a:lvl3pPr>
    <a:lvl4pPr marL="1369998" algn="l" defTabSz="913331" rtl="0" eaLnBrk="1" latinLnBrk="0" hangingPunct="1">
      <a:defRPr sz="1800" kern="1200">
        <a:solidFill>
          <a:schemeClr val="tx1"/>
        </a:solidFill>
        <a:latin typeface="+mn-lt"/>
        <a:ea typeface="+mn-ea"/>
        <a:cs typeface="+mn-cs"/>
      </a:defRPr>
    </a:lvl4pPr>
    <a:lvl5pPr marL="1826662" algn="l" defTabSz="913331" rtl="0" eaLnBrk="1" latinLnBrk="0" hangingPunct="1">
      <a:defRPr sz="1800" kern="1200">
        <a:solidFill>
          <a:schemeClr val="tx1"/>
        </a:solidFill>
        <a:latin typeface="+mn-lt"/>
        <a:ea typeface="+mn-ea"/>
        <a:cs typeface="+mn-cs"/>
      </a:defRPr>
    </a:lvl5pPr>
    <a:lvl6pPr marL="2283330" algn="l" defTabSz="913331" rtl="0" eaLnBrk="1" latinLnBrk="0" hangingPunct="1">
      <a:defRPr sz="1800" kern="1200">
        <a:solidFill>
          <a:schemeClr val="tx1"/>
        </a:solidFill>
        <a:latin typeface="+mn-lt"/>
        <a:ea typeface="+mn-ea"/>
        <a:cs typeface="+mn-cs"/>
      </a:defRPr>
    </a:lvl6pPr>
    <a:lvl7pPr marL="2739993" algn="l" defTabSz="913331" rtl="0" eaLnBrk="1" latinLnBrk="0" hangingPunct="1">
      <a:defRPr sz="1800" kern="1200">
        <a:solidFill>
          <a:schemeClr val="tx1"/>
        </a:solidFill>
        <a:latin typeface="+mn-lt"/>
        <a:ea typeface="+mn-ea"/>
        <a:cs typeface="+mn-cs"/>
      </a:defRPr>
    </a:lvl7pPr>
    <a:lvl8pPr marL="3196660" algn="l" defTabSz="913331" rtl="0" eaLnBrk="1" latinLnBrk="0" hangingPunct="1">
      <a:defRPr sz="1800" kern="1200">
        <a:solidFill>
          <a:schemeClr val="tx1"/>
        </a:solidFill>
        <a:latin typeface="+mn-lt"/>
        <a:ea typeface="+mn-ea"/>
        <a:cs typeface="+mn-cs"/>
      </a:defRPr>
    </a:lvl8pPr>
    <a:lvl9pPr marL="3653324" algn="l" defTabSz="913331"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FF"/>
    <a:srgbClr val="0053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716" autoAdjust="0"/>
    <p:restoredTop sz="98800" autoAdjust="0"/>
  </p:normalViewPr>
  <p:slideViewPr>
    <p:cSldViewPr>
      <p:cViewPr varScale="1">
        <p:scale>
          <a:sx n="109" d="100"/>
          <a:sy n="109" d="100"/>
        </p:scale>
        <p:origin x="-138" y="-90"/>
      </p:cViewPr>
      <p:guideLst>
        <p:guide orient="horz" pos="2160"/>
        <p:guide pos="2880"/>
      </p:guideLst>
    </p:cSldViewPr>
  </p:slideViewPr>
  <p:notesTextViewPr>
    <p:cViewPr>
      <p:scale>
        <a:sx n="75" d="100"/>
        <a:sy n="75"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slide" Target="slides/slide54.xml"/><Relationship Id="rId68" Type="http://schemas.openxmlformats.org/officeDocument/2006/relationships/slide" Target="slides/slide59.xml"/><Relationship Id="rId76" Type="http://schemas.openxmlformats.org/officeDocument/2006/relationships/slide" Target="slides/slide67.xml"/><Relationship Id="rId84" Type="http://schemas.openxmlformats.org/officeDocument/2006/relationships/slide" Target="slides/slide75.xml"/><Relationship Id="rId89" Type="http://schemas.openxmlformats.org/officeDocument/2006/relationships/theme" Target="theme/theme1.xml"/><Relationship Id="rId7" Type="http://schemas.openxmlformats.org/officeDocument/2006/relationships/slideMaster" Target="slideMasters/slideMaster4.xml"/><Relationship Id="rId71" Type="http://schemas.openxmlformats.org/officeDocument/2006/relationships/slide" Target="slides/slide62.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slide" Target="slides/slide65.xml"/><Relationship Id="rId79" Type="http://schemas.openxmlformats.org/officeDocument/2006/relationships/slide" Target="slides/slide70.xml"/><Relationship Id="rId87"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slide" Target="slides/slide52.xml"/><Relationship Id="rId82" Type="http://schemas.openxmlformats.org/officeDocument/2006/relationships/slide" Target="slides/slide73.xml"/><Relationship Id="rId90" Type="http://schemas.openxmlformats.org/officeDocument/2006/relationships/tableStyles" Target="tableStyles.xml"/><Relationship Id="rId19"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slide" Target="slides/slide68.xml"/><Relationship Id="rId8" Type="http://schemas.openxmlformats.org/officeDocument/2006/relationships/slideMaster" Target="slideMasters/slideMaster5.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slide" Target="slides/slide71.xml"/><Relationship Id="rId85" Type="http://schemas.openxmlformats.org/officeDocument/2006/relationships/slide" Target="slides/slide76.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slide" Target="slides/slide74.xml"/><Relationship Id="rId88"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oleObject" Target="file:///C:\Users\tgorin\Downloads\Net%20Income%20(Loss).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368260733463365"/>
          <c:y val="1.5891978346456694E-2"/>
          <c:w val="0.85576187724240893"/>
          <c:h val="0.85914534120734898"/>
        </c:manualLayout>
      </c:layout>
      <c:barChart>
        <c:barDir val="col"/>
        <c:grouping val="clustered"/>
        <c:varyColors val="0"/>
        <c:ser>
          <c:idx val="0"/>
          <c:order val="0"/>
          <c:tx>
            <c:v>All</c:v>
          </c:tx>
          <c:invertIfNegative val="0"/>
          <c:cat>
            <c:numRef>
              <c:f>Sheet1!$C$4:$M$4</c:f>
              <c:numCache>
                <c:formatCode>General</c:formatCode>
                <c:ptCount val="11"/>
                <c:pt idx="0">
                  <c:v>2000</c:v>
                </c:pt>
                <c:pt idx="1">
                  <c:v>2001</c:v>
                </c:pt>
                <c:pt idx="2">
                  <c:v>2002</c:v>
                </c:pt>
                <c:pt idx="3">
                  <c:v>2003</c:v>
                </c:pt>
                <c:pt idx="4">
                  <c:v>2004</c:v>
                </c:pt>
                <c:pt idx="5">
                  <c:v>2005</c:v>
                </c:pt>
                <c:pt idx="6">
                  <c:v>2006</c:v>
                </c:pt>
                <c:pt idx="7">
                  <c:v>2007</c:v>
                </c:pt>
                <c:pt idx="8">
                  <c:v>2008</c:v>
                </c:pt>
                <c:pt idx="9">
                  <c:v>2009</c:v>
                </c:pt>
                <c:pt idx="10">
                  <c:v>2010</c:v>
                </c:pt>
              </c:numCache>
            </c:numRef>
          </c:cat>
          <c:val>
            <c:numRef>
              <c:f>Sheet1!$C$28:$M$28</c:f>
              <c:numCache>
                <c:formatCode>_(* #,##0_);_(* \(#,##0\);_(* "-"??_);_(@_)</c:formatCode>
                <c:ptCount val="11"/>
                <c:pt idx="0">
                  <c:v>2649.6820000000002</c:v>
                </c:pt>
                <c:pt idx="1">
                  <c:v>-7497.3069999999998</c:v>
                </c:pt>
                <c:pt idx="2">
                  <c:v>-11245.433999999999</c:v>
                </c:pt>
                <c:pt idx="3">
                  <c:v>-2442.7860000000001</c:v>
                </c:pt>
                <c:pt idx="4">
                  <c:v>-9459.3129999999983</c:v>
                </c:pt>
                <c:pt idx="5">
                  <c:v>-28077.577999999998</c:v>
                </c:pt>
                <c:pt idx="6">
                  <c:v>15120.609</c:v>
                </c:pt>
                <c:pt idx="7">
                  <c:v>6285.4810000000007</c:v>
                </c:pt>
                <c:pt idx="8">
                  <c:v>-25664.331999999999</c:v>
                </c:pt>
                <c:pt idx="9">
                  <c:v>-816.01800000000003</c:v>
                </c:pt>
                <c:pt idx="10">
                  <c:v>1832.8980000000001</c:v>
                </c:pt>
              </c:numCache>
            </c:numRef>
          </c:val>
        </c:ser>
        <c:ser>
          <c:idx val="1"/>
          <c:order val="1"/>
          <c:tx>
            <c:v>Network</c:v>
          </c:tx>
          <c:invertIfNegative val="0"/>
          <c:val>
            <c:numRef>
              <c:f>Sheet1!$C$14:$M$14</c:f>
              <c:numCache>
                <c:formatCode>_(* #,##0_);_(* \(#,##0\);_(* "-"??_);_(@_)</c:formatCode>
                <c:ptCount val="11"/>
                <c:pt idx="0">
                  <c:v>2027.6790000000001</c:v>
                </c:pt>
                <c:pt idx="1">
                  <c:v>-8007.8509999999997</c:v>
                </c:pt>
                <c:pt idx="2">
                  <c:v>-11288.909</c:v>
                </c:pt>
                <c:pt idx="3">
                  <c:v>-3014.58</c:v>
                </c:pt>
                <c:pt idx="4">
                  <c:v>-9641.0229999999992</c:v>
                </c:pt>
                <c:pt idx="5">
                  <c:v>-28452</c:v>
                </c:pt>
                <c:pt idx="6">
                  <c:v>14716</c:v>
                </c:pt>
                <c:pt idx="7">
                  <c:v>5498</c:v>
                </c:pt>
                <c:pt idx="8">
                  <c:v>-25137</c:v>
                </c:pt>
                <c:pt idx="9">
                  <c:v>-1346</c:v>
                </c:pt>
                <c:pt idx="10">
                  <c:v>877</c:v>
                </c:pt>
              </c:numCache>
            </c:numRef>
          </c:val>
        </c:ser>
        <c:ser>
          <c:idx val="2"/>
          <c:order val="2"/>
          <c:tx>
            <c:v>Low Fare</c:v>
          </c:tx>
          <c:invertIfNegative val="0"/>
          <c:val>
            <c:numRef>
              <c:f>Sheet1!$C$20:$M$20</c:f>
              <c:numCache>
                <c:formatCode>_(* #,##0_);_(* \(#,##0\);_(* "-"??_);_(@_)</c:formatCode>
                <c:ptCount val="11"/>
                <c:pt idx="0">
                  <c:v>707.30400000000009</c:v>
                </c:pt>
                <c:pt idx="1">
                  <c:v>563.79300000000001</c:v>
                </c:pt>
                <c:pt idx="2">
                  <c:v>230.90200000000002</c:v>
                </c:pt>
                <c:pt idx="3">
                  <c:v>588.56999999999994</c:v>
                </c:pt>
                <c:pt idx="4">
                  <c:v>247.404</c:v>
                </c:pt>
                <c:pt idx="5">
                  <c:v>457.57400000000001</c:v>
                </c:pt>
                <c:pt idx="6">
                  <c:v>492.34400000000005</c:v>
                </c:pt>
                <c:pt idx="7">
                  <c:v>655.43</c:v>
                </c:pt>
                <c:pt idx="8">
                  <c:v>-420.01800000000003</c:v>
                </c:pt>
                <c:pt idx="9">
                  <c:v>291.66200000000003</c:v>
                </c:pt>
                <c:pt idx="10">
                  <c:v>594.54300000000001</c:v>
                </c:pt>
              </c:numCache>
            </c:numRef>
          </c:val>
        </c:ser>
        <c:dLbls>
          <c:showLegendKey val="0"/>
          <c:showVal val="0"/>
          <c:showCatName val="0"/>
          <c:showSerName val="0"/>
          <c:showPercent val="0"/>
          <c:showBubbleSize val="0"/>
        </c:dLbls>
        <c:gapWidth val="150"/>
        <c:axId val="58032128"/>
        <c:axId val="58033664"/>
      </c:barChart>
      <c:catAx>
        <c:axId val="58032128"/>
        <c:scaling>
          <c:orientation val="minMax"/>
        </c:scaling>
        <c:delete val="0"/>
        <c:axPos val="b"/>
        <c:numFmt formatCode="General" sourceLinked="1"/>
        <c:majorTickMark val="out"/>
        <c:minorTickMark val="none"/>
        <c:tickLblPos val="low"/>
        <c:spPr>
          <a:noFill/>
          <a:ln w="19050">
            <a:solidFill>
              <a:schemeClr val="tx1"/>
            </a:solidFill>
          </a:ln>
        </c:spPr>
        <c:txPr>
          <a:bodyPr rot="0" vert="horz"/>
          <a:lstStyle/>
          <a:p>
            <a:pPr>
              <a:defRPr sz="1000" b="0" i="0" u="none" strike="noStrike" baseline="0">
                <a:solidFill>
                  <a:srgbClr val="000000"/>
                </a:solidFill>
                <a:latin typeface="Calibri"/>
                <a:ea typeface="Calibri"/>
                <a:cs typeface="Calibri"/>
              </a:defRPr>
            </a:pPr>
            <a:endParaRPr lang="en-US"/>
          </a:p>
        </c:txPr>
        <c:crossAx val="58033664"/>
        <c:crosses val="autoZero"/>
        <c:auto val="1"/>
        <c:lblAlgn val="ctr"/>
        <c:lblOffset val="100"/>
        <c:noMultiLvlLbl val="0"/>
      </c:catAx>
      <c:valAx>
        <c:axId val="58033664"/>
        <c:scaling>
          <c:orientation val="minMax"/>
        </c:scaling>
        <c:delete val="0"/>
        <c:axPos val="l"/>
        <c:title>
          <c:tx>
            <c:rich>
              <a:bodyPr rot="-5400000" vert="horz"/>
              <a:lstStyle/>
              <a:p>
                <a:pPr>
                  <a:defRPr b="1"/>
                </a:pPr>
                <a:r>
                  <a:rPr lang="en-US" b="1"/>
                  <a:t>Profit/loss</a:t>
                </a:r>
                <a:r>
                  <a:rPr lang="en-US" b="1" baseline="0"/>
                  <a:t> in $MM</a:t>
                </a:r>
                <a:endParaRPr lang="en-US" b="1"/>
              </a:p>
            </c:rich>
          </c:tx>
          <c:layout>
            <c:manualLayout>
              <c:xMode val="edge"/>
              <c:yMode val="edge"/>
              <c:x val="1.1111111111111112E-2"/>
              <c:y val="0.22138414989792943"/>
            </c:manualLayout>
          </c:layout>
          <c:overlay val="0"/>
        </c:title>
        <c:numFmt formatCode="_(* #,##0_);_(* \(#,##0\);_(* &quot;-&quot;??_);_(@_)" sourceLinked="1"/>
        <c:majorTickMark val="none"/>
        <c:minorTickMark val="none"/>
        <c:tickLblPos val="nextTo"/>
        <c:spPr>
          <a:ln w="19050">
            <a:solidFill>
              <a:schemeClr val="tx1"/>
            </a:solidFill>
            <a:tailEnd type="triangle" w="sm" len="med"/>
          </a:ln>
        </c:spPr>
        <c:txPr>
          <a:bodyPr rot="0" vert="horz"/>
          <a:lstStyle/>
          <a:p>
            <a:pPr>
              <a:defRPr sz="1000" b="0" i="0" u="none" strike="noStrike" baseline="0">
                <a:solidFill>
                  <a:srgbClr val="000000"/>
                </a:solidFill>
                <a:latin typeface="Calibri"/>
                <a:ea typeface="Calibri"/>
                <a:cs typeface="Calibri"/>
              </a:defRPr>
            </a:pPr>
            <a:endParaRPr lang="en-US"/>
          </a:p>
        </c:txPr>
        <c:crossAx val="58032128"/>
        <c:crosses val="autoZero"/>
        <c:crossBetween val="between"/>
      </c:valAx>
      <c:spPr>
        <a:noFill/>
        <a:ln w="25400">
          <a:noFill/>
        </a:ln>
      </c:spPr>
    </c:plotArea>
    <c:legend>
      <c:legendPos val="b"/>
      <c:layout/>
      <c:overlay val="0"/>
    </c:legend>
    <c:plotVisOnly val="1"/>
    <c:dispBlanksAs val="gap"/>
    <c:showDLblsOverMax val="0"/>
  </c:chart>
  <c:spPr>
    <a:noFill/>
    <a:ln>
      <a:noFill/>
    </a:ln>
  </c:spPr>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10CCE6-F4DE-4E8B-B23F-AFDE4FF1303E}" type="doc">
      <dgm:prSet loTypeId="urn:microsoft.com/office/officeart/2005/8/layout/pyramid1" loCatId="pyramid" qsTypeId="urn:microsoft.com/office/officeart/2005/8/quickstyle/simple1" qsCatId="simple" csTypeId="urn:microsoft.com/office/officeart/2005/8/colors/accent1_2" csCatId="accent1" phldr="1"/>
      <dgm:spPr/>
    </dgm:pt>
    <dgm:pt modelId="{DBF04AAA-ED8C-409E-86B2-54615011F983}">
      <dgm:prSet phldrT="[Text]" custT="1"/>
      <dgm:spPr/>
      <dgm:t>
        <a:bodyPr/>
        <a:lstStyle/>
        <a:p>
          <a:r>
            <a:rPr lang="en-US" sz="1400" baseline="0" dirty="0" smtClean="0">
              <a:solidFill>
                <a:schemeClr val="bg1"/>
              </a:solidFill>
            </a:rPr>
            <a:t>Data </a:t>
          </a:r>
          <a:br>
            <a:rPr lang="en-US" sz="1400" baseline="0" dirty="0" smtClean="0">
              <a:solidFill>
                <a:schemeClr val="bg1"/>
              </a:solidFill>
            </a:rPr>
          </a:br>
          <a:r>
            <a:rPr lang="en-US" sz="1400" baseline="0" dirty="0" smtClean="0">
              <a:solidFill>
                <a:schemeClr val="bg1"/>
              </a:solidFill>
            </a:rPr>
            <a:t>collection </a:t>
          </a:r>
          <a:br>
            <a:rPr lang="en-US" sz="1400" baseline="0" dirty="0" smtClean="0">
              <a:solidFill>
                <a:schemeClr val="bg1"/>
              </a:solidFill>
            </a:rPr>
          </a:br>
          <a:r>
            <a:rPr lang="en-US" sz="1400" baseline="0" dirty="0" smtClean="0">
              <a:solidFill>
                <a:schemeClr val="bg1"/>
              </a:solidFill>
            </a:rPr>
            <a:t>and storage</a:t>
          </a:r>
          <a:endParaRPr lang="en-US" sz="1400" baseline="0" dirty="0">
            <a:solidFill>
              <a:schemeClr val="bg1"/>
            </a:solidFill>
          </a:endParaRPr>
        </a:p>
      </dgm:t>
    </dgm:pt>
    <dgm:pt modelId="{2D912E59-1343-4524-8029-9872FDB3C7AF}" type="parTrans" cxnId="{1D05DDAF-1136-4A54-8697-CBB42AA972CF}">
      <dgm:prSet/>
      <dgm:spPr/>
      <dgm:t>
        <a:bodyPr/>
        <a:lstStyle/>
        <a:p>
          <a:endParaRPr lang="en-US" sz="1400"/>
        </a:p>
      </dgm:t>
    </dgm:pt>
    <dgm:pt modelId="{95A7425C-518B-422A-AA4A-544257107B9B}" type="sibTrans" cxnId="{1D05DDAF-1136-4A54-8697-CBB42AA972CF}">
      <dgm:prSet/>
      <dgm:spPr/>
      <dgm:t>
        <a:bodyPr/>
        <a:lstStyle/>
        <a:p>
          <a:endParaRPr lang="en-US" sz="1400"/>
        </a:p>
      </dgm:t>
    </dgm:pt>
    <dgm:pt modelId="{83CC40D6-FF6C-426E-83D4-88557D8BFC4F}">
      <dgm:prSet phldrT="[Text]" custT="1"/>
      <dgm:spPr/>
      <dgm:t>
        <a:bodyPr/>
        <a:lstStyle/>
        <a:p>
          <a:r>
            <a:rPr lang="en-US" sz="2800" dirty="0" smtClean="0"/>
            <a:t>1</a:t>
          </a:r>
          <a:r>
            <a:rPr lang="en-US" sz="2800" baseline="30000" dirty="0" smtClean="0"/>
            <a:t>st</a:t>
          </a:r>
          <a:r>
            <a:rPr lang="en-US" sz="2800" dirty="0" smtClean="0"/>
            <a:t> generation</a:t>
          </a:r>
          <a:endParaRPr lang="en-US" sz="2800" dirty="0"/>
        </a:p>
      </dgm:t>
    </dgm:pt>
    <dgm:pt modelId="{B2162946-A7D2-42D4-8FFA-8B28F21424DF}" type="parTrans" cxnId="{06979F21-ED2E-4EBA-BBB8-ED56D7DFA596}">
      <dgm:prSet/>
      <dgm:spPr/>
      <dgm:t>
        <a:bodyPr/>
        <a:lstStyle/>
        <a:p>
          <a:endParaRPr lang="en-US" sz="1400"/>
        </a:p>
      </dgm:t>
    </dgm:pt>
    <dgm:pt modelId="{BCD822F0-115C-43F3-932F-AFEE4F4F73BC}" type="sibTrans" cxnId="{06979F21-ED2E-4EBA-BBB8-ED56D7DFA596}">
      <dgm:prSet/>
      <dgm:spPr/>
      <dgm:t>
        <a:bodyPr/>
        <a:lstStyle/>
        <a:p>
          <a:endParaRPr lang="en-US" sz="1400"/>
        </a:p>
      </dgm:t>
    </dgm:pt>
    <dgm:pt modelId="{E5286171-ECB3-4868-B779-4F9A4E38BA43}">
      <dgm:prSet custT="1"/>
      <dgm:spPr/>
      <dgm:t>
        <a:bodyPr/>
        <a:lstStyle/>
        <a:p>
          <a:r>
            <a:rPr lang="en-US" sz="2800" dirty="0" smtClean="0"/>
            <a:t>4</a:t>
          </a:r>
          <a:r>
            <a:rPr lang="en-US" sz="2800" baseline="30000" dirty="0" smtClean="0"/>
            <a:t>th</a:t>
          </a:r>
          <a:r>
            <a:rPr lang="en-US" sz="2800" dirty="0" smtClean="0"/>
            <a:t> generation</a:t>
          </a:r>
          <a:br>
            <a:rPr lang="en-US" sz="2800" dirty="0" smtClean="0"/>
          </a:br>
          <a:r>
            <a:rPr lang="en-US" sz="1600" dirty="0" smtClean="0"/>
            <a:t>(1-2% incremental gains)</a:t>
          </a:r>
          <a:endParaRPr lang="en-US" sz="2800" dirty="0"/>
        </a:p>
      </dgm:t>
    </dgm:pt>
    <dgm:pt modelId="{95452451-6973-4808-B98D-EF6FA625319F}" type="sibTrans" cxnId="{155C8731-82FF-45AC-A345-D931107606D3}">
      <dgm:prSet/>
      <dgm:spPr/>
      <dgm:t>
        <a:bodyPr/>
        <a:lstStyle/>
        <a:p>
          <a:endParaRPr lang="en-US" sz="1400"/>
        </a:p>
      </dgm:t>
    </dgm:pt>
    <dgm:pt modelId="{18149CE0-8F9E-4220-AC1D-E4D7CE2FD1F2}" type="parTrans" cxnId="{155C8731-82FF-45AC-A345-D931107606D3}">
      <dgm:prSet/>
      <dgm:spPr/>
      <dgm:t>
        <a:bodyPr/>
        <a:lstStyle/>
        <a:p>
          <a:endParaRPr lang="en-US" sz="1400"/>
        </a:p>
      </dgm:t>
    </dgm:pt>
    <dgm:pt modelId="{7F2D5696-7C8B-46DA-8C59-46AC35621DF4}">
      <dgm:prSet custT="1"/>
      <dgm:spPr/>
      <dgm:t>
        <a:bodyPr/>
        <a:lstStyle/>
        <a:p>
          <a:r>
            <a:rPr lang="en-US" sz="1400" dirty="0" smtClean="0">
              <a:solidFill>
                <a:schemeClr val="bg1"/>
              </a:solidFill>
            </a:rPr>
            <a:t>Origin-destination forecasting and inventory control</a:t>
          </a:r>
          <a:endParaRPr lang="en-US" sz="1400" dirty="0">
            <a:solidFill>
              <a:schemeClr val="bg1"/>
            </a:solidFill>
          </a:endParaRPr>
        </a:p>
      </dgm:t>
    </dgm:pt>
    <dgm:pt modelId="{F84F83DD-659C-4B9D-BC0D-D274E28FDB6F}" type="sibTrans" cxnId="{75C77614-1E85-47E7-AD43-91A98CF76D8D}">
      <dgm:prSet/>
      <dgm:spPr/>
      <dgm:t>
        <a:bodyPr/>
        <a:lstStyle/>
        <a:p>
          <a:endParaRPr lang="en-US" sz="1400"/>
        </a:p>
      </dgm:t>
    </dgm:pt>
    <dgm:pt modelId="{62B49E7D-242C-40B0-A619-94A9F39758D4}" type="parTrans" cxnId="{75C77614-1E85-47E7-AD43-91A98CF76D8D}">
      <dgm:prSet/>
      <dgm:spPr/>
      <dgm:t>
        <a:bodyPr/>
        <a:lstStyle/>
        <a:p>
          <a:endParaRPr lang="en-US" sz="1400"/>
        </a:p>
      </dgm:t>
    </dgm:pt>
    <dgm:pt modelId="{926E87FC-7A2F-436D-A2DE-93A88520E156}">
      <dgm:prSet custT="1"/>
      <dgm:spPr/>
      <dgm:t>
        <a:bodyPr/>
        <a:lstStyle/>
        <a:p>
          <a:r>
            <a:rPr lang="en-US" sz="2800" dirty="0" smtClean="0"/>
            <a:t>3</a:t>
          </a:r>
          <a:r>
            <a:rPr lang="en-US" sz="2800" baseline="30000" dirty="0" smtClean="0"/>
            <a:t>rd</a:t>
          </a:r>
          <a:r>
            <a:rPr lang="en-US" sz="2800" dirty="0" smtClean="0"/>
            <a:t> generation</a:t>
          </a:r>
          <a:br>
            <a:rPr lang="en-US" sz="2800" dirty="0" smtClean="0"/>
          </a:br>
          <a:r>
            <a:rPr lang="en-US" sz="1600" dirty="0" smtClean="0"/>
            <a:t>(4-6% revenue gains)</a:t>
          </a:r>
          <a:endParaRPr lang="en-US" sz="2400" dirty="0" smtClean="0"/>
        </a:p>
      </dgm:t>
    </dgm:pt>
    <dgm:pt modelId="{07B7FC56-8A13-411F-AEDB-D026A34D3AF4}">
      <dgm:prSet custT="1"/>
      <dgm:spPr/>
      <dgm:t>
        <a:bodyPr/>
        <a:lstStyle/>
        <a:p>
          <a:r>
            <a:rPr lang="en-US" sz="1400" dirty="0" smtClean="0">
              <a:solidFill>
                <a:schemeClr val="bg1"/>
              </a:solidFill>
            </a:rPr>
            <a:t>Forecasting and optimization of individual flight legs</a:t>
          </a:r>
        </a:p>
      </dgm:t>
    </dgm:pt>
    <dgm:pt modelId="{ECF471F8-6A90-401D-AE55-DCCA1D2A7114}" type="sibTrans" cxnId="{D0A60624-8AD1-422D-9541-3561EFFBC4C6}">
      <dgm:prSet/>
      <dgm:spPr/>
      <dgm:t>
        <a:bodyPr/>
        <a:lstStyle/>
        <a:p>
          <a:endParaRPr lang="en-US" sz="1400"/>
        </a:p>
      </dgm:t>
    </dgm:pt>
    <dgm:pt modelId="{03BDE3EF-EB16-4961-A4D4-2126276AC105}" type="parTrans" cxnId="{D0A60624-8AD1-422D-9541-3561EFFBC4C6}">
      <dgm:prSet/>
      <dgm:spPr/>
      <dgm:t>
        <a:bodyPr/>
        <a:lstStyle/>
        <a:p>
          <a:endParaRPr lang="en-US" sz="1400"/>
        </a:p>
      </dgm:t>
    </dgm:pt>
    <dgm:pt modelId="{6E51F163-52FD-49F6-A180-FAD5BAD3CC5D}" type="sibTrans" cxnId="{71D65E50-14BD-4583-B1CE-B53E9FC8AE55}">
      <dgm:prSet/>
      <dgm:spPr/>
      <dgm:t>
        <a:bodyPr/>
        <a:lstStyle/>
        <a:p>
          <a:endParaRPr lang="en-US" sz="1400"/>
        </a:p>
      </dgm:t>
    </dgm:pt>
    <dgm:pt modelId="{4FD90B6A-FA32-4A3F-9FB6-EDC68E084800}" type="parTrans" cxnId="{71D65E50-14BD-4583-B1CE-B53E9FC8AE55}">
      <dgm:prSet/>
      <dgm:spPr/>
      <dgm:t>
        <a:bodyPr/>
        <a:lstStyle/>
        <a:p>
          <a:endParaRPr lang="en-US" sz="1400"/>
        </a:p>
      </dgm:t>
    </dgm:pt>
    <dgm:pt modelId="{AE6F2905-8D47-4D0D-A09A-D9A103E73F08}">
      <dgm:prSet custT="1"/>
      <dgm:spPr/>
      <dgm:t>
        <a:bodyPr/>
        <a:lstStyle/>
        <a:p>
          <a:r>
            <a:rPr lang="en-US" sz="2800" dirty="0" smtClean="0"/>
            <a:t>2</a:t>
          </a:r>
          <a:r>
            <a:rPr lang="en-US" sz="2800" baseline="30000" dirty="0" smtClean="0"/>
            <a:t>nd</a:t>
          </a:r>
          <a:r>
            <a:rPr lang="en-US" sz="2800" dirty="0" smtClean="0"/>
            <a:t> generation</a:t>
          </a:r>
        </a:p>
      </dgm:t>
    </dgm:pt>
    <dgm:pt modelId="{576FC0A4-0255-4374-B55B-9891D83E69F5}">
      <dgm:prSet custT="1"/>
      <dgm:spPr/>
      <dgm:t>
        <a:bodyPr/>
        <a:lstStyle/>
        <a:p>
          <a:r>
            <a:rPr lang="en-US" sz="1400" baseline="0" dirty="0" smtClean="0">
              <a:solidFill>
                <a:schemeClr val="bg1"/>
              </a:solidFill>
            </a:rPr>
            <a:t>Monitoring and comparison of actual bookings to historical bookings</a:t>
          </a:r>
        </a:p>
      </dgm:t>
    </dgm:pt>
    <dgm:pt modelId="{394975E8-0589-4F8A-B94A-0D851C744677}" type="sibTrans" cxnId="{2E0B6D17-3DE1-44E3-92F0-FD7C204A44A2}">
      <dgm:prSet/>
      <dgm:spPr/>
      <dgm:t>
        <a:bodyPr/>
        <a:lstStyle/>
        <a:p>
          <a:endParaRPr lang="en-US" sz="1400"/>
        </a:p>
      </dgm:t>
    </dgm:pt>
    <dgm:pt modelId="{9F703503-CC41-4A82-871C-8554283EF100}" type="parTrans" cxnId="{2E0B6D17-3DE1-44E3-92F0-FD7C204A44A2}">
      <dgm:prSet/>
      <dgm:spPr/>
      <dgm:t>
        <a:bodyPr/>
        <a:lstStyle/>
        <a:p>
          <a:endParaRPr lang="en-US" sz="1400"/>
        </a:p>
      </dgm:t>
    </dgm:pt>
    <dgm:pt modelId="{BF539B36-0DC9-49A3-A986-0CCF2A767F30}" type="sibTrans" cxnId="{9F0A6B5E-2F82-4BDC-9F08-E0A1F55DF075}">
      <dgm:prSet/>
      <dgm:spPr/>
      <dgm:t>
        <a:bodyPr/>
        <a:lstStyle/>
        <a:p>
          <a:endParaRPr lang="en-US" sz="1400"/>
        </a:p>
      </dgm:t>
    </dgm:pt>
    <dgm:pt modelId="{B24056E3-08D8-4FCF-8B54-5D51F4003517}" type="parTrans" cxnId="{9F0A6B5E-2F82-4BDC-9F08-E0A1F55DF075}">
      <dgm:prSet/>
      <dgm:spPr/>
      <dgm:t>
        <a:bodyPr/>
        <a:lstStyle/>
        <a:p>
          <a:endParaRPr lang="en-US" sz="1400"/>
        </a:p>
      </dgm:t>
    </dgm:pt>
    <dgm:pt modelId="{A82DBF82-2BD2-4932-9A00-4E2041E306BC}" type="pres">
      <dgm:prSet presAssocID="{3910CCE6-F4DE-4E8B-B23F-AFDE4FF1303E}" presName="Name0" presStyleCnt="0">
        <dgm:presLayoutVars>
          <dgm:dir/>
          <dgm:animLvl val="lvl"/>
          <dgm:resizeHandles val="exact"/>
        </dgm:presLayoutVars>
      </dgm:prSet>
      <dgm:spPr/>
    </dgm:pt>
    <dgm:pt modelId="{51B55DAB-73C0-4648-9D51-4DC384211E9D}" type="pres">
      <dgm:prSet presAssocID="{DBF04AAA-ED8C-409E-86B2-54615011F983}" presName="Name8" presStyleCnt="0"/>
      <dgm:spPr/>
    </dgm:pt>
    <dgm:pt modelId="{6D1AC6B1-07B8-4E3E-9727-A4D3F143CCAB}" type="pres">
      <dgm:prSet presAssocID="{DBF04AAA-ED8C-409E-86B2-54615011F983}" presName="acctBkgd" presStyleLbl="alignAcc1" presStyleIdx="0" presStyleCnt="4"/>
      <dgm:spPr/>
      <dgm:t>
        <a:bodyPr/>
        <a:lstStyle/>
        <a:p>
          <a:endParaRPr lang="en-US"/>
        </a:p>
      </dgm:t>
    </dgm:pt>
    <dgm:pt modelId="{2BE28C3B-72BE-4A54-9961-07F7CB1DCA66}" type="pres">
      <dgm:prSet presAssocID="{DBF04AAA-ED8C-409E-86B2-54615011F983}" presName="acctTx" presStyleLbl="alignAcc1" presStyleIdx="0" presStyleCnt="4">
        <dgm:presLayoutVars>
          <dgm:bulletEnabled val="1"/>
        </dgm:presLayoutVars>
      </dgm:prSet>
      <dgm:spPr/>
      <dgm:t>
        <a:bodyPr/>
        <a:lstStyle/>
        <a:p>
          <a:endParaRPr lang="en-US"/>
        </a:p>
      </dgm:t>
    </dgm:pt>
    <dgm:pt modelId="{DBE45A45-F7B9-4F1C-9DCB-FE448FA88A6B}" type="pres">
      <dgm:prSet presAssocID="{DBF04AAA-ED8C-409E-86B2-54615011F983}" presName="level" presStyleLbl="node1" presStyleIdx="0" presStyleCnt="4">
        <dgm:presLayoutVars>
          <dgm:chMax val="1"/>
          <dgm:bulletEnabled val="1"/>
        </dgm:presLayoutVars>
      </dgm:prSet>
      <dgm:spPr/>
      <dgm:t>
        <a:bodyPr/>
        <a:lstStyle/>
        <a:p>
          <a:endParaRPr lang="en-US"/>
        </a:p>
      </dgm:t>
    </dgm:pt>
    <dgm:pt modelId="{9DD2614E-FB65-4FD7-8443-4086CF3D1302}" type="pres">
      <dgm:prSet presAssocID="{DBF04AAA-ED8C-409E-86B2-54615011F983}" presName="levelTx" presStyleLbl="revTx" presStyleIdx="0" presStyleCnt="0">
        <dgm:presLayoutVars>
          <dgm:chMax val="1"/>
          <dgm:bulletEnabled val="1"/>
        </dgm:presLayoutVars>
      </dgm:prSet>
      <dgm:spPr/>
      <dgm:t>
        <a:bodyPr/>
        <a:lstStyle/>
        <a:p>
          <a:endParaRPr lang="en-US"/>
        </a:p>
      </dgm:t>
    </dgm:pt>
    <dgm:pt modelId="{AB525F42-8709-433E-AD4E-EDA8F9D17F0B}" type="pres">
      <dgm:prSet presAssocID="{576FC0A4-0255-4374-B55B-9891D83E69F5}" presName="Name8" presStyleCnt="0"/>
      <dgm:spPr/>
    </dgm:pt>
    <dgm:pt modelId="{F1D2DAD5-9CF6-4042-8B83-1AA9D4E64A08}" type="pres">
      <dgm:prSet presAssocID="{576FC0A4-0255-4374-B55B-9891D83E69F5}" presName="acctBkgd" presStyleLbl="alignAcc1" presStyleIdx="1" presStyleCnt="4"/>
      <dgm:spPr/>
      <dgm:t>
        <a:bodyPr/>
        <a:lstStyle/>
        <a:p>
          <a:endParaRPr lang="en-US"/>
        </a:p>
      </dgm:t>
    </dgm:pt>
    <dgm:pt modelId="{E29039F0-3B0A-4533-A5A7-C14B3DCFB1AB}" type="pres">
      <dgm:prSet presAssocID="{576FC0A4-0255-4374-B55B-9891D83E69F5}" presName="acctTx" presStyleLbl="alignAcc1" presStyleIdx="1" presStyleCnt="4">
        <dgm:presLayoutVars>
          <dgm:bulletEnabled val="1"/>
        </dgm:presLayoutVars>
      </dgm:prSet>
      <dgm:spPr/>
      <dgm:t>
        <a:bodyPr/>
        <a:lstStyle/>
        <a:p>
          <a:endParaRPr lang="en-US"/>
        </a:p>
      </dgm:t>
    </dgm:pt>
    <dgm:pt modelId="{FC8DB1F0-700E-47B4-8A40-5F112B5F066C}" type="pres">
      <dgm:prSet presAssocID="{576FC0A4-0255-4374-B55B-9891D83E69F5}" presName="level" presStyleLbl="node1" presStyleIdx="1" presStyleCnt="4">
        <dgm:presLayoutVars>
          <dgm:chMax val="1"/>
          <dgm:bulletEnabled val="1"/>
        </dgm:presLayoutVars>
      </dgm:prSet>
      <dgm:spPr/>
      <dgm:t>
        <a:bodyPr/>
        <a:lstStyle/>
        <a:p>
          <a:endParaRPr lang="en-US"/>
        </a:p>
      </dgm:t>
    </dgm:pt>
    <dgm:pt modelId="{B0E215B2-3BCD-4470-B7ED-0535B8347A25}" type="pres">
      <dgm:prSet presAssocID="{576FC0A4-0255-4374-B55B-9891D83E69F5}" presName="levelTx" presStyleLbl="revTx" presStyleIdx="0" presStyleCnt="0">
        <dgm:presLayoutVars>
          <dgm:chMax val="1"/>
          <dgm:bulletEnabled val="1"/>
        </dgm:presLayoutVars>
      </dgm:prSet>
      <dgm:spPr/>
      <dgm:t>
        <a:bodyPr/>
        <a:lstStyle/>
        <a:p>
          <a:endParaRPr lang="en-US"/>
        </a:p>
      </dgm:t>
    </dgm:pt>
    <dgm:pt modelId="{E3913AC2-198A-41B6-B222-E6E1041758D3}" type="pres">
      <dgm:prSet presAssocID="{07B7FC56-8A13-411F-AEDB-D026A34D3AF4}" presName="Name8" presStyleCnt="0"/>
      <dgm:spPr/>
    </dgm:pt>
    <dgm:pt modelId="{F27B078F-382B-44B2-9F8D-D5AFCCF8375D}" type="pres">
      <dgm:prSet presAssocID="{07B7FC56-8A13-411F-AEDB-D026A34D3AF4}" presName="acctBkgd" presStyleLbl="alignAcc1" presStyleIdx="2" presStyleCnt="4"/>
      <dgm:spPr/>
      <dgm:t>
        <a:bodyPr/>
        <a:lstStyle/>
        <a:p>
          <a:endParaRPr lang="en-US"/>
        </a:p>
      </dgm:t>
    </dgm:pt>
    <dgm:pt modelId="{790B9BBF-73A9-410A-BF41-7B1238D6341D}" type="pres">
      <dgm:prSet presAssocID="{07B7FC56-8A13-411F-AEDB-D026A34D3AF4}" presName="acctTx" presStyleLbl="alignAcc1" presStyleIdx="2" presStyleCnt="4">
        <dgm:presLayoutVars>
          <dgm:bulletEnabled val="1"/>
        </dgm:presLayoutVars>
      </dgm:prSet>
      <dgm:spPr/>
      <dgm:t>
        <a:bodyPr/>
        <a:lstStyle/>
        <a:p>
          <a:endParaRPr lang="en-US"/>
        </a:p>
      </dgm:t>
    </dgm:pt>
    <dgm:pt modelId="{97A9FCC2-0EC0-44C6-B2F3-B29679AD54F3}" type="pres">
      <dgm:prSet presAssocID="{07B7FC56-8A13-411F-AEDB-D026A34D3AF4}" presName="level" presStyleLbl="node1" presStyleIdx="2" presStyleCnt="4">
        <dgm:presLayoutVars>
          <dgm:chMax val="1"/>
          <dgm:bulletEnabled val="1"/>
        </dgm:presLayoutVars>
      </dgm:prSet>
      <dgm:spPr/>
      <dgm:t>
        <a:bodyPr/>
        <a:lstStyle/>
        <a:p>
          <a:endParaRPr lang="en-US"/>
        </a:p>
      </dgm:t>
    </dgm:pt>
    <dgm:pt modelId="{E5EAE206-8377-41D6-BDD3-E76E210DF187}" type="pres">
      <dgm:prSet presAssocID="{07B7FC56-8A13-411F-AEDB-D026A34D3AF4}" presName="levelTx" presStyleLbl="revTx" presStyleIdx="0" presStyleCnt="0">
        <dgm:presLayoutVars>
          <dgm:chMax val="1"/>
          <dgm:bulletEnabled val="1"/>
        </dgm:presLayoutVars>
      </dgm:prSet>
      <dgm:spPr/>
      <dgm:t>
        <a:bodyPr/>
        <a:lstStyle/>
        <a:p>
          <a:endParaRPr lang="en-US"/>
        </a:p>
      </dgm:t>
    </dgm:pt>
    <dgm:pt modelId="{92350D53-A299-42AE-A1CA-925FA7DE4780}" type="pres">
      <dgm:prSet presAssocID="{7F2D5696-7C8B-46DA-8C59-46AC35621DF4}" presName="Name8" presStyleCnt="0"/>
      <dgm:spPr/>
    </dgm:pt>
    <dgm:pt modelId="{7EE1B9E8-72F0-4AD1-AACB-2305ABD9546D}" type="pres">
      <dgm:prSet presAssocID="{7F2D5696-7C8B-46DA-8C59-46AC35621DF4}" presName="acctBkgd" presStyleLbl="alignAcc1" presStyleIdx="3" presStyleCnt="4"/>
      <dgm:spPr/>
      <dgm:t>
        <a:bodyPr/>
        <a:lstStyle/>
        <a:p>
          <a:endParaRPr lang="en-US"/>
        </a:p>
      </dgm:t>
    </dgm:pt>
    <dgm:pt modelId="{87ACCE1C-5D6E-4CEA-9C95-844A199FB55C}" type="pres">
      <dgm:prSet presAssocID="{7F2D5696-7C8B-46DA-8C59-46AC35621DF4}" presName="acctTx" presStyleLbl="alignAcc1" presStyleIdx="3" presStyleCnt="4">
        <dgm:presLayoutVars>
          <dgm:bulletEnabled val="1"/>
        </dgm:presLayoutVars>
      </dgm:prSet>
      <dgm:spPr/>
      <dgm:t>
        <a:bodyPr/>
        <a:lstStyle/>
        <a:p>
          <a:endParaRPr lang="en-US"/>
        </a:p>
      </dgm:t>
    </dgm:pt>
    <dgm:pt modelId="{BDFB27C5-1A24-4C50-924B-C0C00366F014}" type="pres">
      <dgm:prSet presAssocID="{7F2D5696-7C8B-46DA-8C59-46AC35621DF4}" presName="level" presStyleLbl="node1" presStyleIdx="3" presStyleCnt="4">
        <dgm:presLayoutVars>
          <dgm:chMax val="1"/>
          <dgm:bulletEnabled val="1"/>
        </dgm:presLayoutVars>
      </dgm:prSet>
      <dgm:spPr/>
      <dgm:t>
        <a:bodyPr/>
        <a:lstStyle/>
        <a:p>
          <a:endParaRPr lang="en-US"/>
        </a:p>
      </dgm:t>
    </dgm:pt>
    <dgm:pt modelId="{14E73961-B089-4372-ABEA-1CDF8088CAAD}" type="pres">
      <dgm:prSet presAssocID="{7F2D5696-7C8B-46DA-8C59-46AC35621DF4}" presName="levelTx" presStyleLbl="revTx" presStyleIdx="0" presStyleCnt="0">
        <dgm:presLayoutVars>
          <dgm:chMax val="1"/>
          <dgm:bulletEnabled val="1"/>
        </dgm:presLayoutVars>
      </dgm:prSet>
      <dgm:spPr/>
      <dgm:t>
        <a:bodyPr/>
        <a:lstStyle/>
        <a:p>
          <a:endParaRPr lang="en-US"/>
        </a:p>
      </dgm:t>
    </dgm:pt>
  </dgm:ptLst>
  <dgm:cxnLst>
    <dgm:cxn modelId="{96A178D5-E1B7-41B7-B340-06416B3BA99A}" type="presOf" srcId="{926E87FC-7A2F-436D-A2DE-93A88520E156}" destId="{F27B078F-382B-44B2-9F8D-D5AFCCF8375D}" srcOrd="0" destOrd="0" presId="urn:microsoft.com/office/officeart/2005/8/layout/pyramid1"/>
    <dgm:cxn modelId="{06979F21-ED2E-4EBA-BBB8-ED56D7DFA596}" srcId="{DBF04AAA-ED8C-409E-86B2-54615011F983}" destId="{83CC40D6-FF6C-426E-83D4-88557D8BFC4F}" srcOrd="0" destOrd="0" parTransId="{B2162946-A7D2-42D4-8FFA-8B28F21424DF}" sibTransId="{BCD822F0-115C-43F3-932F-AFEE4F4F73BC}"/>
    <dgm:cxn modelId="{4341D454-A960-4010-BE4D-B98F6A7C94FA}" type="presOf" srcId="{E5286171-ECB3-4868-B779-4F9A4E38BA43}" destId="{7EE1B9E8-72F0-4AD1-AACB-2305ABD9546D}" srcOrd="0" destOrd="0" presId="urn:microsoft.com/office/officeart/2005/8/layout/pyramid1"/>
    <dgm:cxn modelId="{307944FD-439B-40A0-809E-4C52749CB5E0}" type="presOf" srcId="{7F2D5696-7C8B-46DA-8C59-46AC35621DF4}" destId="{BDFB27C5-1A24-4C50-924B-C0C00366F014}" srcOrd="0" destOrd="0" presId="urn:microsoft.com/office/officeart/2005/8/layout/pyramid1"/>
    <dgm:cxn modelId="{D0A60624-8AD1-422D-9541-3561EFFBC4C6}" srcId="{3910CCE6-F4DE-4E8B-B23F-AFDE4FF1303E}" destId="{07B7FC56-8A13-411F-AEDB-D026A34D3AF4}" srcOrd="2" destOrd="0" parTransId="{03BDE3EF-EB16-4961-A4D4-2126276AC105}" sibTransId="{ECF471F8-6A90-401D-AE55-DCCA1D2A7114}"/>
    <dgm:cxn modelId="{049B04CD-3E83-4BA7-A3E4-073BE571B167}" type="presOf" srcId="{E5286171-ECB3-4868-B779-4F9A4E38BA43}" destId="{87ACCE1C-5D6E-4CEA-9C95-844A199FB55C}" srcOrd="1" destOrd="0" presId="urn:microsoft.com/office/officeart/2005/8/layout/pyramid1"/>
    <dgm:cxn modelId="{9D8ED46B-7453-4379-8FC7-046014106F42}" type="presOf" srcId="{3910CCE6-F4DE-4E8B-B23F-AFDE4FF1303E}" destId="{A82DBF82-2BD2-4932-9A00-4E2041E306BC}" srcOrd="0" destOrd="0" presId="urn:microsoft.com/office/officeart/2005/8/layout/pyramid1"/>
    <dgm:cxn modelId="{1D05DDAF-1136-4A54-8697-CBB42AA972CF}" srcId="{3910CCE6-F4DE-4E8B-B23F-AFDE4FF1303E}" destId="{DBF04AAA-ED8C-409E-86B2-54615011F983}" srcOrd="0" destOrd="0" parTransId="{2D912E59-1343-4524-8029-9872FDB3C7AF}" sibTransId="{95A7425C-518B-422A-AA4A-544257107B9B}"/>
    <dgm:cxn modelId="{D0AF2831-98A7-409C-BDAE-A5E91A04E5E1}" type="presOf" srcId="{AE6F2905-8D47-4D0D-A09A-D9A103E73F08}" destId="{E29039F0-3B0A-4533-A5A7-C14B3DCFB1AB}" srcOrd="1" destOrd="0" presId="urn:microsoft.com/office/officeart/2005/8/layout/pyramid1"/>
    <dgm:cxn modelId="{E8383559-376A-45AD-AB30-86CEE6385F80}" type="presOf" srcId="{83CC40D6-FF6C-426E-83D4-88557D8BFC4F}" destId="{6D1AC6B1-07B8-4E3E-9727-A4D3F143CCAB}" srcOrd="0" destOrd="0" presId="urn:microsoft.com/office/officeart/2005/8/layout/pyramid1"/>
    <dgm:cxn modelId="{73254359-6AE4-4A0F-81B4-B2CA5CA9825E}" type="presOf" srcId="{926E87FC-7A2F-436D-A2DE-93A88520E156}" destId="{790B9BBF-73A9-410A-BF41-7B1238D6341D}" srcOrd="1" destOrd="0" presId="urn:microsoft.com/office/officeart/2005/8/layout/pyramid1"/>
    <dgm:cxn modelId="{82AB60C7-DF86-4C33-B01C-4B46FA531A09}" type="presOf" srcId="{7F2D5696-7C8B-46DA-8C59-46AC35621DF4}" destId="{14E73961-B089-4372-ABEA-1CDF8088CAAD}" srcOrd="1" destOrd="0" presId="urn:microsoft.com/office/officeart/2005/8/layout/pyramid1"/>
    <dgm:cxn modelId="{2E0B6D17-3DE1-44E3-92F0-FD7C204A44A2}" srcId="{3910CCE6-F4DE-4E8B-B23F-AFDE4FF1303E}" destId="{576FC0A4-0255-4374-B55B-9891D83E69F5}" srcOrd="1" destOrd="0" parTransId="{9F703503-CC41-4A82-871C-8554283EF100}" sibTransId="{394975E8-0589-4F8A-B94A-0D851C744677}"/>
    <dgm:cxn modelId="{71D65E50-14BD-4583-B1CE-B53E9FC8AE55}" srcId="{07B7FC56-8A13-411F-AEDB-D026A34D3AF4}" destId="{926E87FC-7A2F-436D-A2DE-93A88520E156}" srcOrd="0" destOrd="0" parTransId="{4FD90B6A-FA32-4A3F-9FB6-EDC68E084800}" sibTransId="{6E51F163-52FD-49F6-A180-FAD5BAD3CC5D}"/>
    <dgm:cxn modelId="{9F0A6B5E-2F82-4BDC-9F08-E0A1F55DF075}" srcId="{576FC0A4-0255-4374-B55B-9891D83E69F5}" destId="{AE6F2905-8D47-4D0D-A09A-D9A103E73F08}" srcOrd="0" destOrd="0" parTransId="{B24056E3-08D8-4FCF-8B54-5D51F4003517}" sibTransId="{BF539B36-0DC9-49A3-A986-0CCF2A767F30}"/>
    <dgm:cxn modelId="{BAC6564D-036D-4A9D-8214-97A259D69D77}" type="presOf" srcId="{576FC0A4-0255-4374-B55B-9891D83E69F5}" destId="{B0E215B2-3BCD-4470-B7ED-0535B8347A25}" srcOrd="1" destOrd="0" presId="urn:microsoft.com/office/officeart/2005/8/layout/pyramid1"/>
    <dgm:cxn modelId="{155C8731-82FF-45AC-A345-D931107606D3}" srcId="{7F2D5696-7C8B-46DA-8C59-46AC35621DF4}" destId="{E5286171-ECB3-4868-B779-4F9A4E38BA43}" srcOrd="0" destOrd="0" parTransId="{18149CE0-8F9E-4220-AC1D-E4D7CE2FD1F2}" sibTransId="{95452451-6973-4808-B98D-EF6FA625319F}"/>
    <dgm:cxn modelId="{7939A5A5-2B34-46A9-8E16-FAA9FAC9C537}" type="presOf" srcId="{DBF04AAA-ED8C-409E-86B2-54615011F983}" destId="{DBE45A45-F7B9-4F1C-9DCB-FE448FA88A6B}" srcOrd="0" destOrd="0" presId="urn:microsoft.com/office/officeart/2005/8/layout/pyramid1"/>
    <dgm:cxn modelId="{EE08D0D0-6D95-45EF-AEF6-F78299175F26}" type="presOf" srcId="{07B7FC56-8A13-411F-AEDB-D026A34D3AF4}" destId="{E5EAE206-8377-41D6-BDD3-E76E210DF187}" srcOrd="1" destOrd="0" presId="urn:microsoft.com/office/officeart/2005/8/layout/pyramid1"/>
    <dgm:cxn modelId="{75C77614-1E85-47E7-AD43-91A98CF76D8D}" srcId="{3910CCE6-F4DE-4E8B-B23F-AFDE4FF1303E}" destId="{7F2D5696-7C8B-46DA-8C59-46AC35621DF4}" srcOrd="3" destOrd="0" parTransId="{62B49E7D-242C-40B0-A619-94A9F39758D4}" sibTransId="{F84F83DD-659C-4B9D-BC0D-D274E28FDB6F}"/>
    <dgm:cxn modelId="{B18490A8-36BF-4CB1-B271-018845494EC2}" type="presOf" srcId="{576FC0A4-0255-4374-B55B-9891D83E69F5}" destId="{FC8DB1F0-700E-47B4-8A40-5F112B5F066C}" srcOrd="0" destOrd="0" presId="urn:microsoft.com/office/officeart/2005/8/layout/pyramid1"/>
    <dgm:cxn modelId="{BF201D82-5E00-41EE-8026-8C8C374470B1}" type="presOf" srcId="{07B7FC56-8A13-411F-AEDB-D026A34D3AF4}" destId="{97A9FCC2-0EC0-44C6-B2F3-B29679AD54F3}" srcOrd="0" destOrd="0" presId="urn:microsoft.com/office/officeart/2005/8/layout/pyramid1"/>
    <dgm:cxn modelId="{6E525DE1-C0C9-4A1A-A85E-DCCB25135722}" type="presOf" srcId="{AE6F2905-8D47-4D0D-A09A-D9A103E73F08}" destId="{F1D2DAD5-9CF6-4042-8B83-1AA9D4E64A08}" srcOrd="0" destOrd="0" presId="urn:microsoft.com/office/officeart/2005/8/layout/pyramid1"/>
    <dgm:cxn modelId="{35637685-A799-490B-B23D-9BECA63361F6}" type="presOf" srcId="{83CC40D6-FF6C-426E-83D4-88557D8BFC4F}" destId="{2BE28C3B-72BE-4A54-9961-07F7CB1DCA66}" srcOrd="1" destOrd="0" presId="urn:microsoft.com/office/officeart/2005/8/layout/pyramid1"/>
    <dgm:cxn modelId="{09246CB7-AF70-4F97-B699-A35D9D3C0E02}" type="presOf" srcId="{DBF04AAA-ED8C-409E-86B2-54615011F983}" destId="{9DD2614E-FB65-4FD7-8443-4086CF3D1302}" srcOrd="1" destOrd="0" presId="urn:microsoft.com/office/officeart/2005/8/layout/pyramid1"/>
    <dgm:cxn modelId="{49970548-7762-4178-AE2E-D05B06DB2DCB}" type="presParOf" srcId="{A82DBF82-2BD2-4932-9A00-4E2041E306BC}" destId="{51B55DAB-73C0-4648-9D51-4DC384211E9D}" srcOrd="0" destOrd="0" presId="urn:microsoft.com/office/officeart/2005/8/layout/pyramid1"/>
    <dgm:cxn modelId="{31BC1FF8-D629-4ACE-B497-10C7A7005E17}" type="presParOf" srcId="{51B55DAB-73C0-4648-9D51-4DC384211E9D}" destId="{6D1AC6B1-07B8-4E3E-9727-A4D3F143CCAB}" srcOrd="0" destOrd="0" presId="urn:microsoft.com/office/officeart/2005/8/layout/pyramid1"/>
    <dgm:cxn modelId="{AD48525B-C7AD-463E-846D-4AE3E60AA686}" type="presParOf" srcId="{51B55DAB-73C0-4648-9D51-4DC384211E9D}" destId="{2BE28C3B-72BE-4A54-9961-07F7CB1DCA66}" srcOrd="1" destOrd="0" presId="urn:microsoft.com/office/officeart/2005/8/layout/pyramid1"/>
    <dgm:cxn modelId="{DB64CFAB-650B-44ED-B986-2D449E4DEF36}" type="presParOf" srcId="{51B55DAB-73C0-4648-9D51-4DC384211E9D}" destId="{DBE45A45-F7B9-4F1C-9DCB-FE448FA88A6B}" srcOrd="2" destOrd="0" presId="urn:microsoft.com/office/officeart/2005/8/layout/pyramid1"/>
    <dgm:cxn modelId="{F56CD07E-5E28-426A-BFE1-C7F74BFD93D9}" type="presParOf" srcId="{51B55DAB-73C0-4648-9D51-4DC384211E9D}" destId="{9DD2614E-FB65-4FD7-8443-4086CF3D1302}" srcOrd="3" destOrd="0" presId="urn:microsoft.com/office/officeart/2005/8/layout/pyramid1"/>
    <dgm:cxn modelId="{D68D6DCA-CCB1-4659-899D-300CB1FA4539}" type="presParOf" srcId="{A82DBF82-2BD2-4932-9A00-4E2041E306BC}" destId="{AB525F42-8709-433E-AD4E-EDA8F9D17F0B}" srcOrd="1" destOrd="0" presId="urn:microsoft.com/office/officeart/2005/8/layout/pyramid1"/>
    <dgm:cxn modelId="{9E5F4C5F-A745-4177-AE43-EB61546016F3}" type="presParOf" srcId="{AB525F42-8709-433E-AD4E-EDA8F9D17F0B}" destId="{F1D2DAD5-9CF6-4042-8B83-1AA9D4E64A08}" srcOrd="0" destOrd="0" presId="urn:microsoft.com/office/officeart/2005/8/layout/pyramid1"/>
    <dgm:cxn modelId="{7FCA87B4-0FDB-4A25-8C71-5FF827C4920C}" type="presParOf" srcId="{AB525F42-8709-433E-AD4E-EDA8F9D17F0B}" destId="{E29039F0-3B0A-4533-A5A7-C14B3DCFB1AB}" srcOrd="1" destOrd="0" presId="urn:microsoft.com/office/officeart/2005/8/layout/pyramid1"/>
    <dgm:cxn modelId="{0C92248B-8CD3-47AA-A12E-C8630EB50B4F}" type="presParOf" srcId="{AB525F42-8709-433E-AD4E-EDA8F9D17F0B}" destId="{FC8DB1F0-700E-47B4-8A40-5F112B5F066C}" srcOrd="2" destOrd="0" presId="urn:microsoft.com/office/officeart/2005/8/layout/pyramid1"/>
    <dgm:cxn modelId="{957F1DF1-024A-467D-9B41-A82B5835BA09}" type="presParOf" srcId="{AB525F42-8709-433E-AD4E-EDA8F9D17F0B}" destId="{B0E215B2-3BCD-4470-B7ED-0535B8347A25}" srcOrd="3" destOrd="0" presId="urn:microsoft.com/office/officeart/2005/8/layout/pyramid1"/>
    <dgm:cxn modelId="{A66DB7CB-CF9B-4337-817B-5483301BB386}" type="presParOf" srcId="{A82DBF82-2BD2-4932-9A00-4E2041E306BC}" destId="{E3913AC2-198A-41B6-B222-E6E1041758D3}" srcOrd="2" destOrd="0" presId="urn:microsoft.com/office/officeart/2005/8/layout/pyramid1"/>
    <dgm:cxn modelId="{ACC1B441-5C86-47A1-AACB-63D62228FF30}" type="presParOf" srcId="{E3913AC2-198A-41B6-B222-E6E1041758D3}" destId="{F27B078F-382B-44B2-9F8D-D5AFCCF8375D}" srcOrd="0" destOrd="0" presId="urn:microsoft.com/office/officeart/2005/8/layout/pyramid1"/>
    <dgm:cxn modelId="{15A948CE-B9C0-45DC-8CEA-6CCB704E6430}" type="presParOf" srcId="{E3913AC2-198A-41B6-B222-E6E1041758D3}" destId="{790B9BBF-73A9-410A-BF41-7B1238D6341D}" srcOrd="1" destOrd="0" presId="urn:microsoft.com/office/officeart/2005/8/layout/pyramid1"/>
    <dgm:cxn modelId="{E72A0884-A4CE-4F43-A181-5558F2042377}" type="presParOf" srcId="{E3913AC2-198A-41B6-B222-E6E1041758D3}" destId="{97A9FCC2-0EC0-44C6-B2F3-B29679AD54F3}" srcOrd="2" destOrd="0" presId="urn:microsoft.com/office/officeart/2005/8/layout/pyramid1"/>
    <dgm:cxn modelId="{043EBD8D-1AC8-484E-AB24-965C6C702443}" type="presParOf" srcId="{E3913AC2-198A-41B6-B222-E6E1041758D3}" destId="{E5EAE206-8377-41D6-BDD3-E76E210DF187}" srcOrd="3" destOrd="0" presId="urn:microsoft.com/office/officeart/2005/8/layout/pyramid1"/>
    <dgm:cxn modelId="{A6049951-2018-4DFE-8772-0FF4E825344D}" type="presParOf" srcId="{A82DBF82-2BD2-4932-9A00-4E2041E306BC}" destId="{92350D53-A299-42AE-A1CA-925FA7DE4780}" srcOrd="3" destOrd="0" presId="urn:microsoft.com/office/officeart/2005/8/layout/pyramid1"/>
    <dgm:cxn modelId="{E9D69680-2074-4E0F-86DF-9780468B07F8}" type="presParOf" srcId="{92350D53-A299-42AE-A1CA-925FA7DE4780}" destId="{7EE1B9E8-72F0-4AD1-AACB-2305ABD9546D}" srcOrd="0" destOrd="0" presId="urn:microsoft.com/office/officeart/2005/8/layout/pyramid1"/>
    <dgm:cxn modelId="{5B560E8B-020C-450A-8338-1EF32C2313BA}" type="presParOf" srcId="{92350D53-A299-42AE-A1CA-925FA7DE4780}" destId="{87ACCE1C-5D6E-4CEA-9C95-844A199FB55C}" srcOrd="1" destOrd="0" presId="urn:microsoft.com/office/officeart/2005/8/layout/pyramid1"/>
    <dgm:cxn modelId="{C2F49606-4E28-4824-8FD3-E475080D78BD}" type="presParOf" srcId="{92350D53-A299-42AE-A1CA-925FA7DE4780}" destId="{BDFB27C5-1A24-4C50-924B-C0C00366F014}" srcOrd="2" destOrd="0" presId="urn:microsoft.com/office/officeart/2005/8/layout/pyramid1"/>
    <dgm:cxn modelId="{AA08A9BE-EDB2-40C8-9244-62CD99DEA461}" type="presParOf" srcId="{92350D53-A299-42AE-A1CA-925FA7DE4780}" destId="{14E73961-B089-4372-ABEA-1CDF8088CAAD}" srcOrd="3"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10CCE6-F4DE-4E8B-B23F-AFDE4FF1303E}" type="doc">
      <dgm:prSet loTypeId="urn:microsoft.com/office/officeart/2005/8/layout/pyramid1" loCatId="pyramid" qsTypeId="urn:microsoft.com/office/officeart/2005/8/quickstyle/simple1" qsCatId="simple" csTypeId="urn:microsoft.com/office/officeart/2005/8/colors/accent1_2" csCatId="accent1" phldr="1"/>
      <dgm:spPr/>
    </dgm:pt>
    <dgm:pt modelId="{DBF04AAA-ED8C-409E-86B2-54615011F983}">
      <dgm:prSet phldrT="[Text]" custT="1"/>
      <dgm:spPr/>
      <dgm:t>
        <a:bodyPr/>
        <a:lstStyle/>
        <a:p>
          <a:r>
            <a:rPr lang="en-US" sz="900" baseline="0" dirty="0" smtClean="0">
              <a:solidFill>
                <a:schemeClr val="bg1"/>
              </a:solidFill>
            </a:rPr>
            <a:t>Data </a:t>
          </a:r>
          <a:br>
            <a:rPr lang="en-US" sz="900" baseline="0" dirty="0" smtClean="0">
              <a:solidFill>
                <a:schemeClr val="bg1"/>
              </a:solidFill>
            </a:rPr>
          </a:br>
          <a:r>
            <a:rPr lang="en-US" sz="900" baseline="0" dirty="0" smtClean="0">
              <a:solidFill>
                <a:schemeClr val="bg1"/>
              </a:solidFill>
            </a:rPr>
            <a:t>collection </a:t>
          </a:r>
          <a:br>
            <a:rPr lang="en-US" sz="900" baseline="0" dirty="0" smtClean="0">
              <a:solidFill>
                <a:schemeClr val="bg1"/>
              </a:solidFill>
            </a:rPr>
          </a:br>
          <a:r>
            <a:rPr lang="en-US" sz="900" baseline="0" dirty="0" smtClean="0">
              <a:solidFill>
                <a:schemeClr val="bg1"/>
              </a:solidFill>
            </a:rPr>
            <a:t>and storage</a:t>
          </a:r>
          <a:endParaRPr lang="en-US" sz="900" baseline="0" dirty="0">
            <a:solidFill>
              <a:schemeClr val="bg1"/>
            </a:solidFill>
          </a:endParaRPr>
        </a:p>
      </dgm:t>
    </dgm:pt>
    <dgm:pt modelId="{2D912E59-1343-4524-8029-9872FDB3C7AF}" type="parTrans" cxnId="{1D05DDAF-1136-4A54-8697-CBB42AA972CF}">
      <dgm:prSet/>
      <dgm:spPr/>
      <dgm:t>
        <a:bodyPr/>
        <a:lstStyle/>
        <a:p>
          <a:endParaRPr lang="en-US" sz="1400"/>
        </a:p>
      </dgm:t>
    </dgm:pt>
    <dgm:pt modelId="{95A7425C-518B-422A-AA4A-544257107B9B}" type="sibTrans" cxnId="{1D05DDAF-1136-4A54-8697-CBB42AA972CF}">
      <dgm:prSet/>
      <dgm:spPr/>
      <dgm:t>
        <a:bodyPr/>
        <a:lstStyle/>
        <a:p>
          <a:endParaRPr lang="en-US" sz="1400"/>
        </a:p>
      </dgm:t>
    </dgm:pt>
    <dgm:pt modelId="{576FC0A4-0255-4374-B55B-9891D83E69F5}">
      <dgm:prSet custT="1"/>
      <dgm:spPr/>
      <dgm:t>
        <a:bodyPr/>
        <a:lstStyle/>
        <a:p>
          <a:r>
            <a:rPr lang="en-US" sz="900" baseline="0" dirty="0" smtClean="0">
              <a:solidFill>
                <a:schemeClr val="bg1"/>
              </a:solidFill>
            </a:rPr>
            <a:t>Monitoring and comparison of actual bookings to historical bookings</a:t>
          </a:r>
        </a:p>
      </dgm:t>
    </dgm:pt>
    <dgm:pt modelId="{9F703503-CC41-4A82-871C-8554283EF100}" type="parTrans" cxnId="{2E0B6D17-3DE1-44E3-92F0-FD7C204A44A2}">
      <dgm:prSet/>
      <dgm:spPr/>
      <dgm:t>
        <a:bodyPr/>
        <a:lstStyle/>
        <a:p>
          <a:endParaRPr lang="en-US" sz="1400"/>
        </a:p>
      </dgm:t>
    </dgm:pt>
    <dgm:pt modelId="{394975E8-0589-4F8A-B94A-0D851C744677}" type="sibTrans" cxnId="{2E0B6D17-3DE1-44E3-92F0-FD7C204A44A2}">
      <dgm:prSet/>
      <dgm:spPr/>
      <dgm:t>
        <a:bodyPr/>
        <a:lstStyle/>
        <a:p>
          <a:endParaRPr lang="en-US" sz="1400"/>
        </a:p>
      </dgm:t>
    </dgm:pt>
    <dgm:pt modelId="{07B7FC56-8A13-411F-AEDB-D026A34D3AF4}">
      <dgm:prSet custT="1"/>
      <dgm:spPr/>
      <dgm:t>
        <a:bodyPr/>
        <a:lstStyle/>
        <a:p>
          <a:r>
            <a:rPr lang="en-US" sz="900" dirty="0" smtClean="0">
              <a:solidFill>
                <a:schemeClr val="bg1"/>
              </a:solidFill>
            </a:rPr>
            <a:t>Forecasting and optimization of individual flight legs</a:t>
          </a:r>
        </a:p>
      </dgm:t>
    </dgm:pt>
    <dgm:pt modelId="{03BDE3EF-EB16-4961-A4D4-2126276AC105}" type="parTrans" cxnId="{D0A60624-8AD1-422D-9541-3561EFFBC4C6}">
      <dgm:prSet/>
      <dgm:spPr/>
      <dgm:t>
        <a:bodyPr/>
        <a:lstStyle/>
        <a:p>
          <a:endParaRPr lang="en-US" sz="1400"/>
        </a:p>
      </dgm:t>
    </dgm:pt>
    <dgm:pt modelId="{ECF471F8-6A90-401D-AE55-DCCA1D2A7114}" type="sibTrans" cxnId="{D0A60624-8AD1-422D-9541-3561EFFBC4C6}">
      <dgm:prSet/>
      <dgm:spPr/>
      <dgm:t>
        <a:bodyPr/>
        <a:lstStyle/>
        <a:p>
          <a:endParaRPr lang="en-US" sz="1400"/>
        </a:p>
      </dgm:t>
    </dgm:pt>
    <dgm:pt modelId="{7F2D5696-7C8B-46DA-8C59-46AC35621DF4}">
      <dgm:prSet custT="1"/>
      <dgm:spPr/>
      <dgm:t>
        <a:bodyPr/>
        <a:lstStyle/>
        <a:p>
          <a:r>
            <a:rPr lang="en-US" sz="900" dirty="0" smtClean="0">
              <a:solidFill>
                <a:schemeClr val="bg1"/>
              </a:solidFill>
            </a:rPr>
            <a:t>Origin-destination forecasting and inventory control</a:t>
          </a:r>
          <a:endParaRPr lang="en-US" sz="900" dirty="0">
            <a:solidFill>
              <a:schemeClr val="bg1"/>
            </a:solidFill>
          </a:endParaRPr>
        </a:p>
      </dgm:t>
    </dgm:pt>
    <dgm:pt modelId="{62B49E7D-242C-40B0-A619-94A9F39758D4}" type="parTrans" cxnId="{75C77614-1E85-47E7-AD43-91A98CF76D8D}">
      <dgm:prSet/>
      <dgm:spPr/>
      <dgm:t>
        <a:bodyPr/>
        <a:lstStyle/>
        <a:p>
          <a:endParaRPr lang="en-US" sz="1400"/>
        </a:p>
      </dgm:t>
    </dgm:pt>
    <dgm:pt modelId="{F84F83DD-659C-4B9D-BC0D-D274E28FDB6F}" type="sibTrans" cxnId="{75C77614-1E85-47E7-AD43-91A98CF76D8D}">
      <dgm:prSet/>
      <dgm:spPr/>
      <dgm:t>
        <a:bodyPr/>
        <a:lstStyle/>
        <a:p>
          <a:endParaRPr lang="en-US" sz="1400"/>
        </a:p>
      </dgm:t>
    </dgm:pt>
    <dgm:pt modelId="{83CC40D6-FF6C-426E-83D4-88557D8BFC4F}">
      <dgm:prSet phldrT="[Text]" custT="1"/>
      <dgm:spPr/>
      <dgm:t>
        <a:bodyPr/>
        <a:lstStyle/>
        <a:p>
          <a:r>
            <a:rPr lang="en-US" sz="2400" dirty="0" smtClean="0">
              <a:solidFill>
                <a:schemeClr val="bg2">
                  <a:lumMod val="75000"/>
                </a:schemeClr>
              </a:solidFill>
            </a:rPr>
            <a:t>1</a:t>
          </a:r>
          <a:r>
            <a:rPr lang="en-US" sz="2400" baseline="30000" dirty="0" smtClean="0">
              <a:solidFill>
                <a:schemeClr val="bg2">
                  <a:lumMod val="75000"/>
                </a:schemeClr>
              </a:solidFill>
            </a:rPr>
            <a:t>st</a:t>
          </a:r>
          <a:r>
            <a:rPr lang="en-US" sz="2400" dirty="0" smtClean="0">
              <a:solidFill>
                <a:schemeClr val="bg2">
                  <a:lumMod val="75000"/>
                </a:schemeClr>
              </a:solidFill>
            </a:rPr>
            <a:t> generation</a:t>
          </a:r>
          <a:endParaRPr lang="en-US" sz="2400" dirty="0">
            <a:solidFill>
              <a:schemeClr val="bg2">
                <a:lumMod val="75000"/>
              </a:schemeClr>
            </a:solidFill>
          </a:endParaRPr>
        </a:p>
      </dgm:t>
    </dgm:pt>
    <dgm:pt modelId="{B2162946-A7D2-42D4-8FFA-8B28F21424DF}" type="parTrans" cxnId="{06979F21-ED2E-4EBA-BBB8-ED56D7DFA596}">
      <dgm:prSet/>
      <dgm:spPr/>
      <dgm:t>
        <a:bodyPr/>
        <a:lstStyle/>
        <a:p>
          <a:endParaRPr lang="en-US" sz="1400"/>
        </a:p>
      </dgm:t>
    </dgm:pt>
    <dgm:pt modelId="{BCD822F0-115C-43F3-932F-AFEE4F4F73BC}" type="sibTrans" cxnId="{06979F21-ED2E-4EBA-BBB8-ED56D7DFA596}">
      <dgm:prSet/>
      <dgm:spPr/>
      <dgm:t>
        <a:bodyPr/>
        <a:lstStyle/>
        <a:p>
          <a:endParaRPr lang="en-US" sz="1400"/>
        </a:p>
      </dgm:t>
    </dgm:pt>
    <dgm:pt modelId="{AE6F2905-8D47-4D0D-A09A-D9A103E73F08}">
      <dgm:prSet custT="1"/>
      <dgm:spPr/>
      <dgm:t>
        <a:bodyPr/>
        <a:lstStyle/>
        <a:p>
          <a:r>
            <a:rPr lang="en-US" sz="2400" dirty="0" smtClean="0">
              <a:solidFill>
                <a:schemeClr val="bg2">
                  <a:lumMod val="75000"/>
                </a:schemeClr>
              </a:solidFill>
            </a:rPr>
            <a:t>2</a:t>
          </a:r>
          <a:r>
            <a:rPr lang="en-US" sz="2400" baseline="30000" dirty="0" smtClean="0">
              <a:solidFill>
                <a:schemeClr val="bg2">
                  <a:lumMod val="75000"/>
                </a:schemeClr>
              </a:solidFill>
            </a:rPr>
            <a:t>nd</a:t>
          </a:r>
          <a:r>
            <a:rPr lang="en-US" sz="2400" dirty="0" smtClean="0">
              <a:solidFill>
                <a:schemeClr val="bg2">
                  <a:lumMod val="75000"/>
                </a:schemeClr>
              </a:solidFill>
            </a:rPr>
            <a:t> generation</a:t>
          </a:r>
        </a:p>
      </dgm:t>
    </dgm:pt>
    <dgm:pt modelId="{B24056E3-08D8-4FCF-8B54-5D51F4003517}" type="parTrans" cxnId="{9F0A6B5E-2F82-4BDC-9F08-E0A1F55DF075}">
      <dgm:prSet/>
      <dgm:spPr/>
      <dgm:t>
        <a:bodyPr/>
        <a:lstStyle/>
        <a:p>
          <a:endParaRPr lang="en-US" sz="1400"/>
        </a:p>
      </dgm:t>
    </dgm:pt>
    <dgm:pt modelId="{BF539B36-0DC9-49A3-A986-0CCF2A767F30}" type="sibTrans" cxnId="{9F0A6B5E-2F82-4BDC-9F08-E0A1F55DF075}">
      <dgm:prSet/>
      <dgm:spPr/>
      <dgm:t>
        <a:bodyPr/>
        <a:lstStyle/>
        <a:p>
          <a:endParaRPr lang="en-US" sz="1400"/>
        </a:p>
      </dgm:t>
    </dgm:pt>
    <dgm:pt modelId="{926E87FC-7A2F-436D-A2DE-93A88520E156}">
      <dgm:prSet custT="1"/>
      <dgm:spPr/>
      <dgm:t>
        <a:bodyPr/>
        <a:lstStyle/>
        <a:p>
          <a:r>
            <a:rPr lang="en-US" sz="2400" dirty="0" smtClean="0">
              <a:solidFill>
                <a:schemeClr val="bg2">
                  <a:lumMod val="75000"/>
                </a:schemeClr>
              </a:solidFill>
            </a:rPr>
            <a:t>3</a:t>
          </a:r>
          <a:r>
            <a:rPr lang="en-US" sz="2400" baseline="30000" dirty="0" smtClean="0">
              <a:solidFill>
                <a:schemeClr val="bg2">
                  <a:lumMod val="75000"/>
                </a:schemeClr>
              </a:solidFill>
            </a:rPr>
            <a:t>rd</a:t>
          </a:r>
          <a:r>
            <a:rPr lang="en-US" sz="2400" dirty="0" smtClean="0">
              <a:solidFill>
                <a:schemeClr val="bg2">
                  <a:lumMod val="75000"/>
                </a:schemeClr>
              </a:solidFill>
            </a:rPr>
            <a:t> generation</a:t>
          </a:r>
          <a:endParaRPr lang="en-US" sz="2000" dirty="0" smtClean="0">
            <a:solidFill>
              <a:schemeClr val="bg2">
                <a:lumMod val="75000"/>
              </a:schemeClr>
            </a:solidFill>
          </a:endParaRPr>
        </a:p>
      </dgm:t>
    </dgm:pt>
    <dgm:pt modelId="{4FD90B6A-FA32-4A3F-9FB6-EDC68E084800}" type="parTrans" cxnId="{71D65E50-14BD-4583-B1CE-B53E9FC8AE55}">
      <dgm:prSet/>
      <dgm:spPr/>
      <dgm:t>
        <a:bodyPr/>
        <a:lstStyle/>
        <a:p>
          <a:endParaRPr lang="en-US" sz="1400"/>
        </a:p>
      </dgm:t>
    </dgm:pt>
    <dgm:pt modelId="{6E51F163-52FD-49F6-A180-FAD5BAD3CC5D}" type="sibTrans" cxnId="{71D65E50-14BD-4583-B1CE-B53E9FC8AE55}">
      <dgm:prSet/>
      <dgm:spPr/>
      <dgm:t>
        <a:bodyPr/>
        <a:lstStyle/>
        <a:p>
          <a:endParaRPr lang="en-US" sz="1400"/>
        </a:p>
      </dgm:t>
    </dgm:pt>
    <dgm:pt modelId="{E5286171-ECB3-4868-B779-4F9A4E38BA43}">
      <dgm:prSet custT="1"/>
      <dgm:spPr/>
      <dgm:t>
        <a:bodyPr/>
        <a:lstStyle/>
        <a:p>
          <a:r>
            <a:rPr lang="en-US" sz="2400" dirty="0" smtClean="0">
              <a:solidFill>
                <a:schemeClr val="bg2">
                  <a:lumMod val="75000"/>
                </a:schemeClr>
              </a:solidFill>
            </a:rPr>
            <a:t>4</a:t>
          </a:r>
          <a:r>
            <a:rPr lang="en-US" sz="2400" baseline="30000" dirty="0" smtClean="0">
              <a:solidFill>
                <a:schemeClr val="bg2">
                  <a:lumMod val="75000"/>
                </a:schemeClr>
              </a:solidFill>
            </a:rPr>
            <a:t>th</a:t>
          </a:r>
          <a:r>
            <a:rPr lang="en-US" sz="2400" dirty="0" smtClean="0">
              <a:solidFill>
                <a:schemeClr val="bg2">
                  <a:lumMod val="75000"/>
                </a:schemeClr>
              </a:solidFill>
            </a:rPr>
            <a:t> generation</a:t>
          </a:r>
          <a:endParaRPr lang="en-US" sz="2400" dirty="0">
            <a:solidFill>
              <a:schemeClr val="bg2">
                <a:lumMod val="75000"/>
              </a:schemeClr>
            </a:solidFill>
          </a:endParaRPr>
        </a:p>
      </dgm:t>
    </dgm:pt>
    <dgm:pt modelId="{18149CE0-8F9E-4220-AC1D-E4D7CE2FD1F2}" type="parTrans" cxnId="{155C8731-82FF-45AC-A345-D931107606D3}">
      <dgm:prSet/>
      <dgm:spPr/>
      <dgm:t>
        <a:bodyPr/>
        <a:lstStyle/>
        <a:p>
          <a:endParaRPr lang="en-US" sz="1400"/>
        </a:p>
      </dgm:t>
    </dgm:pt>
    <dgm:pt modelId="{95452451-6973-4808-B98D-EF6FA625319F}" type="sibTrans" cxnId="{155C8731-82FF-45AC-A345-D931107606D3}">
      <dgm:prSet/>
      <dgm:spPr/>
      <dgm:t>
        <a:bodyPr/>
        <a:lstStyle/>
        <a:p>
          <a:endParaRPr lang="en-US" sz="1400"/>
        </a:p>
      </dgm:t>
    </dgm:pt>
    <dgm:pt modelId="{880AE6DB-698E-47E1-8EDC-36A0667147FB}">
      <dgm:prSet custT="1"/>
      <dgm:spPr/>
      <dgm:t>
        <a:bodyPr/>
        <a:lstStyle/>
        <a:p>
          <a:r>
            <a:rPr lang="en-US" sz="2800" dirty="0" smtClean="0">
              <a:solidFill>
                <a:schemeClr val="bg1"/>
              </a:solidFill>
            </a:rPr>
            <a:t>What’s next?</a:t>
          </a:r>
          <a:endParaRPr lang="en-US" sz="2800" dirty="0">
            <a:solidFill>
              <a:schemeClr val="bg1"/>
            </a:solidFill>
          </a:endParaRPr>
        </a:p>
      </dgm:t>
    </dgm:pt>
    <dgm:pt modelId="{601AA34D-9DCC-4768-954B-C2DFC0701787}" type="parTrans" cxnId="{C5009252-1D18-48DB-9327-6302CF6CB612}">
      <dgm:prSet/>
      <dgm:spPr/>
      <dgm:t>
        <a:bodyPr/>
        <a:lstStyle/>
        <a:p>
          <a:endParaRPr lang="en-US"/>
        </a:p>
      </dgm:t>
    </dgm:pt>
    <dgm:pt modelId="{D08332FD-65E6-492B-9B5E-54FD26A8730A}" type="sibTrans" cxnId="{C5009252-1D18-48DB-9327-6302CF6CB612}">
      <dgm:prSet/>
      <dgm:spPr/>
      <dgm:t>
        <a:bodyPr/>
        <a:lstStyle/>
        <a:p>
          <a:endParaRPr lang="en-US"/>
        </a:p>
      </dgm:t>
    </dgm:pt>
    <dgm:pt modelId="{FE3919FA-665C-494D-98D2-0D4974119121}">
      <dgm:prSet custT="1"/>
      <dgm:spPr/>
      <dgm:t>
        <a:bodyPr/>
        <a:lstStyle/>
        <a:p>
          <a:r>
            <a:rPr lang="en-US" sz="2800" dirty="0" smtClean="0"/>
            <a:t>5</a:t>
          </a:r>
          <a:r>
            <a:rPr lang="en-US" sz="2800" baseline="30000" dirty="0" smtClean="0"/>
            <a:t>th</a:t>
          </a:r>
          <a:r>
            <a:rPr lang="en-US" sz="2800" dirty="0" smtClean="0"/>
            <a:t> generation</a:t>
          </a:r>
          <a:endParaRPr lang="en-US" sz="2800" dirty="0"/>
        </a:p>
      </dgm:t>
    </dgm:pt>
    <dgm:pt modelId="{0B16CD61-5D77-447F-9DE8-8A7868758D45}" type="parTrans" cxnId="{9B26AE50-56EF-4398-ADEC-383227227E3F}">
      <dgm:prSet/>
      <dgm:spPr/>
      <dgm:t>
        <a:bodyPr/>
        <a:lstStyle/>
        <a:p>
          <a:endParaRPr lang="en-US"/>
        </a:p>
      </dgm:t>
    </dgm:pt>
    <dgm:pt modelId="{2783DF1A-7184-4262-A5CA-E21EF090E2C9}" type="sibTrans" cxnId="{9B26AE50-56EF-4398-ADEC-383227227E3F}">
      <dgm:prSet/>
      <dgm:spPr/>
      <dgm:t>
        <a:bodyPr/>
        <a:lstStyle/>
        <a:p>
          <a:endParaRPr lang="en-US"/>
        </a:p>
      </dgm:t>
    </dgm:pt>
    <dgm:pt modelId="{A82DBF82-2BD2-4932-9A00-4E2041E306BC}" type="pres">
      <dgm:prSet presAssocID="{3910CCE6-F4DE-4E8B-B23F-AFDE4FF1303E}" presName="Name0" presStyleCnt="0">
        <dgm:presLayoutVars>
          <dgm:dir/>
          <dgm:animLvl val="lvl"/>
          <dgm:resizeHandles val="exact"/>
        </dgm:presLayoutVars>
      </dgm:prSet>
      <dgm:spPr/>
    </dgm:pt>
    <dgm:pt modelId="{51B55DAB-73C0-4648-9D51-4DC384211E9D}" type="pres">
      <dgm:prSet presAssocID="{DBF04AAA-ED8C-409E-86B2-54615011F983}" presName="Name8" presStyleCnt="0"/>
      <dgm:spPr/>
    </dgm:pt>
    <dgm:pt modelId="{6D1AC6B1-07B8-4E3E-9727-A4D3F143CCAB}" type="pres">
      <dgm:prSet presAssocID="{DBF04AAA-ED8C-409E-86B2-54615011F983}" presName="acctBkgd" presStyleLbl="alignAcc1" presStyleIdx="0" presStyleCnt="5"/>
      <dgm:spPr/>
      <dgm:t>
        <a:bodyPr/>
        <a:lstStyle/>
        <a:p>
          <a:endParaRPr lang="en-US"/>
        </a:p>
      </dgm:t>
    </dgm:pt>
    <dgm:pt modelId="{2BE28C3B-72BE-4A54-9961-07F7CB1DCA66}" type="pres">
      <dgm:prSet presAssocID="{DBF04AAA-ED8C-409E-86B2-54615011F983}" presName="acctTx" presStyleLbl="alignAcc1" presStyleIdx="0" presStyleCnt="5">
        <dgm:presLayoutVars>
          <dgm:bulletEnabled val="1"/>
        </dgm:presLayoutVars>
      </dgm:prSet>
      <dgm:spPr/>
      <dgm:t>
        <a:bodyPr/>
        <a:lstStyle/>
        <a:p>
          <a:endParaRPr lang="en-US"/>
        </a:p>
      </dgm:t>
    </dgm:pt>
    <dgm:pt modelId="{DBE45A45-F7B9-4F1C-9DCB-FE448FA88A6B}" type="pres">
      <dgm:prSet presAssocID="{DBF04AAA-ED8C-409E-86B2-54615011F983}" presName="level" presStyleLbl="node1" presStyleIdx="0" presStyleCnt="5">
        <dgm:presLayoutVars>
          <dgm:chMax val="1"/>
          <dgm:bulletEnabled val="1"/>
        </dgm:presLayoutVars>
      </dgm:prSet>
      <dgm:spPr/>
      <dgm:t>
        <a:bodyPr/>
        <a:lstStyle/>
        <a:p>
          <a:endParaRPr lang="en-US"/>
        </a:p>
      </dgm:t>
    </dgm:pt>
    <dgm:pt modelId="{9DD2614E-FB65-4FD7-8443-4086CF3D1302}" type="pres">
      <dgm:prSet presAssocID="{DBF04AAA-ED8C-409E-86B2-54615011F983}" presName="levelTx" presStyleLbl="revTx" presStyleIdx="0" presStyleCnt="0">
        <dgm:presLayoutVars>
          <dgm:chMax val="1"/>
          <dgm:bulletEnabled val="1"/>
        </dgm:presLayoutVars>
      </dgm:prSet>
      <dgm:spPr/>
      <dgm:t>
        <a:bodyPr/>
        <a:lstStyle/>
        <a:p>
          <a:endParaRPr lang="en-US"/>
        </a:p>
      </dgm:t>
    </dgm:pt>
    <dgm:pt modelId="{AB525F42-8709-433E-AD4E-EDA8F9D17F0B}" type="pres">
      <dgm:prSet presAssocID="{576FC0A4-0255-4374-B55B-9891D83E69F5}" presName="Name8" presStyleCnt="0"/>
      <dgm:spPr/>
    </dgm:pt>
    <dgm:pt modelId="{F1D2DAD5-9CF6-4042-8B83-1AA9D4E64A08}" type="pres">
      <dgm:prSet presAssocID="{576FC0A4-0255-4374-B55B-9891D83E69F5}" presName="acctBkgd" presStyleLbl="alignAcc1" presStyleIdx="1" presStyleCnt="5"/>
      <dgm:spPr/>
      <dgm:t>
        <a:bodyPr/>
        <a:lstStyle/>
        <a:p>
          <a:endParaRPr lang="en-US"/>
        </a:p>
      </dgm:t>
    </dgm:pt>
    <dgm:pt modelId="{E29039F0-3B0A-4533-A5A7-C14B3DCFB1AB}" type="pres">
      <dgm:prSet presAssocID="{576FC0A4-0255-4374-B55B-9891D83E69F5}" presName="acctTx" presStyleLbl="alignAcc1" presStyleIdx="1" presStyleCnt="5">
        <dgm:presLayoutVars>
          <dgm:bulletEnabled val="1"/>
        </dgm:presLayoutVars>
      </dgm:prSet>
      <dgm:spPr/>
      <dgm:t>
        <a:bodyPr/>
        <a:lstStyle/>
        <a:p>
          <a:endParaRPr lang="en-US"/>
        </a:p>
      </dgm:t>
    </dgm:pt>
    <dgm:pt modelId="{FC8DB1F0-700E-47B4-8A40-5F112B5F066C}" type="pres">
      <dgm:prSet presAssocID="{576FC0A4-0255-4374-B55B-9891D83E69F5}" presName="level" presStyleLbl="node1" presStyleIdx="1" presStyleCnt="5">
        <dgm:presLayoutVars>
          <dgm:chMax val="1"/>
          <dgm:bulletEnabled val="1"/>
        </dgm:presLayoutVars>
      </dgm:prSet>
      <dgm:spPr/>
      <dgm:t>
        <a:bodyPr/>
        <a:lstStyle/>
        <a:p>
          <a:endParaRPr lang="en-US"/>
        </a:p>
      </dgm:t>
    </dgm:pt>
    <dgm:pt modelId="{B0E215B2-3BCD-4470-B7ED-0535B8347A25}" type="pres">
      <dgm:prSet presAssocID="{576FC0A4-0255-4374-B55B-9891D83E69F5}" presName="levelTx" presStyleLbl="revTx" presStyleIdx="0" presStyleCnt="0">
        <dgm:presLayoutVars>
          <dgm:chMax val="1"/>
          <dgm:bulletEnabled val="1"/>
        </dgm:presLayoutVars>
      </dgm:prSet>
      <dgm:spPr/>
      <dgm:t>
        <a:bodyPr/>
        <a:lstStyle/>
        <a:p>
          <a:endParaRPr lang="en-US"/>
        </a:p>
      </dgm:t>
    </dgm:pt>
    <dgm:pt modelId="{E3913AC2-198A-41B6-B222-E6E1041758D3}" type="pres">
      <dgm:prSet presAssocID="{07B7FC56-8A13-411F-AEDB-D026A34D3AF4}" presName="Name8" presStyleCnt="0"/>
      <dgm:spPr/>
    </dgm:pt>
    <dgm:pt modelId="{F27B078F-382B-44B2-9F8D-D5AFCCF8375D}" type="pres">
      <dgm:prSet presAssocID="{07B7FC56-8A13-411F-AEDB-D026A34D3AF4}" presName="acctBkgd" presStyleLbl="alignAcc1" presStyleIdx="2" presStyleCnt="5"/>
      <dgm:spPr/>
      <dgm:t>
        <a:bodyPr/>
        <a:lstStyle/>
        <a:p>
          <a:endParaRPr lang="en-US"/>
        </a:p>
      </dgm:t>
    </dgm:pt>
    <dgm:pt modelId="{790B9BBF-73A9-410A-BF41-7B1238D6341D}" type="pres">
      <dgm:prSet presAssocID="{07B7FC56-8A13-411F-AEDB-D026A34D3AF4}" presName="acctTx" presStyleLbl="alignAcc1" presStyleIdx="2" presStyleCnt="5">
        <dgm:presLayoutVars>
          <dgm:bulletEnabled val="1"/>
        </dgm:presLayoutVars>
      </dgm:prSet>
      <dgm:spPr/>
      <dgm:t>
        <a:bodyPr/>
        <a:lstStyle/>
        <a:p>
          <a:endParaRPr lang="en-US"/>
        </a:p>
      </dgm:t>
    </dgm:pt>
    <dgm:pt modelId="{97A9FCC2-0EC0-44C6-B2F3-B29679AD54F3}" type="pres">
      <dgm:prSet presAssocID="{07B7FC56-8A13-411F-AEDB-D026A34D3AF4}" presName="level" presStyleLbl="node1" presStyleIdx="2" presStyleCnt="5">
        <dgm:presLayoutVars>
          <dgm:chMax val="1"/>
          <dgm:bulletEnabled val="1"/>
        </dgm:presLayoutVars>
      </dgm:prSet>
      <dgm:spPr/>
      <dgm:t>
        <a:bodyPr/>
        <a:lstStyle/>
        <a:p>
          <a:endParaRPr lang="en-US"/>
        </a:p>
      </dgm:t>
    </dgm:pt>
    <dgm:pt modelId="{E5EAE206-8377-41D6-BDD3-E76E210DF187}" type="pres">
      <dgm:prSet presAssocID="{07B7FC56-8A13-411F-AEDB-D026A34D3AF4}" presName="levelTx" presStyleLbl="revTx" presStyleIdx="0" presStyleCnt="0">
        <dgm:presLayoutVars>
          <dgm:chMax val="1"/>
          <dgm:bulletEnabled val="1"/>
        </dgm:presLayoutVars>
      </dgm:prSet>
      <dgm:spPr/>
      <dgm:t>
        <a:bodyPr/>
        <a:lstStyle/>
        <a:p>
          <a:endParaRPr lang="en-US"/>
        </a:p>
      </dgm:t>
    </dgm:pt>
    <dgm:pt modelId="{92350D53-A299-42AE-A1CA-925FA7DE4780}" type="pres">
      <dgm:prSet presAssocID="{7F2D5696-7C8B-46DA-8C59-46AC35621DF4}" presName="Name8" presStyleCnt="0"/>
      <dgm:spPr/>
    </dgm:pt>
    <dgm:pt modelId="{7EE1B9E8-72F0-4AD1-AACB-2305ABD9546D}" type="pres">
      <dgm:prSet presAssocID="{7F2D5696-7C8B-46DA-8C59-46AC35621DF4}" presName="acctBkgd" presStyleLbl="alignAcc1" presStyleIdx="3" presStyleCnt="5"/>
      <dgm:spPr/>
      <dgm:t>
        <a:bodyPr/>
        <a:lstStyle/>
        <a:p>
          <a:endParaRPr lang="en-US"/>
        </a:p>
      </dgm:t>
    </dgm:pt>
    <dgm:pt modelId="{87ACCE1C-5D6E-4CEA-9C95-844A199FB55C}" type="pres">
      <dgm:prSet presAssocID="{7F2D5696-7C8B-46DA-8C59-46AC35621DF4}" presName="acctTx" presStyleLbl="alignAcc1" presStyleIdx="3" presStyleCnt="5">
        <dgm:presLayoutVars>
          <dgm:bulletEnabled val="1"/>
        </dgm:presLayoutVars>
      </dgm:prSet>
      <dgm:spPr/>
      <dgm:t>
        <a:bodyPr/>
        <a:lstStyle/>
        <a:p>
          <a:endParaRPr lang="en-US"/>
        </a:p>
      </dgm:t>
    </dgm:pt>
    <dgm:pt modelId="{BDFB27C5-1A24-4C50-924B-C0C00366F014}" type="pres">
      <dgm:prSet presAssocID="{7F2D5696-7C8B-46DA-8C59-46AC35621DF4}" presName="level" presStyleLbl="node1" presStyleIdx="3" presStyleCnt="5">
        <dgm:presLayoutVars>
          <dgm:chMax val="1"/>
          <dgm:bulletEnabled val="1"/>
        </dgm:presLayoutVars>
      </dgm:prSet>
      <dgm:spPr/>
      <dgm:t>
        <a:bodyPr/>
        <a:lstStyle/>
        <a:p>
          <a:endParaRPr lang="en-US"/>
        </a:p>
      </dgm:t>
    </dgm:pt>
    <dgm:pt modelId="{14E73961-B089-4372-ABEA-1CDF8088CAAD}" type="pres">
      <dgm:prSet presAssocID="{7F2D5696-7C8B-46DA-8C59-46AC35621DF4}" presName="levelTx" presStyleLbl="revTx" presStyleIdx="0" presStyleCnt="0">
        <dgm:presLayoutVars>
          <dgm:chMax val="1"/>
          <dgm:bulletEnabled val="1"/>
        </dgm:presLayoutVars>
      </dgm:prSet>
      <dgm:spPr/>
      <dgm:t>
        <a:bodyPr/>
        <a:lstStyle/>
        <a:p>
          <a:endParaRPr lang="en-US"/>
        </a:p>
      </dgm:t>
    </dgm:pt>
    <dgm:pt modelId="{B1AFB176-EC48-49D0-BB31-21C37B5DEDDD}" type="pres">
      <dgm:prSet presAssocID="{880AE6DB-698E-47E1-8EDC-36A0667147FB}" presName="Name8" presStyleCnt="0"/>
      <dgm:spPr/>
    </dgm:pt>
    <dgm:pt modelId="{056AF3DB-0A8C-4223-8A99-A07CF9DD1AEB}" type="pres">
      <dgm:prSet presAssocID="{880AE6DB-698E-47E1-8EDC-36A0667147FB}" presName="acctBkgd" presStyleLbl="alignAcc1" presStyleIdx="4" presStyleCnt="5"/>
      <dgm:spPr/>
      <dgm:t>
        <a:bodyPr/>
        <a:lstStyle/>
        <a:p>
          <a:endParaRPr lang="en-US"/>
        </a:p>
      </dgm:t>
    </dgm:pt>
    <dgm:pt modelId="{31C791F7-ACCB-4249-A828-12B909BDF02C}" type="pres">
      <dgm:prSet presAssocID="{880AE6DB-698E-47E1-8EDC-36A0667147FB}" presName="acctTx" presStyleLbl="alignAcc1" presStyleIdx="4" presStyleCnt="5">
        <dgm:presLayoutVars>
          <dgm:bulletEnabled val="1"/>
        </dgm:presLayoutVars>
      </dgm:prSet>
      <dgm:spPr/>
      <dgm:t>
        <a:bodyPr/>
        <a:lstStyle/>
        <a:p>
          <a:endParaRPr lang="en-US"/>
        </a:p>
      </dgm:t>
    </dgm:pt>
    <dgm:pt modelId="{9445B3F6-32EF-4870-BB9F-3B99D41100CC}" type="pres">
      <dgm:prSet presAssocID="{880AE6DB-698E-47E1-8EDC-36A0667147FB}" presName="level" presStyleLbl="node1" presStyleIdx="4" presStyleCnt="5">
        <dgm:presLayoutVars>
          <dgm:chMax val="1"/>
          <dgm:bulletEnabled val="1"/>
        </dgm:presLayoutVars>
      </dgm:prSet>
      <dgm:spPr/>
      <dgm:t>
        <a:bodyPr/>
        <a:lstStyle/>
        <a:p>
          <a:endParaRPr lang="en-US"/>
        </a:p>
      </dgm:t>
    </dgm:pt>
    <dgm:pt modelId="{CF6F7AC8-0A48-4D0A-8000-EA4A6D246CD8}" type="pres">
      <dgm:prSet presAssocID="{880AE6DB-698E-47E1-8EDC-36A0667147FB}" presName="levelTx" presStyleLbl="revTx" presStyleIdx="0" presStyleCnt="0">
        <dgm:presLayoutVars>
          <dgm:chMax val="1"/>
          <dgm:bulletEnabled val="1"/>
        </dgm:presLayoutVars>
      </dgm:prSet>
      <dgm:spPr/>
      <dgm:t>
        <a:bodyPr/>
        <a:lstStyle/>
        <a:p>
          <a:endParaRPr lang="en-US"/>
        </a:p>
      </dgm:t>
    </dgm:pt>
  </dgm:ptLst>
  <dgm:cxnLst>
    <dgm:cxn modelId="{BED22526-16EC-4357-AD0F-2394A97FB34B}" type="presOf" srcId="{926E87FC-7A2F-436D-A2DE-93A88520E156}" destId="{790B9BBF-73A9-410A-BF41-7B1238D6341D}" srcOrd="1" destOrd="0" presId="urn:microsoft.com/office/officeart/2005/8/layout/pyramid1"/>
    <dgm:cxn modelId="{FDE9ADC3-19D9-4484-AB43-D535C2E1B201}" type="presOf" srcId="{880AE6DB-698E-47E1-8EDC-36A0667147FB}" destId="{9445B3F6-32EF-4870-BB9F-3B99D41100CC}" srcOrd="0" destOrd="0" presId="urn:microsoft.com/office/officeart/2005/8/layout/pyramid1"/>
    <dgm:cxn modelId="{06979F21-ED2E-4EBA-BBB8-ED56D7DFA596}" srcId="{DBF04AAA-ED8C-409E-86B2-54615011F983}" destId="{83CC40D6-FF6C-426E-83D4-88557D8BFC4F}" srcOrd="0" destOrd="0" parTransId="{B2162946-A7D2-42D4-8FFA-8B28F21424DF}" sibTransId="{BCD822F0-115C-43F3-932F-AFEE4F4F73BC}"/>
    <dgm:cxn modelId="{D0A60624-8AD1-422D-9541-3561EFFBC4C6}" srcId="{3910CCE6-F4DE-4E8B-B23F-AFDE4FF1303E}" destId="{07B7FC56-8A13-411F-AEDB-D026A34D3AF4}" srcOrd="2" destOrd="0" parTransId="{03BDE3EF-EB16-4961-A4D4-2126276AC105}" sibTransId="{ECF471F8-6A90-401D-AE55-DCCA1D2A7114}"/>
    <dgm:cxn modelId="{761C26B0-4D24-41D9-896F-1574798615BC}" type="presOf" srcId="{E5286171-ECB3-4868-B779-4F9A4E38BA43}" destId="{7EE1B9E8-72F0-4AD1-AACB-2305ABD9546D}" srcOrd="0" destOrd="0" presId="urn:microsoft.com/office/officeart/2005/8/layout/pyramid1"/>
    <dgm:cxn modelId="{1D05DDAF-1136-4A54-8697-CBB42AA972CF}" srcId="{3910CCE6-F4DE-4E8B-B23F-AFDE4FF1303E}" destId="{DBF04AAA-ED8C-409E-86B2-54615011F983}" srcOrd="0" destOrd="0" parTransId="{2D912E59-1343-4524-8029-9872FDB3C7AF}" sibTransId="{95A7425C-518B-422A-AA4A-544257107B9B}"/>
    <dgm:cxn modelId="{5E58B3A6-2575-462C-92C6-00F630FDA760}" type="presOf" srcId="{07B7FC56-8A13-411F-AEDB-D026A34D3AF4}" destId="{E5EAE206-8377-41D6-BDD3-E76E210DF187}" srcOrd="1" destOrd="0" presId="urn:microsoft.com/office/officeart/2005/8/layout/pyramid1"/>
    <dgm:cxn modelId="{68C22A2F-48D4-4D1F-80F9-89419D2C8686}" type="presOf" srcId="{AE6F2905-8D47-4D0D-A09A-D9A103E73F08}" destId="{F1D2DAD5-9CF6-4042-8B83-1AA9D4E64A08}" srcOrd="0" destOrd="0" presId="urn:microsoft.com/office/officeart/2005/8/layout/pyramid1"/>
    <dgm:cxn modelId="{E278EB15-679B-4744-8551-A5D43CCF2FBD}" type="presOf" srcId="{576FC0A4-0255-4374-B55B-9891D83E69F5}" destId="{B0E215B2-3BCD-4470-B7ED-0535B8347A25}" srcOrd="1" destOrd="0" presId="urn:microsoft.com/office/officeart/2005/8/layout/pyramid1"/>
    <dgm:cxn modelId="{9AC5616A-440C-4DEB-8F2A-ED8793824F1E}" type="presOf" srcId="{07B7FC56-8A13-411F-AEDB-D026A34D3AF4}" destId="{97A9FCC2-0EC0-44C6-B2F3-B29679AD54F3}" srcOrd="0" destOrd="0" presId="urn:microsoft.com/office/officeart/2005/8/layout/pyramid1"/>
    <dgm:cxn modelId="{E4FDB390-2BB0-475E-8CE2-F01A4005CC4A}" type="presOf" srcId="{83CC40D6-FF6C-426E-83D4-88557D8BFC4F}" destId="{2BE28C3B-72BE-4A54-9961-07F7CB1DCA66}" srcOrd="1" destOrd="0" presId="urn:microsoft.com/office/officeart/2005/8/layout/pyramid1"/>
    <dgm:cxn modelId="{2E0B6D17-3DE1-44E3-92F0-FD7C204A44A2}" srcId="{3910CCE6-F4DE-4E8B-B23F-AFDE4FF1303E}" destId="{576FC0A4-0255-4374-B55B-9891D83E69F5}" srcOrd="1" destOrd="0" parTransId="{9F703503-CC41-4A82-871C-8554283EF100}" sibTransId="{394975E8-0589-4F8A-B94A-0D851C744677}"/>
    <dgm:cxn modelId="{71D65E50-14BD-4583-B1CE-B53E9FC8AE55}" srcId="{07B7FC56-8A13-411F-AEDB-D026A34D3AF4}" destId="{926E87FC-7A2F-436D-A2DE-93A88520E156}" srcOrd="0" destOrd="0" parTransId="{4FD90B6A-FA32-4A3F-9FB6-EDC68E084800}" sibTransId="{6E51F163-52FD-49F6-A180-FAD5BAD3CC5D}"/>
    <dgm:cxn modelId="{9F0A6B5E-2F82-4BDC-9F08-E0A1F55DF075}" srcId="{576FC0A4-0255-4374-B55B-9891D83E69F5}" destId="{AE6F2905-8D47-4D0D-A09A-D9A103E73F08}" srcOrd="0" destOrd="0" parTransId="{B24056E3-08D8-4FCF-8B54-5D51F4003517}" sibTransId="{BF539B36-0DC9-49A3-A986-0CCF2A767F30}"/>
    <dgm:cxn modelId="{592CF525-E4F3-4C33-B0C4-2BAF799E8BE8}" type="presOf" srcId="{E5286171-ECB3-4868-B779-4F9A4E38BA43}" destId="{87ACCE1C-5D6E-4CEA-9C95-844A199FB55C}" srcOrd="1" destOrd="0" presId="urn:microsoft.com/office/officeart/2005/8/layout/pyramid1"/>
    <dgm:cxn modelId="{9EB3A8DB-ACDD-4621-9058-2B5C101B60BB}" type="presOf" srcId="{880AE6DB-698E-47E1-8EDC-36A0667147FB}" destId="{CF6F7AC8-0A48-4D0A-8000-EA4A6D246CD8}" srcOrd="1" destOrd="0" presId="urn:microsoft.com/office/officeart/2005/8/layout/pyramid1"/>
    <dgm:cxn modelId="{54F8BB97-E420-4078-824E-1D768D0430D9}" type="presOf" srcId="{AE6F2905-8D47-4D0D-A09A-D9A103E73F08}" destId="{E29039F0-3B0A-4533-A5A7-C14B3DCFB1AB}" srcOrd="1" destOrd="0" presId="urn:microsoft.com/office/officeart/2005/8/layout/pyramid1"/>
    <dgm:cxn modelId="{155C8731-82FF-45AC-A345-D931107606D3}" srcId="{7F2D5696-7C8B-46DA-8C59-46AC35621DF4}" destId="{E5286171-ECB3-4868-B779-4F9A4E38BA43}" srcOrd="0" destOrd="0" parTransId="{18149CE0-8F9E-4220-AC1D-E4D7CE2FD1F2}" sibTransId="{95452451-6973-4808-B98D-EF6FA625319F}"/>
    <dgm:cxn modelId="{C5009252-1D18-48DB-9327-6302CF6CB612}" srcId="{3910CCE6-F4DE-4E8B-B23F-AFDE4FF1303E}" destId="{880AE6DB-698E-47E1-8EDC-36A0667147FB}" srcOrd="4" destOrd="0" parTransId="{601AA34D-9DCC-4768-954B-C2DFC0701787}" sibTransId="{D08332FD-65E6-492B-9B5E-54FD26A8730A}"/>
    <dgm:cxn modelId="{AD2D65E0-3BB7-40F8-B8FD-AB473ECB8D97}" type="presOf" srcId="{576FC0A4-0255-4374-B55B-9891D83E69F5}" destId="{FC8DB1F0-700E-47B4-8A40-5F112B5F066C}" srcOrd="0" destOrd="0" presId="urn:microsoft.com/office/officeart/2005/8/layout/pyramid1"/>
    <dgm:cxn modelId="{34630FC9-9375-43C9-8432-7D559EA70351}" type="presOf" srcId="{7F2D5696-7C8B-46DA-8C59-46AC35621DF4}" destId="{14E73961-B089-4372-ABEA-1CDF8088CAAD}" srcOrd="1" destOrd="0" presId="urn:microsoft.com/office/officeart/2005/8/layout/pyramid1"/>
    <dgm:cxn modelId="{1CB646BE-6148-43F7-A060-00EDC926E538}" type="presOf" srcId="{FE3919FA-665C-494D-98D2-0D4974119121}" destId="{056AF3DB-0A8C-4223-8A99-A07CF9DD1AEB}" srcOrd="0" destOrd="0" presId="urn:microsoft.com/office/officeart/2005/8/layout/pyramid1"/>
    <dgm:cxn modelId="{6806B91E-9C24-46E6-9135-946DE67D3C57}" type="presOf" srcId="{83CC40D6-FF6C-426E-83D4-88557D8BFC4F}" destId="{6D1AC6B1-07B8-4E3E-9727-A4D3F143CCAB}" srcOrd="0" destOrd="0" presId="urn:microsoft.com/office/officeart/2005/8/layout/pyramid1"/>
    <dgm:cxn modelId="{9B26AE50-56EF-4398-ADEC-383227227E3F}" srcId="{880AE6DB-698E-47E1-8EDC-36A0667147FB}" destId="{FE3919FA-665C-494D-98D2-0D4974119121}" srcOrd="0" destOrd="0" parTransId="{0B16CD61-5D77-447F-9DE8-8A7868758D45}" sibTransId="{2783DF1A-7184-4262-A5CA-E21EF090E2C9}"/>
    <dgm:cxn modelId="{75C77614-1E85-47E7-AD43-91A98CF76D8D}" srcId="{3910CCE6-F4DE-4E8B-B23F-AFDE4FF1303E}" destId="{7F2D5696-7C8B-46DA-8C59-46AC35621DF4}" srcOrd="3" destOrd="0" parTransId="{62B49E7D-242C-40B0-A619-94A9F39758D4}" sibTransId="{F84F83DD-659C-4B9D-BC0D-D274E28FDB6F}"/>
    <dgm:cxn modelId="{E81E4F09-9E92-4661-8EF6-0AB3A08A1B43}" type="presOf" srcId="{926E87FC-7A2F-436D-A2DE-93A88520E156}" destId="{F27B078F-382B-44B2-9F8D-D5AFCCF8375D}" srcOrd="0" destOrd="0" presId="urn:microsoft.com/office/officeart/2005/8/layout/pyramid1"/>
    <dgm:cxn modelId="{6F19493B-ECAC-4597-85AF-AE7E9A77E3DF}" type="presOf" srcId="{DBF04AAA-ED8C-409E-86B2-54615011F983}" destId="{DBE45A45-F7B9-4F1C-9DCB-FE448FA88A6B}" srcOrd="0" destOrd="0" presId="urn:microsoft.com/office/officeart/2005/8/layout/pyramid1"/>
    <dgm:cxn modelId="{7F813496-F650-4FF7-8583-2756EDBD0FA7}" type="presOf" srcId="{FE3919FA-665C-494D-98D2-0D4974119121}" destId="{31C791F7-ACCB-4249-A828-12B909BDF02C}" srcOrd="1" destOrd="0" presId="urn:microsoft.com/office/officeart/2005/8/layout/pyramid1"/>
    <dgm:cxn modelId="{BD2CA7F2-2EFE-401C-93D6-31B0A7F836E2}" type="presOf" srcId="{DBF04AAA-ED8C-409E-86B2-54615011F983}" destId="{9DD2614E-FB65-4FD7-8443-4086CF3D1302}" srcOrd="1" destOrd="0" presId="urn:microsoft.com/office/officeart/2005/8/layout/pyramid1"/>
    <dgm:cxn modelId="{05A398CC-1830-46A8-9B5A-05C9AEB4E7DE}" type="presOf" srcId="{7F2D5696-7C8B-46DA-8C59-46AC35621DF4}" destId="{BDFB27C5-1A24-4C50-924B-C0C00366F014}" srcOrd="0" destOrd="0" presId="urn:microsoft.com/office/officeart/2005/8/layout/pyramid1"/>
    <dgm:cxn modelId="{BF6207FB-2A04-463A-BC93-D599D4A8E81C}" type="presOf" srcId="{3910CCE6-F4DE-4E8B-B23F-AFDE4FF1303E}" destId="{A82DBF82-2BD2-4932-9A00-4E2041E306BC}" srcOrd="0" destOrd="0" presId="urn:microsoft.com/office/officeart/2005/8/layout/pyramid1"/>
    <dgm:cxn modelId="{7854E3F9-DFC2-450A-86EB-5DCAF2FDEE48}" type="presParOf" srcId="{A82DBF82-2BD2-4932-9A00-4E2041E306BC}" destId="{51B55DAB-73C0-4648-9D51-4DC384211E9D}" srcOrd="0" destOrd="0" presId="urn:microsoft.com/office/officeart/2005/8/layout/pyramid1"/>
    <dgm:cxn modelId="{3A5A53EB-1267-4C71-B91F-3102954ED71C}" type="presParOf" srcId="{51B55DAB-73C0-4648-9D51-4DC384211E9D}" destId="{6D1AC6B1-07B8-4E3E-9727-A4D3F143CCAB}" srcOrd="0" destOrd="0" presId="urn:microsoft.com/office/officeart/2005/8/layout/pyramid1"/>
    <dgm:cxn modelId="{EA3F227F-DF9E-4660-A6C4-9A5F8288FAC9}" type="presParOf" srcId="{51B55DAB-73C0-4648-9D51-4DC384211E9D}" destId="{2BE28C3B-72BE-4A54-9961-07F7CB1DCA66}" srcOrd="1" destOrd="0" presId="urn:microsoft.com/office/officeart/2005/8/layout/pyramid1"/>
    <dgm:cxn modelId="{4F631FB7-7394-48BE-A8C6-3CE277A9B7A8}" type="presParOf" srcId="{51B55DAB-73C0-4648-9D51-4DC384211E9D}" destId="{DBE45A45-F7B9-4F1C-9DCB-FE448FA88A6B}" srcOrd="2" destOrd="0" presId="urn:microsoft.com/office/officeart/2005/8/layout/pyramid1"/>
    <dgm:cxn modelId="{8F573121-E6C8-4632-8AEC-A6EB5C60C9A0}" type="presParOf" srcId="{51B55DAB-73C0-4648-9D51-4DC384211E9D}" destId="{9DD2614E-FB65-4FD7-8443-4086CF3D1302}" srcOrd="3" destOrd="0" presId="urn:microsoft.com/office/officeart/2005/8/layout/pyramid1"/>
    <dgm:cxn modelId="{31A5134A-7721-405B-8C26-665E2911D271}" type="presParOf" srcId="{A82DBF82-2BD2-4932-9A00-4E2041E306BC}" destId="{AB525F42-8709-433E-AD4E-EDA8F9D17F0B}" srcOrd="1" destOrd="0" presId="urn:microsoft.com/office/officeart/2005/8/layout/pyramid1"/>
    <dgm:cxn modelId="{C660429A-9BFD-455C-BF5E-5F9B04304775}" type="presParOf" srcId="{AB525F42-8709-433E-AD4E-EDA8F9D17F0B}" destId="{F1D2DAD5-9CF6-4042-8B83-1AA9D4E64A08}" srcOrd="0" destOrd="0" presId="urn:microsoft.com/office/officeart/2005/8/layout/pyramid1"/>
    <dgm:cxn modelId="{7FF0B069-6F73-4D86-893C-133AD2B050D5}" type="presParOf" srcId="{AB525F42-8709-433E-AD4E-EDA8F9D17F0B}" destId="{E29039F0-3B0A-4533-A5A7-C14B3DCFB1AB}" srcOrd="1" destOrd="0" presId="urn:microsoft.com/office/officeart/2005/8/layout/pyramid1"/>
    <dgm:cxn modelId="{62928192-8479-40F6-9CC8-9A4FB416717F}" type="presParOf" srcId="{AB525F42-8709-433E-AD4E-EDA8F9D17F0B}" destId="{FC8DB1F0-700E-47B4-8A40-5F112B5F066C}" srcOrd="2" destOrd="0" presId="urn:microsoft.com/office/officeart/2005/8/layout/pyramid1"/>
    <dgm:cxn modelId="{8B0ECFDD-6D20-4D79-893E-37959F48286F}" type="presParOf" srcId="{AB525F42-8709-433E-AD4E-EDA8F9D17F0B}" destId="{B0E215B2-3BCD-4470-B7ED-0535B8347A25}" srcOrd="3" destOrd="0" presId="urn:microsoft.com/office/officeart/2005/8/layout/pyramid1"/>
    <dgm:cxn modelId="{54882F89-125A-43DE-8980-CD5D152B28D7}" type="presParOf" srcId="{A82DBF82-2BD2-4932-9A00-4E2041E306BC}" destId="{E3913AC2-198A-41B6-B222-E6E1041758D3}" srcOrd="2" destOrd="0" presId="urn:microsoft.com/office/officeart/2005/8/layout/pyramid1"/>
    <dgm:cxn modelId="{9112BAE2-C2E8-4B7D-B50E-5FC0E59CF956}" type="presParOf" srcId="{E3913AC2-198A-41B6-B222-E6E1041758D3}" destId="{F27B078F-382B-44B2-9F8D-D5AFCCF8375D}" srcOrd="0" destOrd="0" presId="urn:microsoft.com/office/officeart/2005/8/layout/pyramid1"/>
    <dgm:cxn modelId="{4F4E549B-B154-47D3-A3A8-A9A62E13B5E2}" type="presParOf" srcId="{E3913AC2-198A-41B6-B222-E6E1041758D3}" destId="{790B9BBF-73A9-410A-BF41-7B1238D6341D}" srcOrd="1" destOrd="0" presId="urn:microsoft.com/office/officeart/2005/8/layout/pyramid1"/>
    <dgm:cxn modelId="{89704F2A-08AA-47C9-8C09-1094E06C3B27}" type="presParOf" srcId="{E3913AC2-198A-41B6-B222-E6E1041758D3}" destId="{97A9FCC2-0EC0-44C6-B2F3-B29679AD54F3}" srcOrd="2" destOrd="0" presId="urn:microsoft.com/office/officeart/2005/8/layout/pyramid1"/>
    <dgm:cxn modelId="{0B006B92-2D14-44E1-8586-D84A3D189F3F}" type="presParOf" srcId="{E3913AC2-198A-41B6-B222-E6E1041758D3}" destId="{E5EAE206-8377-41D6-BDD3-E76E210DF187}" srcOrd="3" destOrd="0" presId="urn:microsoft.com/office/officeart/2005/8/layout/pyramid1"/>
    <dgm:cxn modelId="{7A733318-8370-41B7-900F-114EF1E86F26}" type="presParOf" srcId="{A82DBF82-2BD2-4932-9A00-4E2041E306BC}" destId="{92350D53-A299-42AE-A1CA-925FA7DE4780}" srcOrd="3" destOrd="0" presId="urn:microsoft.com/office/officeart/2005/8/layout/pyramid1"/>
    <dgm:cxn modelId="{8ABA96FC-C2EB-4C1F-ADA0-9A1A458700F3}" type="presParOf" srcId="{92350D53-A299-42AE-A1CA-925FA7DE4780}" destId="{7EE1B9E8-72F0-4AD1-AACB-2305ABD9546D}" srcOrd="0" destOrd="0" presId="urn:microsoft.com/office/officeart/2005/8/layout/pyramid1"/>
    <dgm:cxn modelId="{6F8C9792-D992-4751-9034-98BEA641585E}" type="presParOf" srcId="{92350D53-A299-42AE-A1CA-925FA7DE4780}" destId="{87ACCE1C-5D6E-4CEA-9C95-844A199FB55C}" srcOrd="1" destOrd="0" presId="urn:microsoft.com/office/officeart/2005/8/layout/pyramid1"/>
    <dgm:cxn modelId="{1559EA8E-57F2-4753-BF24-CDEDC31F00F0}" type="presParOf" srcId="{92350D53-A299-42AE-A1CA-925FA7DE4780}" destId="{BDFB27C5-1A24-4C50-924B-C0C00366F014}" srcOrd="2" destOrd="0" presId="urn:microsoft.com/office/officeart/2005/8/layout/pyramid1"/>
    <dgm:cxn modelId="{BA32F9D3-9D82-447C-A7AE-AD215BC96D7B}" type="presParOf" srcId="{92350D53-A299-42AE-A1CA-925FA7DE4780}" destId="{14E73961-B089-4372-ABEA-1CDF8088CAAD}" srcOrd="3" destOrd="0" presId="urn:microsoft.com/office/officeart/2005/8/layout/pyramid1"/>
    <dgm:cxn modelId="{3D1FBC47-DAB0-40D2-8966-78E44CCAAC04}" type="presParOf" srcId="{A82DBF82-2BD2-4932-9A00-4E2041E306BC}" destId="{B1AFB176-EC48-49D0-BB31-21C37B5DEDDD}" srcOrd="4" destOrd="0" presId="urn:microsoft.com/office/officeart/2005/8/layout/pyramid1"/>
    <dgm:cxn modelId="{094844A0-D2E0-4421-A816-628D8BDB09CC}" type="presParOf" srcId="{B1AFB176-EC48-49D0-BB31-21C37B5DEDDD}" destId="{056AF3DB-0A8C-4223-8A99-A07CF9DD1AEB}" srcOrd="0" destOrd="0" presId="urn:microsoft.com/office/officeart/2005/8/layout/pyramid1"/>
    <dgm:cxn modelId="{F09381F7-9C96-4EFE-88D1-3ACCC0EAAA50}" type="presParOf" srcId="{B1AFB176-EC48-49D0-BB31-21C37B5DEDDD}" destId="{31C791F7-ACCB-4249-A828-12B909BDF02C}" srcOrd="1" destOrd="0" presId="urn:microsoft.com/office/officeart/2005/8/layout/pyramid1"/>
    <dgm:cxn modelId="{EFAB00E7-6744-4A73-9750-50BAF4AF41E8}" type="presParOf" srcId="{B1AFB176-EC48-49D0-BB31-21C37B5DEDDD}" destId="{9445B3F6-32EF-4870-BB9F-3B99D41100CC}" srcOrd="2" destOrd="0" presId="urn:microsoft.com/office/officeart/2005/8/layout/pyramid1"/>
    <dgm:cxn modelId="{0C4A0865-D9CE-4400-ADB6-DF5DF3B26953}" type="presParOf" srcId="{B1AFB176-EC48-49D0-BB31-21C37B5DEDDD}" destId="{CF6F7AC8-0A48-4D0A-8000-EA4A6D246CD8}" srcOrd="3"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1AC6B1-07B8-4E3E-9727-A4D3F143CCAB}">
      <dsp:nvSpPr>
        <dsp:cNvPr id="0" name=""/>
        <dsp:cNvSpPr/>
      </dsp:nvSpPr>
      <dsp:spPr>
        <a:xfrm rot="10800000">
          <a:off x="3038792" y="0"/>
          <a:ext cx="5898833" cy="1219200"/>
        </a:xfrm>
        <a:prstGeom prst="nonIsoscelesTrapezoid">
          <a:avLst>
            <a:gd name="adj1" fmla="val 0"/>
            <a:gd name="adj2" fmla="val 62311"/>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smtClean="0"/>
            <a:t>1</a:t>
          </a:r>
          <a:r>
            <a:rPr lang="en-US" sz="2800" kern="1200" baseline="30000" dirty="0" smtClean="0"/>
            <a:t>st</a:t>
          </a:r>
          <a:r>
            <a:rPr lang="en-US" sz="2800" kern="1200" dirty="0" smtClean="0"/>
            <a:t> generation</a:t>
          </a:r>
          <a:endParaRPr lang="en-US" sz="2800" kern="1200" dirty="0"/>
        </a:p>
      </dsp:txBody>
      <dsp:txXfrm rot="10800000">
        <a:off x="3798491" y="0"/>
        <a:ext cx="5139134" cy="1219200"/>
      </dsp:txXfrm>
    </dsp:sp>
    <dsp:sp modelId="{DBE45A45-F7B9-4F1C-9DCB-FE448FA88A6B}">
      <dsp:nvSpPr>
        <dsp:cNvPr id="0" name=""/>
        <dsp:cNvSpPr/>
      </dsp:nvSpPr>
      <dsp:spPr>
        <a:xfrm>
          <a:off x="2279094" y="0"/>
          <a:ext cx="1519396" cy="1219200"/>
        </a:xfrm>
        <a:prstGeom prst="trapezoid">
          <a:avLst>
            <a:gd name="adj" fmla="val 62311"/>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baseline="0" dirty="0" smtClean="0">
              <a:solidFill>
                <a:schemeClr val="bg1"/>
              </a:solidFill>
            </a:rPr>
            <a:t>Data </a:t>
          </a:r>
          <a:br>
            <a:rPr lang="en-US" sz="1400" kern="1200" baseline="0" dirty="0" smtClean="0">
              <a:solidFill>
                <a:schemeClr val="bg1"/>
              </a:solidFill>
            </a:rPr>
          </a:br>
          <a:r>
            <a:rPr lang="en-US" sz="1400" kern="1200" baseline="0" dirty="0" smtClean="0">
              <a:solidFill>
                <a:schemeClr val="bg1"/>
              </a:solidFill>
            </a:rPr>
            <a:t>collection </a:t>
          </a:r>
          <a:br>
            <a:rPr lang="en-US" sz="1400" kern="1200" baseline="0" dirty="0" smtClean="0">
              <a:solidFill>
                <a:schemeClr val="bg1"/>
              </a:solidFill>
            </a:rPr>
          </a:br>
          <a:r>
            <a:rPr lang="en-US" sz="1400" kern="1200" baseline="0" dirty="0" smtClean="0">
              <a:solidFill>
                <a:schemeClr val="bg1"/>
              </a:solidFill>
            </a:rPr>
            <a:t>and storage</a:t>
          </a:r>
          <a:endParaRPr lang="en-US" sz="1400" kern="1200" baseline="0" dirty="0">
            <a:solidFill>
              <a:schemeClr val="bg1"/>
            </a:solidFill>
          </a:endParaRPr>
        </a:p>
      </dsp:txBody>
      <dsp:txXfrm>
        <a:off x="2279094" y="0"/>
        <a:ext cx="1519396" cy="1219200"/>
      </dsp:txXfrm>
    </dsp:sp>
    <dsp:sp modelId="{F1D2DAD5-9CF6-4042-8B83-1AA9D4E64A08}">
      <dsp:nvSpPr>
        <dsp:cNvPr id="0" name=""/>
        <dsp:cNvSpPr/>
      </dsp:nvSpPr>
      <dsp:spPr>
        <a:xfrm rot="10800000">
          <a:off x="3798491" y="1219199"/>
          <a:ext cx="5139134" cy="1219200"/>
        </a:xfrm>
        <a:prstGeom prst="nonIsoscelesTrapezoid">
          <a:avLst>
            <a:gd name="adj1" fmla="val 0"/>
            <a:gd name="adj2" fmla="val 62311"/>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smtClean="0"/>
            <a:t>2</a:t>
          </a:r>
          <a:r>
            <a:rPr lang="en-US" sz="2800" kern="1200" baseline="30000" dirty="0" smtClean="0"/>
            <a:t>nd</a:t>
          </a:r>
          <a:r>
            <a:rPr lang="en-US" sz="2800" kern="1200" dirty="0" smtClean="0"/>
            <a:t> generation</a:t>
          </a:r>
        </a:p>
      </dsp:txBody>
      <dsp:txXfrm rot="10800000">
        <a:off x="4558189" y="1219199"/>
        <a:ext cx="4379436" cy="1219200"/>
      </dsp:txXfrm>
    </dsp:sp>
    <dsp:sp modelId="{FC8DB1F0-700E-47B4-8A40-5F112B5F066C}">
      <dsp:nvSpPr>
        <dsp:cNvPr id="0" name=""/>
        <dsp:cNvSpPr/>
      </dsp:nvSpPr>
      <dsp:spPr>
        <a:xfrm>
          <a:off x="1519396" y="1219199"/>
          <a:ext cx="3038792" cy="1219200"/>
        </a:xfrm>
        <a:prstGeom prst="trapezoid">
          <a:avLst>
            <a:gd name="adj" fmla="val 62311"/>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baseline="0" dirty="0" smtClean="0">
              <a:solidFill>
                <a:schemeClr val="bg1"/>
              </a:solidFill>
            </a:rPr>
            <a:t>Monitoring and comparison of actual bookings to historical bookings</a:t>
          </a:r>
        </a:p>
      </dsp:txBody>
      <dsp:txXfrm>
        <a:off x="2051185" y="1219199"/>
        <a:ext cx="1975215" cy="1219200"/>
      </dsp:txXfrm>
    </dsp:sp>
    <dsp:sp modelId="{F27B078F-382B-44B2-9F8D-D5AFCCF8375D}">
      <dsp:nvSpPr>
        <dsp:cNvPr id="0" name=""/>
        <dsp:cNvSpPr/>
      </dsp:nvSpPr>
      <dsp:spPr>
        <a:xfrm rot="10800000">
          <a:off x="4558189" y="2438399"/>
          <a:ext cx="4379436" cy="1219200"/>
        </a:xfrm>
        <a:prstGeom prst="nonIsoscelesTrapezoid">
          <a:avLst>
            <a:gd name="adj1" fmla="val 0"/>
            <a:gd name="adj2" fmla="val 62311"/>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smtClean="0"/>
            <a:t>3</a:t>
          </a:r>
          <a:r>
            <a:rPr lang="en-US" sz="2800" kern="1200" baseline="30000" dirty="0" smtClean="0"/>
            <a:t>rd</a:t>
          </a:r>
          <a:r>
            <a:rPr lang="en-US" sz="2800" kern="1200" dirty="0" smtClean="0"/>
            <a:t> generation</a:t>
          </a:r>
          <a:br>
            <a:rPr lang="en-US" sz="2800" kern="1200" dirty="0" smtClean="0"/>
          </a:br>
          <a:r>
            <a:rPr lang="en-US" sz="1600" kern="1200" dirty="0" smtClean="0"/>
            <a:t>(4-6% revenue gains)</a:t>
          </a:r>
          <a:endParaRPr lang="en-US" sz="2400" kern="1200" dirty="0" smtClean="0"/>
        </a:p>
      </dsp:txBody>
      <dsp:txXfrm rot="10800000">
        <a:off x="5317887" y="2438399"/>
        <a:ext cx="3619738" cy="1219200"/>
      </dsp:txXfrm>
    </dsp:sp>
    <dsp:sp modelId="{97A9FCC2-0EC0-44C6-B2F3-B29679AD54F3}">
      <dsp:nvSpPr>
        <dsp:cNvPr id="0" name=""/>
        <dsp:cNvSpPr/>
      </dsp:nvSpPr>
      <dsp:spPr>
        <a:xfrm>
          <a:off x="759698" y="2438399"/>
          <a:ext cx="4558189" cy="1219200"/>
        </a:xfrm>
        <a:prstGeom prst="trapezoid">
          <a:avLst>
            <a:gd name="adj" fmla="val 62311"/>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bg1"/>
              </a:solidFill>
            </a:rPr>
            <a:t>Forecasting and optimization of individual flight legs</a:t>
          </a:r>
        </a:p>
      </dsp:txBody>
      <dsp:txXfrm>
        <a:off x="1557381" y="2438399"/>
        <a:ext cx="2962823" cy="1219200"/>
      </dsp:txXfrm>
    </dsp:sp>
    <dsp:sp modelId="{7EE1B9E8-72F0-4AD1-AACB-2305ABD9546D}">
      <dsp:nvSpPr>
        <dsp:cNvPr id="0" name=""/>
        <dsp:cNvSpPr/>
      </dsp:nvSpPr>
      <dsp:spPr>
        <a:xfrm rot="10800000">
          <a:off x="5317887" y="3657600"/>
          <a:ext cx="3619738" cy="1219200"/>
        </a:xfrm>
        <a:prstGeom prst="nonIsoscelesTrapezoid">
          <a:avLst>
            <a:gd name="adj1" fmla="val 0"/>
            <a:gd name="adj2" fmla="val 62311"/>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smtClean="0"/>
            <a:t>4</a:t>
          </a:r>
          <a:r>
            <a:rPr lang="en-US" sz="2800" kern="1200" baseline="30000" dirty="0" smtClean="0"/>
            <a:t>th</a:t>
          </a:r>
          <a:r>
            <a:rPr lang="en-US" sz="2800" kern="1200" dirty="0" smtClean="0"/>
            <a:t> generation</a:t>
          </a:r>
          <a:br>
            <a:rPr lang="en-US" sz="2800" kern="1200" dirty="0" smtClean="0"/>
          </a:br>
          <a:r>
            <a:rPr lang="en-US" sz="1600" kern="1200" dirty="0" smtClean="0"/>
            <a:t>(1-2% incremental gains)</a:t>
          </a:r>
          <a:endParaRPr lang="en-US" sz="2800" kern="1200" dirty="0"/>
        </a:p>
      </dsp:txBody>
      <dsp:txXfrm rot="10800000">
        <a:off x="6077585" y="3657600"/>
        <a:ext cx="2860040" cy="1219200"/>
      </dsp:txXfrm>
    </dsp:sp>
    <dsp:sp modelId="{BDFB27C5-1A24-4C50-924B-C0C00366F014}">
      <dsp:nvSpPr>
        <dsp:cNvPr id="0" name=""/>
        <dsp:cNvSpPr/>
      </dsp:nvSpPr>
      <dsp:spPr>
        <a:xfrm>
          <a:off x="0" y="3657600"/>
          <a:ext cx="6077585" cy="1219200"/>
        </a:xfrm>
        <a:prstGeom prst="trapezoid">
          <a:avLst>
            <a:gd name="adj" fmla="val 62311"/>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bg1"/>
              </a:solidFill>
            </a:rPr>
            <a:t>Origin-destination forecasting and inventory control</a:t>
          </a:r>
          <a:endParaRPr lang="en-US" sz="1400" kern="1200" dirty="0">
            <a:solidFill>
              <a:schemeClr val="bg1"/>
            </a:solidFill>
          </a:endParaRPr>
        </a:p>
      </dsp:txBody>
      <dsp:txXfrm>
        <a:off x="1063577" y="3657600"/>
        <a:ext cx="3950430" cy="12192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1AC6B1-07B8-4E3E-9727-A4D3F143CCAB}">
      <dsp:nvSpPr>
        <dsp:cNvPr id="0" name=""/>
        <dsp:cNvSpPr/>
      </dsp:nvSpPr>
      <dsp:spPr>
        <a:xfrm rot="10800000">
          <a:off x="3003709" y="0"/>
          <a:ext cx="5830729" cy="563879"/>
        </a:xfrm>
        <a:prstGeom prst="nonIsoscelesTrapezoid">
          <a:avLst>
            <a:gd name="adj1" fmla="val 0"/>
            <a:gd name="adj2" fmla="val 106537"/>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solidFill>
                <a:schemeClr val="bg2">
                  <a:lumMod val="75000"/>
                </a:schemeClr>
              </a:solidFill>
            </a:rPr>
            <a:t>1</a:t>
          </a:r>
          <a:r>
            <a:rPr lang="en-US" sz="2400" kern="1200" baseline="30000" dirty="0" smtClean="0">
              <a:solidFill>
                <a:schemeClr val="bg2">
                  <a:lumMod val="75000"/>
                </a:schemeClr>
              </a:solidFill>
            </a:rPr>
            <a:t>st</a:t>
          </a:r>
          <a:r>
            <a:rPr lang="en-US" sz="2400" kern="1200" dirty="0" smtClean="0">
              <a:solidFill>
                <a:schemeClr val="bg2">
                  <a:lumMod val="75000"/>
                </a:schemeClr>
              </a:solidFill>
            </a:rPr>
            <a:t> generation</a:t>
          </a:r>
          <a:endParaRPr lang="en-US" sz="2400" kern="1200" dirty="0">
            <a:solidFill>
              <a:schemeClr val="bg2">
                <a:lumMod val="75000"/>
              </a:schemeClr>
            </a:solidFill>
          </a:endParaRPr>
        </a:p>
      </dsp:txBody>
      <dsp:txXfrm rot="10800000">
        <a:off x="3604451" y="0"/>
        <a:ext cx="5229987" cy="563879"/>
      </dsp:txXfrm>
    </dsp:sp>
    <dsp:sp modelId="{DBE45A45-F7B9-4F1C-9DCB-FE448FA88A6B}">
      <dsp:nvSpPr>
        <dsp:cNvPr id="0" name=""/>
        <dsp:cNvSpPr/>
      </dsp:nvSpPr>
      <dsp:spPr>
        <a:xfrm>
          <a:off x="2402967" y="0"/>
          <a:ext cx="1201483" cy="563879"/>
        </a:xfrm>
        <a:prstGeom prst="trapezoid">
          <a:avLst>
            <a:gd name="adj" fmla="val 106537"/>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baseline="0" dirty="0" smtClean="0">
              <a:solidFill>
                <a:schemeClr val="bg1"/>
              </a:solidFill>
            </a:rPr>
            <a:t>Data </a:t>
          </a:r>
          <a:br>
            <a:rPr lang="en-US" sz="900" kern="1200" baseline="0" dirty="0" smtClean="0">
              <a:solidFill>
                <a:schemeClr val="bg1"/>
              </a:solidFill>
            </a:rPr>
          </a:br>
          <a:r>
            <a:rPr lang="en-US" sz="900" kern="1200" baseline="0" dirty="0" smtClean="0">
              <a:solidFill>
                <a:schemeClr val="bg1"/>
              </a:solidFill>
            </a:rPr>
            <a:t>collection </a:t>
          </a:r>
          <a:br>
            <a:rPr lang="en-US" sz="900" kern="1200" baseline="0" dirty="0" smtClean="0">
              <a:solidFill>
                <a:schemeClr val="bg1"/>
              </a:solidFill>
            </a:rPr>
          </a:br>
          <a:r>
            <a:rPr lang="en-US" sz="900" kern="1200" baseline="0" dirty="0" smtClean="0">
              <a:solidFill>
                <a:schemeClr val="bg1"/>
              </a:solidFill>
            </a:rPr>
            <a:t>and storage</a:t>
          </a:r>
          <a:endParaRPr lang="en-US" sz="900" kern="1200" baseline="0" dirty="0">
            <a:solidFill>
              <a:schemeClr val="bg1"/>
            </a:solidFill>
          </a:endParaRPr>
        </a:p>
      </dsp:txBody>
      <dsp:txXfrm>
        <a:off x="2402967" y="0"/>
        <a:ext cx="1201483" cy="563879"/>
      </dsp:txXfrm>
    </dsp:sp>
    <dsp:sp modelId="{F1D2DAD5-9CF6-4042-8B83-1AA9D4E64A08}">
      <dsp:nvSpPr>
        <dsp:cNvPr id="0" name=""/>
        <dsp:cNvSpPr/>
      </dsp:nvSpPr>
      <dsp:spPr>
        <a:xfrm rot="10800000">
          <a:off x="3604451" y="563880"/>
          <a:ext cx="5229987" cy="563879"/>
        </a:xfrm>
        <a:prstGeom prst="nonIsoscelesTrapezoid">
          <a:avLst>
            <a:gd name="adj1" fmla="val 0"/>
            <a:gd name="adj2" fmla="val 106537"/>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solidFill>
                <a:schemeClr val="bg2">
                  <a:lumMod val="75000"/>
                </a:schemeClr>
              </a:solidFill>
            </a:rPr>
            <a:t>2</a:t>
          </a:r>
          <a:r>
            <a:rPr lang="en-US" sz="2400" kern="1200" baseline="30000" dirty="0" smtClean="0">
              <a:solidFill>
                <a:schemeClr val="bg2">
                  <a:lumMod val="75000"/>
                </a:schemeClr>
              </a:solidFill>
            </a:rPr>
            <a:t>nd</a:t>
          </a:r>
          <a:r>
            <a:rPr lang="en-US" sz="2400" kern="1200" dirty="0" smtClean="0">
              <a:solidFill>
                <a:schemeClr val="bg2">
                  <a:lumMod val="75000"/>
                </a:schemeClr>
              </a:solidFill>
            </a:rPr>
            <a:t> generation</a:t>
          </a:r>
        </a:p>
      </dsp:txBody>
      <dsp:txXfrm rot="10800000">
        <a:off x="4205192" y="563880"/>
        <a:ext cx="4629246" cy="563879"/>
      </dsp:txXfrm>
    </dsp:sp>
    <dsp:sp modelId="{FC8DB1F0-700E-47B4-8A40-5F112B5F066C}">
      <dsp:nvSpPr>
        <dsp:cNvPr id="0" name=""/>
        <dsp:cNvSpPr/>
      </dsp:nvSpPr>
      <dsp:spPr>
        <a:xfrm>
          <a:off x="1802225" y="563880"/>
          <a:ext cx="2402967" cy="563879"/>
        </a:xfrm>
        <a:prstGeom prst="trapezoid">
          <a:avLst>
            <a:gd name="adj" fmla="val 106537"/>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baseline="0" dirty="0" smtClean="0">
              <a:solidFill>
                <a:schemeClr val="bg1"/>
              </a:solidFill>
            </a:rPr>
            <a:t>Monitoring and comparison of actual bookings to historical bookings</a:t>
          </a:r>
        </a:p>
      </dsp:txBody>
      <dsp:txXfrm>
        <a:off x="2222744" y="563880"/>
        <a:ext cx="1561928" cy="563879"/>
      </dsp:txXfrm>
    </dsp:sp>
    <dsp:sp modelId="{F27B078F-382B-44B2-9F8D-D5AFCCF8375D}">
      <dsp:nvSpPr>
        <dsp:cNvPr id="0" name=""/>
        <dsp:cNvSpPr/>
      </dsp:nvSpPr>
      <dsp:spPr>
        <a:xfrm rot="10800000">
          <a:off x="4205192" y="1127760"/>
          <a:ext cx="4629246" cy="563879"/>
        </a:xfrm>
        <a:prstGeom prst="nonIsoscelesTrapezoid">
          <a:avLst>
            <a:gd name="adj1" fmla="val 0"/>
            <a:gd name="adj2" fmla="val 106537"/>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solidFill>
                <a:schemeClr val="bg2">
                  <a:lumMod val="75000"/>
                </a:schemeClr>
              </a:solidFill>
            </a:rPr>
            <a:t>3</a:t>
          </a:r>
          <a:r>
            <a:rPr lang="en-US" sz="2400" kern="1200" baseline="30000" dirty="0" smtClean="0">
              <a:solidFill>
                <a:schemeClr val="bg2">
                  <a:lumMod val="75000"/>
                </a:schemeClr>
              </a:solidFill>
            </a:rPr>
            <a:t>rd</a:t>
          </a:r>
          <a:r>
            <a:rPr lang="en-US" sz="2400" kern="1200" dirty="0" smtClean="0">
              <a:solidFill>
                <a:schemeClr val="bg2">
                  <a:lumMod val="75000"/>
                </a:schemeClr>
              </a:solidFill>
            </a:rPr>
            <a:t> generation</a:t>
          </a:r>
          <a:endParaRPr lang="en-US" sz="2000" kern="1200" dirty="0" smtClean="0">
            <a:solidFill>
              <a:schemeClr val="bg2">
                <a:lumMod val="75000"/>
              </a:schemeClr>
            </a:solidFill>
          </a:endParaRPr>
        </a:p>
      </dsp:txBody>
      <dsp:txXfrm rot="10800000">
        <a:off x="4805934" y="1127760"/>
        <a:ext cx="4028504" cy="563879"/>
      </dsp:txXfrm>
    </dsp:sp>
    <dsp:sp modelId="{97A9FCC2-0EC0-44C6-B2F3-B29679AD54F3}">
      <dsp:nvSpPr>
        <dsp:cNvPr id="0" name=""/>
        <dsp:cNvSpPr/>
      </dsp:nvSpPr>
      <dsp:spPr>
        <a:xfrm>
          <a:off x="1201483" y="1127760"/>
          <a:ext cx="3604451" cy="563879"/>
        </a:xfrm>
        <a:prstGeom prst="trapezoid">
          <a:avLst>
            <a:gd name="adj" fmla="val 106537"/>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solidFill>
                <a:schemeClr val="bg1"/>
              </a:solidFill>
            </a:rPr>
            <a:t>Forecasting and optimization of individual flight legs</a:t>
          </a:r>
        </a:p>
      </dsp:txBody>
      <dsp:txXfrm>
        <a:off x="1832262" y="1127760"/>
        <a:ext cx="2342893" cy="563879"/>
      </dsp:txXfrm>
    </dsp:sp>
    <dsp:sp modelId="{7EE1B9E8-72F0-4AD1-AACB-2305ABD9546D}">
      <dsp:nvSpPr>
        <dsp:cNvPr id="0" name=""/>
        <dsp:cNvSpPr/>
      </dsp:nvSpPr>
      <dsp:spPr>
        <a:xfrm rot="10800000">
          <a:off x="4805934" y="1691640"/>
          <a:ext cx="4028504" cy="563879"/>
        </a:xfrm>
        <a:prstGeom prst="nonIsoscelesTrapezoid">
          <a:avLst>
            <a:gd name="adj1" fmla="val 0"/>
            <a:gd name="adj2" fmla="val 106537"/>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solidFill>
                <a:schemeClr val="bg2">
                  <a:lumMod val="75000"/>
                </a:schemeClr>
              </a:solidFill>
            </a:rPr>
            <a:t>4</a:t>
          </a:r>
          <a:r>
            <a:rPr lang="en-US" sz="2400" kern="1200" baseline="30000" dirty="0" smtClean="0">
              <a:solidFill>
                <a:schemeClr val="bg2">
                  <a:lumMod val="75000"/>
                </a:schemeClr>
              </a:solidFill>
            </a:rPr>
            <a:t>th</a:t>
          </a:r>
          <a:r>
            <a:rPr lang="en-US" sz="2400" kern="1200" dirty="0" smtClean="0">
              <a:solidFill>
                <a:schemeClr val="bg2">
                  <a:lumMod val="75000"/>
                </a:schemeClr>
              </a:solidFill>
            </a:rPr>
            <a:t> generation</a:t>
          </a:r>
          <a:endParaRPr lang="en-US" sz="2400" kern="1200" dirty="0">
            <a:solidFill>
              <a:schemeClr val="bg2">
                <a:lumMod val="75000"/>
              </a:schemeClr>
            </a:solidFill>
          </a:endParaRPr>
        </a:p>
      </dsp:txBody>
      <dsp:txXfrm rot="10800000">
        <a:off x="5406676" y="1691640"/>
        <a:ext cx="3427762" cy="563879"/>
      </dsp:txXfrm>
    </dsp:sp>
    <dsp:sp modelId="{BDFB27C5-1A24-4C50-924B-C0C00366F014}">
      <dsp:nvSpPr>
        <dsp:cNvPr id="0" name=""/>
        <dsp:cNvSpPr/>
      </dsp:nvSpPr>
      <dsp:spPr>
        <a:xfrm>
          <a:off x="600741" y="1691640"/>
          <a:ext cx="4805934" cy="563879"/>
        </a:xfrm>
        <a:prstGeom prst="trapezoid">
          <a:avLst>
            <a:gd name="adj" fmla="val 106537"/>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solidFill>
                <a:schemeClr val="bg1"/>
              </a:solidFill>
            </a:rPr>
            <a:t>Origin-destination forecasting and inventory control</a:t>
          </a:r>
          <a:endParaRPr lang="en-US" sz="900" kern="1200" dirty="0">
            <a:solidFill>
              <a:schemeClr val="bg1"/>
            </a:solidFill>
          </a:endParaRPr>
        </a:p>
      </dsp:txBody>
      <dsp:txXfrm>
        <a:off x="1441780" y="1691640"/>
        <a:ext cx="3123857" cy="563879"/>
      </dsp:txXfrm>
    </dsp:sp>
    <dsp:sp modelId="{056AF3DB-0A8C-4223-8A99-A07CF9DD1AEB}">
      <dsp:nvSpPr>
        <dsp:cNvPr id="0" name=""/>
        <dsp:cNvSpPr/>
      </dsp:nvSpPr>
      <dsp:spPr>
        <a:xfrm rot="10800000">
          <a:off x="5406676" y="2255519"/>
          <a:ext cx="3427762" cy="563879"/>
        </a:xfrm>
        <a:prstGeom prst="nonIsoscelesTrapezoid">
          <a:avLst>
            <a:gd name="adj1" fmla="val 0"/>
            <a:gd name="adj2" fmla="val 106537"/>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smtClean="0"/>
            <a:t>5</a:t>
          </a:r>
          <a:r>
            <a:rPr lang="en-US" sz="2800" kern="1200" baseline="30000" dirty="0" smtClean="0"/>
            <a:t>th</a:t>
          </a:r>
          <a:r>
            <a:rPr lang="en-US" sz="2800" kern="1200" dirty="0" smtClean="0"/>
            <a:t> generation</a:t>
          </a:r>
          <a:endParaRPr lang="en-US" sz="2800" kern="1200" dirty="0"/>
        </a:p>
      </dsp:txBody>
      <dsp:txXfrm rot="10800000">
        <a:off x="6007418" y="2255519"/>
        <a:ext cx="2827020" cy="563879"/>
      </dsp:txXfrm>
    </dsp:sp>
    <dsp:sp modelId="{9445B3F6-32EF-4870-BB9F-3B99D41100CC}">
      <dsp:nvSpPr>
        <dsp:cNvPr id="0" name=""/>
        <dsp:cNvSpPr/>
      </dsp:nvSpPr>
      <dsp:spPr>
        <a:xfrm>
          <a:off x="0" y="2255519"/>
          <a:ext cx="6007418" cy="563879"/>
        </a:xfrm>
        <a:prstGeom prst="trapezoid">
          <a:avLst>
            <a:gd name="adj" fmla="val 106537"/>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bg1"/>
              </a:solidFill>
            </a:rPr>
            <a:t>What’s next?</a:t>
          </a:r>
          <a:endParaRPr lang="en-US" sz="2800" kern="1200" dirty="0">
            <a:solidFill>
              <a:schemeClr val="bg1"/>
            </a:solidFill>
          </a:endParaRPr>
        </a:p>
      </dsp:txBody>
      <dsp:txXfrm>
        <a:off x="1051298" y="2255519"/>
        <a:ext cx="3904822" cy="56387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image" Target="../media/image4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B8A53A-619E-414D-A2FC-120D303531CA}" type="datetimeFigureOut">
              <a:rPr lang="en-US" smtClean="0"/>
              <a:pPr/>
              <a:t>11/12/2012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070AA0-2175-4550-B410-68018CA2E468}" type="slidenum">
              <a:rPr lang="en-US" smtClean="0"/>
              <a:pPr/>
              <a:t>‹#›</a:t>
            </a:fld>
            <a:endParaRPr lang="en-US"/>
          </a:p>
        </p:txBody>
      </p:sp>
    </p:spTree>
    <p:extLst>
      <p:ext uri="{BB962C8B-B14F-4D97-AF65-F5344CB8AC3E}">
        <p14:creationId xmlns:p14="http://schemas.microsoft.com/office/powerpoint/2010/main" val="4100982121"/>
      </p:ext>
    </p:extLst>
  </p:cSld>
  <p:clrMap bg1="lt1" tx1="dk1" bg2="lt2" tx2="dk2" accent1="accent1" accent2="accent2" accent3="accent3" accent4="accent4" accent5="accent5" accent6="accent6" hlink="hlink" folHlink="folHlink"/>
  <p:notesStyle>
    <a:lvl1pPr marL="0" algn="l" defTabSz="913331" rtl="0" eaLnBrk="1" latinLnBrk="0" hangingPunct="1">
      <a:defRPr sz="1200" kern="1200">
        <a:solidFill>
          <a:schemeClr val="tx1"/>
        </a:solidFill>
        <a:latin typeface="+mn-lt"/>
        <a:ea typeface="+mn-ea"/>
        <a:cs typeface="+mn-cs"/>
      </a:defRPr>
    </a:lvl1pPr>
    <a:lvl2pPr marL="456668" algn="l" defTabSz="913331" rtl="0" eaLnBrk="1" latinLnBrk="0" hangingPunct="1">
      <a:defRPr sz="1200" kern="1200">
        <a:solidFill>
          <a:schemeClr val="tx1"/>
        </a:solidFill>
        <a:latin typeface="+mn-lt"/>
        <a:ea typeface="+mn-ea"/>
        <a:cs typeface="+mn-cs"/>
      </a:defRPr>
    </a:lvl2pPr>
    <a:lvl3pPr marL="913331" algn="l" defTabSz="913331" rtl="0" eaLnBrk="1" latinLnBrk="0" hangingPunct="1">
      <a:defRPr sz="1200" kern="1200">
        <a:solidFill>
          <a:schemeClr val="tx1"/>
        </a:solidFill>
        <a:latin typeface="+mn-lt"/>
        <a:ea typeface="+mn-ea"/>
        <a:cs typeface="+mn-cs"/>
      </a:defRPr>
    </a:lvl3pPr>
    <a:lvl4pPr marL="1369998" algn="l" defTabSz="913331" rtl="0" eaLnBrk="1" latinLnBrk="0" hangingPunct="1">
      <a:defRPr sz="1200" kern="1200">
        <a:solidFill>
          <a:schemeClr val="tx1"/>
        </a:solidFill>
        <a:latin typeface="+mn-lt"/>
        <a:ea typeface="+mn-ea"/>
        <a:cs typeface="+mn-cs"/>
      </a:defRPr>
    </a:lvl4pPr>
    <a:lvl5pPr marL="1826662" algn="l" defTabSz="913331" rtl="0" eaLnBrk="1" latinLnBrk="0" hangingPunct="1">
      <a:defRPr sz="1200" kern="1200">
        <a:solidFill>
          <a:schemeClr val="tx1"/>
        </a:solidFill>
        <a:latin typeface="+mn-lt"/>
        <a:ea typeface="+mn-ea"/>
        <a:cs typeface="+mn-cs"/>
      </a:defRPr>
    </a:lvl5pPr>
    <a:lvl6pPr marL="2283330" algn="l" defTabSz="913331" rtl="0" eaLnBrk="1" latinLnBrk="0" hangingPunct="1">
      <a:defRPr sz="1200" kern="1200">
        <a:solidFill>
          <a:schemeClr val="tx1"/>
        </a:solidFill>
        <a:latin typeface="+mn-lt"/>
        <a:ea typeface="+mn-ea"/>
        <a:cs typeface="+mn-cs"/>
      </a:defRPr>
    </a:lvl6pPr>
    <a:lvl7pPr marL="2739993" algn="l" defTabSz="913331" rtl="0" eaLnBrk="1" latinLnBrk="0" hangingPunct="1">
      <a:defRPr sz="1200" kern="1200">
        <a:solidFill>
          <a:schemeClr val="tx1"/>
        </a:solidFill>
        <a:latin typeface="+mn-lt"/>
        <a:ea typeface="+mn-ea"/>
        <a:cs typeface="+mn-cs"/>
      </a:defRPr>
    </a:lvl7pPr>
    <a:lvl8pPr marL="3196660" algn="l" defTabSz="913331" rtl="0" eaLnBrk="1" latinLnBrk="0" hangingPunct="1">
      <a:defRPr sz="1200" kern="1200">
        <a:solidFill>
          <a:schemeClr val="tx1"/>
        </a:solidFill>
        <a:latin typeface="+mn-lt"/>
        <a:ea typeface="+mn-ea"/>
        <a:cs typeface="+mn-cs"/>
      </a:defRPr>
    </a:lvl8pPr>
    <a:lvl9pPr marL="3653324" algn="l" defTabSz="91333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Colorful</a:t>
            </a:r>
            <a:r>
              <a:rPr lang="en-US" baseline="0" dirty="0" smtClean="0"/>
              <a:t> history, law suits, various compensations mechanisms (some suggested by Nobel laureates</a:t>
            </a:r>
            <a:endParaRPr lang="en-US" dirty="0"/>
          </a:p>
        </p:txBody>
      </p:sp>
      <p:sp>
        <p:nvSpPr>
          <p:cNvPr id="4" name="Slide Number Placeholder 3"/>
          <p:cNvSpPr>
            <a:spLocks noGrp="1"/>
          </p:cNvSpPr>
          <p:nvPr>
            <p:ph type="sldNum" sz="quarter" idx="10"/>
          </p:nvPr>
        </p:nvSpPr>
        <p:spPr/>
        <p:txBody>
          <a:bodyPr/>
          <a:lstStyle/>
          <a:p>
            <a:fld id="{C5800355-6F18-4270-9932-96B7A0F5F3A5}" type="slidenum">
              <a:rPr lang="en-US" smtClean="0"/>
              <a:pPr/>
              <a:t>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Colorful</a:t>
            </a:r>
            <a:r>
              <a:rPr lang="en-US" baseline="0" dirty="0" smtClean="0"/>
              <a:t> history, law suits, various compensations mechanisms (some suggested by </a:t>
            </a:r>
            <a:r>
              <a:rPr lang="en-US" baseline="0" smtClean="0"/>
              <a:t>Nobel laureates</a:t>
            </a:r>
            <a:endParaRPr lang="en-US" dirty="0"/>
          </a:p>
        </p:txBody>
      </p:sp>
      <p:sp>
        <p:nvSpPr>
          <p:cNvPr id="4" name="Slide Number Placeholder 3"/>
          <p:cNvSpPr>
            <a:spLocks noGrp="1"/>
          </p:cNvSpPr>
          <p:nvPr>
            <p:ph type="sldNum" sz="quarter" idx="10"/>
          </p:nvPr>
        </p:nvSpPr>
        <p:spPr/>
        <p:txBody>
          <a:bodyPr/>
          <a:lstStyle/>
          <a:p>
            <a:fld id="{C5800355-6F18-4270-9932-96B7A0F5F3A5}" type="slidenum">
              <a:rPr lang="en-US" smtClean="0"/>
              <a:pPr/>
              <a:t>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Note: started with “public charters”</a:t>
            </a:r>
            <a:r>
              <a:rPr lang="en-US" baseline="0" dirty="0" smtClean="0"/>
              <a:t> in 1970s (allowed by CAB) that were allowed to price below the cost-plus fares offered by scheduled airlines</a:t>
            </a:r>
          </a:p>
          <a:p>
            <a:r>
              <a:rPr lang="en-US" baseline="0" dirty="0" smtClean="0"/>
              <a:t>Realization: different prices for different level of service were acceptable (“red-eye”)</a:t>
            </a:r>
            <a:endParaRPr lang="en-US" dirty="0"/>
          </a:p>
        </p:txBody>
      </p:sp>
      <p:sp>
        <p:nvSpPr>
          <p:cNvPr id="4" name="Slide Number Placeholder 3"/>
          <p:cNvSpPr>
            <a:spLocks noGrp="1"/>
          </p:cNvSpPr>
          <p:nvPr>
            <p:ph type="sldNum" sz="quarter" idx="10"/>
          </p:nvPr>
        </p:nvSpPr>
        <p:spPr/>
        <p:txBody>
          <a:bodyPr/>
          <a:lstStyle/>
          <a:p>
            <a:fld id="{C5800355-6F18-4270-9932-96B7A0F5F3A5}" type="slidenum">
              <a:rPr lang="en-US" smtClean="0"/>
              <a:pPr/>
              <a:t>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Pladsholder til diasbillede 1"/>
          <p:cNvSpPr>
            <a:spLocks noGrp="1" noRot="1" noChangeAspect="1" noTextEdit="1"/>
          </p:cNvSpPr>
          <p:nvPr>
            <p:ph type="sldImg"/>
          </p:nvPr>
        </p:nvSpPr>
        <p:spPr bwMode="auto">
          <a:xfrm>
            <a:off x="1143000" y="684213"/>
            <a:ext cx="4572000" cy="3430587"/>
          </a:xfrm>
          <a:noFill/>
          <a:ln>
            <a:solidFill>
              <a:srgbClr val="000000"/>
            </a:solidFill>
            <a:miter lim="800000"/>
            <a:headEnd/>
            <a:tailEnd/>
          </a:ln>
        </p:spPr>
      </p:sp>
      <p:sp>
        <p:nvSpPr>
          <p:cNvPr id="16387" name="Pladsholder til noter 2"/>
          <p:cNvSpPr>
            <a:spLocks noGrp="1"/>
          </p:cNvSpPr>
          <p:nvPr>
            <p:ph type="body" idx="1"/>
          </p:nvPr>
        </p:nvSpPr>
        <p:spPr bwMode="auto">
          <a:noFill/>
        </p:spPr>
        <p:txBody>
          <a:bodyPr/>
          <a:lstStyle/>
          <a:p>
            <a:pPr eaLnBrk="1" hangingPunct="1">
              <a:spcBef>
                <a:spcPct val="0"/>
              </a:spcBef>
            </a:pPr>
            <a:endParaRPr lang="en-US" smtClean="0">
              <a:ea typeface="ＭＳ Ｐゴシック" pitchFamily="-109" charset="-128"/>
            </a:endParaRPr>
          </a:p>
        </p:txBody>
      </p:sp>
      <p:sp>
        <p:nvSpPr>
          <p:cNvPr id="16388" name="Pladsholder til diasnummer 3"/>
          <p:cNvSpPr>
            <a:spLocks noGrp="1"/>
          </p:cNvSpPr>
          <p:nvPr>
            <p:ph type="sldNum" sz="quarter" idx="5"/>
          </p:nvPr>
        </p:nvSpPr>
        <p:spPr bwMode="auto">
          <a:noFill/>
          <a:ln>
            <a:miter lim="800000"/>
            <a:headEnd/>
            <a:tailEnd/>
          </a:ln>
        </p:spPr>
        <p:txBody>
          <a:bodyPr/>
          <a:lstStyle/>
          <a:p>
            <a:fld id="{6DB1F033-3244-4CB4-8EEA-CA0A03D5C4C1}" type="slidenum">
              <a:rPr lang="da-DK">
                <a:solidFill>
                  <a:srgbClr val="000000"/>
                </a:solidFill>
              </a:rPr>
              <a:pPr/>
              <a:t>13</a:t>
            </a:fld>
            <a:endParaRPr lang="da-DK">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57D1D12-EDFE-465F-89F2-68EC02A0DB3A}" type="slidenum">
              <a:rPr lang="en-US" smtClean="0"/>
              <a:pPr>
                <a:defRPr/>
              </a:pPr>
              <a:t>53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070AA0-2175-4550-B410-68018CA2E468}" type="slidenum">
              <a:rPr lang="en-US" smtClean="0"/>
              <a:pPr/>
              <a:t>54</a:t>
            </a:fld>
            <a:endParaRPr lang="en-US"/>
          </a:p>
        </p:txBody>
      </p:sp>
    </p:spTree>
    <p:extLst>
      <p:ext uri="{BB962C8B-B14F-4D97-AF65-F5344CB8AC3E}">
        <p14:creationId xmlns:p14="http://schemas.microsoft.com/office/powerpoint/2010/main" val="4121132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070AA0-2175-4550-B410-68018CA2E468}" type="slidenum">
              <a:rPr lang="en-US" smtClean="0"/>
              <a:pPr/>
              <a:t>55</a:t>
            </a:fld>
            <a:endParaRPr lang="en-US"/>
          </a:p>
        </p:txBody>
      </p:sp>
    </p:spTree>
    <p:extLst>
      <p:ext uri="{BB962C8B-B14F-4D97-AF65-F5344CB8AC3E}">
        <p14:creationId xmlns:p14="http://schemas.microsoft.com/office/powerpoint/2010/main" val="41211324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4213"/>
            <a:ext cx="4572000" cy="3430587"/>
          </a:xfrm>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pPr>
              <a:defRPr/>
            </a:pPr>
            <a:fld id="{0FE32361-8F84-44DF-B3E0-F191CEBCAF9A}" type="datetime1">
              <a:rPr lang="en-US">
                <a:solidFill>
                  <a:prstClr val="black"/>
                </a:solidFill>
              </a:rPr>
              <a:pPr>
                <a:defRPr/>
              </a:pPr>
              <a:t>11/12/2012</a:t>
            </a:fld>
            <a:endParaRPr lang="en-U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7"/>
          <p:cNvSpPr txBox="1">
            <a:spLocks noGrp="1" noChangeArrowheads="1"/>
          </p:cNvSpPr>
          <p:nvPr/>
        </p:nvSpPr>
        <p:spPr bwMode="auto">
          <a:xfrm>
            <a:off x="3885131" y="8684580"/>
            <a:ext cx="2971265" cy="457888"/>
          </a:xfrm>
          <a:prstGeom prst="rect">
            <a:avLst/>
          </a:prstGeom>
          <a:noFill/>
          <a:ln w="9525">
            <a:noFill/>
            <a:miter lim="800000"/>
            <a:headEnd/>
            <a:tailEnd/>
          </a:ln>
        </p:spPr>
        <p:txBody>
          <a:bodyPr lIns="86493" tIns="43247" rIns="86493" bIns="43247" anchor="b"/>
          <a:lstStyle/>
          <a:p>
            <a:pPr algn="r" defTabSz="864931"/>
            <a:fld id="{2897E803-B144-4D4A-878D-8706EE468150}" type="slidenum">
              <a:rPr lang="en-GB" sz="1100">
                <a:latin typeface="Arial" charset="0"/>
              </a:rPr>
              <a:pPr algn="r" defTabSz="864931"/>
              <a:t>76</a:t>
            </a:fld>
            <a:endParaRPr lang="en-GB" sz="1100" dirty="0">
              <a:latin typeface="Arial" charset="0"/>
            </a:endParaRPr>
          </a:p>
        </p:txBody>
      </p:sp>
      <p:sp>
        <p:nvSpPr>
          <p:cNvPr id="22531" name="Rectangle 1"/>
          <p:cNvSpPr>
            <a:spLocks noGrp="1" noRot="1" noChangeAspect="1" noChangeArrowheads="1" noTextEdit="1"/>
          </p:cNvSpPr>
          <p:nvPr>
            <p:ph type="sldImg"/>
          </p:nvPr>
        </p:nvSpPr>
        <p:spPr>
          <a:xfrm>
            <a:off x="1143000" y="688975"/>
            <a:ext cx="4572000" cy="3429000"/>
          </a:xfrm>
          <a:solidFill>
            <a:srgbClr val="FFFFFF"/>
          </a:solidFill>
          <a:ln>
            <a:solidFill>
              <a:srgbClr val="000000"/>
            </a:solidFill>
            <a:miter lim="800000"/>
          </a:ln>
        </p:spPr>
      </p:sp>
      <p:sp>
        <p:nvSpPr>
          <p:cNvPr id="22532" name="Rectangle 2"/>
          <p:cNvSpPr>
            <a:spLocks noGrp="1" noChangeArrowheads="1"/>
          </p:cNvSpPr>
          <p:nvPr>
            <p:ph type="body" idx="1"/>
          </p:nvPr>
        </p:nvSpPr>
        <p:spPr>
          <a:xfrm>
            <a:off x="685801" y="4344588"/>
            <a:ext cx="5486400" cy="4111813"/>
          </a:xfrm>
          <a:noFill/>
          <a:ln/>
        </p:spPr>
        <p:txBody>
          <a:bodyPr wrap="none" lIns="86493" tIns="43247" rIns="86493" bIns="43247" anchor="ctr"/>
          <a:lstStyle/>
          <a:p>
            <a:pPr defTabSz="864931"/>
            <a:endParaRPr lang="en-US" dirty="0"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3.png"/><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6.xml"/><Relationship Id="rId1" Type="http://schemas.openxmlformats.org/officeDocument/2006/relationships/tags" Target="../tags/tag1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3074" name="Picture 7" descr="Slide_Cover_08.jpg"/>
          <p:cNvPicPr>
            <a:picLocks noChangeAspect="1"/>
          </p:cNvPicPr>
          <p:nvPr userDrawn="1"/>
        </p:nvPicPr>
        <p:blipFill>
          <a:blip r:embed="rId4" cstate="print"/>
          <a:srcRect/>
          <a:stretch>
            <a:fillRect/>
          </a:stretch>
        </p:blipFill>
        <p:spPr bwMode="auto">
          <a:xfrm>
            <a:off x="1588" y="0"/>
            <a:ext cx="9140825" cy="6858000"/>
          </a:xfrm>
          <a:prstGeom prst="rect">
            <a:avLst/>
          </a:prstGeom>
          <a:noFill/>
          <a:ln w="9525">
            <a:noFill/>
            <a:miter lim="800000"/>
            <a:headEnd/>
            <a:tailEnd/>
          </a:ln>
        </p:spPr>
      </p:pic>
      <p:sp>
        <p:nvSpPr>
          <p:cNvPr id="2" name="Title 1"/>
          <p:cNvSpPr>
            <a:spLocks noGrp="1"/>
          </p:cNvSpPr>
          <p:nvPr>
            <p:ph type="title"/>
            <p:custDataLst>
              <p:tags r:id="rId1"/>
            </p:custDataLst>
          </p:nvPr>
        </p:nvSpPr>
        <p:spPr bwMode="auto">
          <a:xfrm>
            <a:off x="187325" y="128188"/>
            <a:ext cx="8849496" cy="1026836"/>
          </a:xfrm>
          <a:solidFill>
            <a:scrgbClr r="0" g="0" b="0">
              <a:alpha val="0"/>
            </a:scrgbClr>
          </a:solidFill>
          <a:ln/>
        </p:spPr>
        <p:txBody>
          <a:bodyPr vert="horz" wrap="square" lIns="0" tIns="45667" rIns="45667" bIns="0" anchor="b" anchorCtr="0">
            <a:noAutofit/>
          </a:bodyPr>
          <a:lstStyle>
            <a:lvl1pPr marL="114169" indent="0" algn="l">
              <a:lnSpc>
                <a:spcPct val="90000"/>
              </a:lnSpc>
              <a:spcBef>
                <a:spcPct val="0"/>
              </a:spcBef>
              <a:spcAft>
                <a:spcPct val="0"/>
              </a:spcAft>
              <a:defRPr kumimoji="0" sz="4000" b="0" i="0" u="none" baseline="0">
                <a:solidFill>
                  <a:srgbClr val="00539B"/>
                </a:solidFill>
                <a:effectLst/>
                <a:latin typeface="Calibri"/>
              </a:defRPr>
            </a:lvl1pPr>
          </a:lstStyle>
          <a:p>
            <a:r>
              <a:rPr lang="en-US" smtClean="0"/>
              <a:t>Click to edit Master title style</a:t>
            </a:r>
            <a:endParaRPr lang="en-US" dirty="0"/>
          </a:p>
        </p:txBody>
      </p:sp>
      <p:sp>
        <p:nvSpPr>
          <p:cNvPr id="16" name="Text Placeholder 15"/>
          <p:cNvSpPr>
            <a:spLocks noGrp="1"/>
          </p:cNvSpPr>
          <p:nvPr>
            <p:ph type="body" sz="quarter" idx="13"/>
            <p:custDataLst>
              <p:tags r:id="rId2"/>
            </p:custDataLst>
          </p:nvPr>
        </p:nvSpPr>
        <p:spPr>
          <a:xfrm>
            <a:off x="158750" y="1225244"/>
            <a:ext cx="8851392" cy="477054"/>
          </a:xfrm>
          <a:noFill/>
          <a:ln w="9525">
            <a:noFill/>
            <a:miter lim="800000"/>
            <a:headEnd/>
            <a:tailEnd/>
          </a:ln>
          <a:effectLst/>
        </p:spPr>
        <p:txBody>
          <a:bodyPr vert="horz" wrap="square" lIns="91333" tIns="0" rIns="91333" bIns="45667" numCol="1" anchor="t" anchorCtr="0" compatLnSpc="1">
            <a:prstTxWarp prst="textNoShape">
              <a:avLst/>
            </a:prstTxWarp>
            <a:spAutoFit/>
          </a:bodyPr>
          <a:lstStyle>
            <a:lvl1pPr marL="52328" indent="1588" algn="l" rtl="0" eaLnBrk="1" fontAlgn="base" hangingPunct="1">
              <a:lnSpc>
                <a:spcPct val="100000"/>
              </a:lnSpc>
              <a:spcBef>
                <a:spcPts val="300"/>
              </a:spcBef>
              <a:spcAft>
                <a:spcPts val="400"/>
              </a:spcAft>
              <a:buClr>
                <a:schemeClr val="accent5">
                  <a:lumMod val="50000"/>
                </a:schemeClr>
              </a:buClr>
              <a:buFont typeface="Calibri" pitchFamily="34" charset="0"/>
              <a:buChar char=" "/>
              <a:tabLst>
                <a:tab pos="1024328" algn="l"/>
              </a:tabLst>
              <a:defRPr lang="en-US" sz="2800" b="0" i="0" dirty="0" smtClean="0">
                <a:solidFill>
                  <a:schemeClr val="tx2"/>
                </a:solidFill>
                <a:latin typeface="Calibri" pitchFamily="34" charset="0"/>
                <a:ea typeface="+mn-ea"/>
                <a:cs typeface="+mn-cs"/>
              </a:defRPr>
            </a:lvl1pPr>
          </a:lstStyle>
          <a:p>
            <a:pPr lvl="0"/>
            <a:r>
              <a:rPr lang="en-US" smtClean="0"/>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3124200" y="6248400"/>
            <a:ext cx="2895600" cy="457200"/>
          </a:xfrm>
          <a:prstGeom prst="rect">
            <a:avLst/>
          </a:prstGeom>
        </p:spPr>
        <p:txBody>
          <a:bodyPr lIns="91333" tIns="45667" rIns="91333" bIns="45667"/>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6579627C-E913-4066-A237-A466FA077459}" type="slidenum">
              <a:rPr lang="en-US"/>
              <a:pPr/>
              <a:t>‹#›</a:t>
            </a:fld>
            <a:endParaRPr lang="en-US"/>
          </a:p>
        </p:txBody>
      </p:sp>
      <p:sp>
        <p:nvSpPr>
          <p:cNvPr id="7" name="Date Placeholder 6"/>
          <p:cNvSpPr>
            <a:spLocks noGrp="1"/>
          </p:cNvSpPr>
          <p:nvPr>
            <p:ph type="dt" sz="half" idx="12"/>
          </p:nvPr>
        </p:nvSpPr>
        <p:spPr>
          <a:xfrm>
            <a:off x="457200" y="6245225"/>
            <a:ext cx="2133600" cy="476250"/>
          </a:xfrm>
          <a:prstGeom prst="rect">
            <a:avLst/>
          </a:prstGeom>
        </p:spPr>
        <p:txBody>
          <a:bodyPr lIns="91333" tIns="45667" rIns="91333" bIns="45667"/>
          <a:lstStyle>
            <a:lvl1pPr>
              <a:defRPr/>
            </a:lvl1pPr>
          </a:lstStyle>
          <a:p>
            <a:endParaRPr lang="en-US"/>
          </a:p>
        </p:txBody>
      </p:sp>
    </p:spTree>
    <p:extLst>
      <p:ext uri="{BB962C8B-B14F-4D97-AF65-F5344CB8AC3E}">
        <p14:creationId xmlns:p14="http://schemas.microsoft.com/office/powerpoint/2010/main" val="1459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amp; Bullets, No Main Text 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E0945A5B-6FD1-4E75-90E0-1022EA54FCBA}" type="slidenum">
              <a:rPr lang="en-US" smtClean="0"/>
              <a:pPr/>
              <a:t>‹#›</a:t>
            </a:fld>
            <a:endParaRPr lang="en-US" dirty="0"/>
          </a:p>
        </p:txBody>
      </p:sp>
      <p:sp>
        <p:nvSpPr>
          <p:cNvPr id="5" name="Text Placeholder 4"/>
          <p:cNvSpPr>
            <a:spLocks noGrp="1"/>
          </p:cNvSpPr>
          <p:nvPr>
            <p:ph type="body" sz="quarter" idx="11"/>
            <p:custDataLst>
              <p:tags r:id="rId1"/>
            </p:custDataLst>
          </p:nvPr>
        </p:nvSpPr>
        <p:spPr bwMode="auto">
          <a:xfrm>
            <a:off x="454025" y="1337154"/>
            <a:ext cx="8242300" cy="1845120"/>
          </a:xfrm>
          <a:solidFill>
            <a:scrgbClr r="0" g="0" b="0">
              <a:alpha val="0"/>
            </a:scrgbClr>
          </a:solidFill>
          <a:ln/>
        </p:spPr>
        <p:txBody>
          <a:bodyPr vert="horz" wrap="square" lIns="18263" tIns="18263" rIns="18263" bIns="18263" anchor="t" anchorCtr="0">
            <a:spAutoFit/>
          </a:bodyPr>
          <a:lstStyle>
            <a:lvl1pPr marL="392687" indent="-283100" algn="l">
              <a:lnSpc>
                <a:spcPct val="100000"/>
              </a:lnSpc>
              <a:spcBef>
                <a:spcPts val="300"/>
              </a:spcBef>
              <a:spcAft>
                <a:spcPts val="400"/>
              </a:spcAft>
              <a:buClr>
                <a:schemeClr val="accent2">
                  <a:lumMod val="50000"/>
                  <a:lumOff val="50000"/>
                </a:schemeClr>
              </a:buClr>
              <a:buSzPct val="95000"/>
              <a:buFont typeface="Wingdings" pitchFamily="2" charset="2"/>
              <a:buChar char="§"/>
              <a:defRPr kumimoji="0" sz="2800" b="0" i="0" u="none" baseline="0">
                <a:solidFill>
                  <a:srgbClr val="404040"/>
                </a:solidFill>
                <a:effectLst/>
                <a:latin typeface="Calibri"/>
              </a:defRPr>
            </a:lvl1pPr>
            <a:lvl2pPr marL="739710" indent="-292228" algn="l">
              <a:lnSpc>
                <a:spcPct val="100000"/>
              </a:lnSpc>
              <a:spcBef>
                <a:spcPts val="300"/>
              </a:spcBef>
              <a:spcAft>
                <a:spcPts val="400"/>
              </a:spcAft>
              <a:buClr>
                <a:srgbClr val="6596CC"/>
              </a:buClr>
              <a:buSzPct val="100000"/>
              <a:buFont typeface="Symbol" pitchFamily="18" charset="2"/>
              <a:buChar char="-"/>
              <a:defRPr kumimoji="0" sz="2600" b="0" i="0" u="none" baseline="0">
                <a:solidFill>
                  <a:srgbClr val="404040"/>
                </a:solidFill>
                <a:effectLst/>
                <a:latin typeface="Calibri"/>
              </a:defRPr>
            </a:lvl2pPr>
            <a:lvl3pPr marL="1077605" indent="-283100" algn="l">
              <a:lnSpc>
                <a:spcPct val="100000"/>
              </a:lnSpc>
              <a:spcBef>
                <a:spcPts val="300"/>
              </a:spcBef>
              <a:spcAft>
                <a:spcPts val="400"/>
              </a:spcAft>
              <a:buClr>
                <a:srgbClr val="6596CC"/>
              </a:buClr>
              <a:buSzPct val="70000"/>
              <a:buFont typeface="Wingdings" pitchFamily="2" charset="2"/>
              <a:buChar char="§"/>
              <a:defRPr kumimoji="0" sz="2400" b="0" i="0" u="none" baseline="0">
                <a:solidFill>
                  <a:srgbClr val="404040"/>
                </a:solidFill>
                <a:effectLst/>
                <a:latin typeface="Calibri"/>
              </a:defRPr>
            </a:lvl3pPr>
            <a:lvl4pPr marL="1081282" indent="288553" algn="l">
              <a:lnSpc>
                <a:spcPct val="100000"/>
              </a:lnSpc>
              <a:spcBef>
                <a:spcPts val="300"/>
              </a:spcBef>
              <a:spcAft>
                <a:spcPts val="400"/>
              </a:spcAft>
              <a:buClr>
                <a:srgbClr val="6596CC"/>
              </a:buClr>
              <a:buSzPct val="100000"/>
              <a:buFont typeface="Symbol" pitchFamily="18" charset="2"/>
              <a:buChar char="-"/>
              <a:defRPr kumimoji="0" sz="2200" b="0" i="0" u="none" baseline="0">
                <a:solidFill>
                  <a:srgbClr val="404040"/>
                </a:solidFill>
                <a:effectLst/>
                <a:latin typeface="Calibri"/>
              </a:defRPr>
            </a:lvl4pPr>
            <a:lvl5pPr marL="1081282" indent="290139" algn="l">
              <a:lnSpc>
                <a:spcPct val="100000"/>
              </a:lnSpc>
              <a:spcBef>
                <a:spcPts val="300"/>
              </a:spcBef>
              <a:spcAft>
                <a:spcPts val="400"/>
              </a:spcAft>
              <a:buClr>
                <a:srgbClr val="6596CC"/>
              </a:buClr>
              <a:buSzPct val="100000"/>
              <a:buFont typeface="Symbol"/>
              <a:buChar char="-"/>
              <a:defRPr kumimoji="0" lang="en-US" sz="2000" b="0" i="0" u="none" kern="1200" baseline="0" dirty="0" smtClean="0">
                <a:solidFill>
                  <a:srgbClr val="404040"/>
                </a:solidFill>
                <a:effectLst/>
                <a:latin typeface="Calibri"/>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238465867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62050" y="693520"/>
            <a:ext cx="7772400" cy="1470025"/>
          </a:xfrm>
        </p:spPr>
        <p:txBody>
          <a:bodyPr anchor="t"/>
          <a:lstStyle>
            <a:lvl1pPr algn="l">
              <a:defRPr>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685800" y="2271156"/>
            <a:ext cx="7772400" cy="1752600"/>
          </a:xfrm>
        </p:spPr>
        <p:txBody>
          <a:bodyPr/>
          <a:lstStyle>
            <a:lvl1pPr marL="0" indent="0" algn="l">
              <a:buNone/>
              <a:defRPr>
                <a:solidFill>
                  <a:schemeClr val="bg1"/>
                </a:solidFill>
              </a:defRPr>
            </a:lvl1pPr>
            <a:lvl2pPr marL="456560" indent="0" algn="ctr">
              <a:buNone/>
              <a:defRPr>
                <a:solidFill>
                  <a:schemeClr val="tx1">
                    <a:tint val="75000"/>
                  </a:schemeClr>
                </a:solidFill>
              </a:defRPr>
            </a:lvl2pPr>
            <a:lvl3pPr marL="913117" indent="0" algn="ctr">
              <a:buNone/>
              <a:defRPr>
                <a:solidFill>
                  <a:schemeClr val="tx1">
                    <a:tint val="75000"/>
                  </a:schemeClr>
                </a:solidFill>
              </a:defRPr>
            </a:lvl3pPr>
            <a:lvl4pPr marL="1369677" indent="0" algn="ctr">
              <a:buNone/>
              <a:defRPr>
                <a:solidFill>
                  <a:schemeClr val="tx1">
                    <a:tint val="75000"/>
                  </a:schemeClr>
                </a:solidFill>
              </a:defRPr>
            </a:lvl4pPr>
            <a:lvl5pPr marL="1826235" indent="0" algn="ctr">
              <a:buNone/>
              <a:defRPr>
                <a:solidFill>
                  <a:schemeClr val="tx1">
                    <a:tint val="75000"/>
                  </a:schemeClr>
                </a:solidFill>
              </a:defRPr>
            </a:lvl5pPr>
            <a:lvl6pPr marL="2282796" indent="0" algn="ctr">
              <a:buNone/>
              <a:defRPr>
                <a:solidFill>
                  <a:schemeClr val="tx1">
                    <a:tint val="75000"/>
                  </a:schemeClr>
                </a:solidFill>
              </a:defRPr>
            </a:lvl6pPr>
            <a:lvl7pPr marL="2739352" indent="0" algn="ctr">
              <a:buNone/>
              <a:defRPr>
                <a:solidFill>
                  <a:schemeClr val="tx1">
                    <a:tint val="75000"/>
                  </a:schemeClr>
                </a:solidFill>
              </a:defRPr>
            </a:lvl7pPr>
            <a:lvl8pPr marL="3195913" indent="0" algn="ctr">
              <a:buNone/>
              <a:defRPr>
                <a:solidFill>
                  <a:schemeClr val="tx1">
                    <a:tint val="75000"/>
                  </a:schemeClr>
                </a:solidFill>
              </a:defRPr>
            </a:lvl8pPr>
            <a:lvl9pPr marL="365247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070460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cSld name="Blue Standar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718389"/>
            <a:ext cx="7772400" cy="1143000"/>
          </a:xfrm>
        </p:spPr>
        <p:txBody>
          <a:bodyPr anchor="t"/>
          <a:lstStyle>
            <a:lvl1pPr>
              <a:defRPr>
                <a:solidFill>
                  <a:schemeClr val="bg1"/>
                </a:solidFill>
              </a:defRPr>
            </a:lvl1pPr>
          </a:lstStyle>
          <a:p>
            <a:r>
              <a:rPr lang="en-US" smtClean="0"/>
              <a:t>Click to edit Master title style</a:t>
            </a:r>
            <a:endParaRPr lang="en-US"/>
          </a:p>
        </p:txBody>
      </p:sp>
      <p:sp>
        <p:nvSpPr>
          <p:cNvPr id="3" name="Content Placeholder 2"/>
          <p:cNvSpPr>
            <a:spLocks noGrp="1"/>
          </p:cNvSpPr>
          <p:nvPr>
            <p:ph idx="1"/>
          </p:nvPr>
        </p:nvSpPr>
        <p:spPr>
          <a:xfrm>
            <a:off x="685800" y="1990165"/>
            <a:ext cx="7772400" cy="41148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692170" y="6363790"/>
            <a:ext cx="1170432" cy="365125"/>
          </a:xfrm>
        </p:spPr>
        <p:txBody>
          <a:bodyPr/>
          <a:lstStyle>
            <a:lvl1pPr>
              <a:defRPr>
                <a:solidFill>
                  <a:schemeClr val="bg1"/>
                </a:solidFill>
              </a:defRPr>
            </a:lvl1pPr>
          </a:lstStyle>
          <a:p>
            <a:r>
              <a:rPr lang="en-US" smtClean="0">
                <a:solidFill>
                  <a:srgbClr val="FFFFFF"/>
                </a:solidFill>
              </a:rPr>
              <a:t>10/15/2012</a:t>
            </a:r>
            <a:endParaRPr lang="en-US" dirty="0">
              <a:solidFill>
                <a:srgbClr val="FFFFFF"/>
              </a:solidFill>
            </a:endParaRPr>
          </a:p>
        </p:txBody>
      </p:sp>
      <p:sp>
        <p:nvSpPr>
          <p:cNvPr id="5" name="Footer Placeholder 4"/>
          <p:cNvSpPr>
            <a:spLocks noGrp="1"/>
          </p:cNvSpPr>
          <p:nvPr>
            <p:ph type="ftr" sz="quarter" idx="11"/>
          </p:nvPr>
        </p:nvSpPr>
        <p:spPr>
          <a:xfrm>
            <a:off x="3796598" y="6363790"/>
            <a:ext cx="2895600" cy="365125"/>
          </a:xfrm>
        </p:spPr>
        <p:txBody>
          <a:bodyPr/>
          <a:lstStyle>
            <a:lvl1pPr>
              <a:defRPr>
                <a:solidFill>
                  <a:schemeClr val="bg1"/>
                </a:solidFill>
              </a:defRPr>
            </a:lvl1pPr>
          </a:lstStyle>
          <a:p>
            <a:endParaRPr lang="en-US" dirty="0">
              <a:solidFill>
                <a:srgbClr val="FFFFFF"/>
              </a:solidFill>
            </a:endParaRPr>
          </a:p>
        </p:txBody>
      </p:sp>
      <p:sp>
        <p:nvSpPr>
          <p:cNvPr id="6" name="Slide Number Placeholder 5"/>
          <p:cNvSpPr>
            <a:spLocks noGrp="1"/>
          </p:cNvSpPr>
          <p:nvPr>
            <p:ph type="sldNum" sz="quarter" idx="12"/>
          </p:nvPr>
        </p:nvSpPr>
        <p:spPr>
          <a:xfrm>
            <a:off x="7866415" y="6363790"/>
            <a:ext cx="682831" cy="365125"/>
          </a:xfrm>
          <a:prstGeom prst="rect">
            <a:avLst/>
          </a:prstGeom>
        </p:spPr>
        <p:txBody>
          <a:bodyPr anchor="ctr"/>
          <a:lstStyle>
            <a:lvl1pPr algn="r">
              <a:defRPr sz="1200">
                <a:solidFill>
                  <a:schemeClr val="bg1"/>
                </a:solidFill>
              </a:defRPr>
            </a:lvl1pPr>
          </a:lstStyle>
          <a:p>
            <a:pPr>
              <a:buClr>
                <a:srgbClr val="404040"/>
              </a:buClr>
              <a:defRPr/>
            </a:pPr>
            <a:fld id="{FCE89723-A8B5-4CD5-8E68-52B956D7E90E}" type="slidenum">
              <a:rPr lang="en-US" smtClean="0">
                <a:solidFill>
                  <a:srgbClr val="00539B"/>
                </a:solidFill>
              </a:rPr>
              <a:pPr>
                <a:buClr>
                  <a:srgbClr val="404040"/>
                </a:buClr>
                <a:defRPr/>
              </a:pPr>
              <a:t>‹#›</a:t>
            </a:fld>
            <a:endParaRPr lang="en-US" dirty="0">
              <a:solidFill>
                <a:srgbClr val="00539B"/>
              </a:solidFill>
            </a:endParaRPr>
          </a:p>
        </p:txBody>
      </p:sp>
    </p:spTree>
    <p:extLst>
      <p:ext uri="{BB962C8B-B14F-4D97-AF65-F5344CB8AC3E}">
        <p14:creationId xmlns:p14="http://schemas.microsoft.com/office/powerpoint/2010/main" val="1725232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Blue Standar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718389"/>
            <a:ext cx="7772400" cy="1143000"/>
          </a:xfrm>
        </p:spPr>
        <p:txBody>
          <a:bodyPr anchor="t"/>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6692170" y="6363790"/>
            <a:ext cx="1170432" cy="365125"/>
          </a:xfrm>
        </p:spPr>
        <p:txBody>
          <a:bodyPr/>
          <a:lstStyle>
            <a:lvl1pPr>
              <a:defRPr>
                <a:solidFill>
                  <a:schemeClr val="bg1"/>
                </a:solidFill>
              </a:defRPr>
            </a:lvl1pPr>
          </a:lstStyle>
          <a:p>
            <a:r>
              <a:rPr lang="en-US" smtClean="0">
                <a:solidFill>
                  <a:srgbClr val="FFFFFF"/>
                </a:solidFill>
              </a:rPr>
              <a:t>10/15/2012</a:t>
            </a:r>
            <a:endParaRPr lang="en-US" dirty="0">
              <a:solidFill>
                <a:srgbClr val="FFFFFF"/>
              </a:solidFill>
            </a:endParaRPr>
          </a:p>
        </p:txBody>
      </p:sp>
      <p:sp>
        <p:nvSpPr>
          <p:cNvPr id="5" name="Footer Placeholder 4"/>
          <p:cNvSpPr>
            <a:spLocks noGrp="1"/>
          </p:cNvSpPr>
          <p:nvPr>
            <p:ph type="ftr" sz="quarter" idx="11"/>
          </p:nvPr>
        </p:nvSpPr>
        <p:spPr>
          <a:xfrm>
            <a:off x="3796598" y="6363790"/>
            <a:ext cx="2895600" cy="365125"/>
          </a:xfrm>
        </p:spPr>
        <p:txBody>
          <a:bodyPr/>
          <a:lstStyle>
            <a:lvl1pPr>
              <a:defRPr>
                <a:solidFill>
                  <a:schemeClr val="bg1"/>
                </a:solidFill>
              </a:defRPr>
            </a:lvl1pPr>
          </a:lstStyle>
          <a:p>
            <a:endParaRPr lang="en-US" dirty="0">
              <a:solidFill>
                <a:srgbClr val="FFFFFF"/>
              </a:solidFill>
            </a:endParaRPr>
          </a:p>
        </p:txBody>
      </p:sp>
      <p:sp>
        <p:nvSpPr>
          <p:cNvPr id="6" name="Slide Number Placeholder 5"/>
          <p:cNvSpPr>
            <a:spLocks noGrp="1"/>
          </p:cNvSpPr>
          <p:nvPr>
            <p:ph type="sldNum" sz="quarter" idx="12"/>
          </p:nvPr>
        </p:nvSpPr>
        <p:spPr>
          <a:xfrm>
            <a:off x="7866415" y="6363790"/>
            <a:ext cx="682831" cy="365125"/>
          </a:xfrm>
          <a:prstGeom prst="rect">
            <a:avLst/>
          </a:prstGeom>
        </p:spPr>
        <p:txBody>
          <a:bodyPr anchor="ctr"/>
          <a:lstStyle>
            <a:lvl1pPr algn="r">
              <a:defRPr sz="1200">
                <a:solidFill>
                  <a:schemeClr val="bg1"/>
                </a:solidFill>
              </a:defRPr>
            </a:lvl1pPr>
          </a:lstStyle>
          <a:p>
            <a:pPr>
              <a:buClr>
                <a:srgbClr val="404040"/>
              </a:buClr>
              <a:defRPr/>
            </a:pPr>
            <a:fld id="{FCE89723-A8B5-4CD5-8E68-52B956D7E90E}" type="slidenum">
              <a:rPr lang="en-US" smtClean="0">
                <a:solidFill>
                  <a:srgbClr val="00539B"/>
                </a:solidFill>
              </a:rPr>
              <a:pPr>
                <a:buClr>
                  <a:srgbClr val="404040"/>
                </a:buClr>
                <a:defRPr/>
              </a:pPr>
              <a:t>‹#›</a:t>
            </a:fld>
            <a:endParaRPr lang="en-US" dirty="0">
              <a:solidFill>
                <a:srgbClr val="00539B"/>
              </a:solidFill>
            </a:endParaRPr>
          </a:p>
        </p:txBody>
      </p:sp>
    </p:spTree>
    <p:extLst>
      <p:ext uri="{BB962C8B-B14F-4D97-AF65-F5344CB8AC3E}">
        <p14:creationId xmlns:p14="http://schemas.microsoft.com/office/powerpoint/2010/main" val="4138432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Blue Standar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718389"/>
            <a:ext cx="7772400" cy="1143000"/>
          </a:xfrm>
        </p:spPr>
        <p:txBody>
          <a:bodyPr anchor="t"/>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6692170" y="6363790"/>
            <a:ext cx="1170432" cy="365125"/>
          </a:xfrm>
        </p:spPr>
        <p:txBody>
          <a:bodyPr/>
          <a:lstStyle>
            <a:lvl1pPr>
              <a:defRPr>
                <a:solidFill>
                  <a:schemeClr val="bg1"/>
                </a:solidFill>
              </a:defRPr>
            </a:lvl1pPr>
          </a:lstStyle>
          <a:p>
            <a:r>
              <a:rPr lang="en-US" smtClean="0">
                <a:solidFill>
                  <a:srgbClr val="FFFFFF"/>
                </a:solidFill>
              </a:rPr>
              <a:t>10/15/2012</a:t>
            </a:r>
            <a:endParaRPr lang="en-US" dirty="0">
              <a:solidFill>
                <a:srgbClr val="FFFFFF"/>
              </a:solidFill>
            </a:endParaRPr>
          </a:p>
        </p:txBody>
      </p:sp>
      <p:sp>
        <p:nvSpPr>
          <p:cNvPr id="5" name="Footer Placeholder 4"/>
          <p:cNvSpPr>
            <a:spLocks noGrp="1"/>
          </p:cNvSpPr>
          <p:nvPr>
            <p:ph type="ftr" sz="quarter" idx="11"/>
          </p:nvPr>
        </p:nvSpPr>
        <p:spPr>
          <a:xfrm>
            <a:off x="3796598" y="6363790"/>
            <a:ext cx="2895600" cy="365125"/>
          </a:xfrm>
        </p:spPr>
        <p:txBody>
          <a:bodyPr/>
          <a:lstStyle>
            <a:lvl1pPr>
              <a:defRPr>
                <a:solidFill>
                  <a:schemeClr val="bg1"/>
                </a:solidFill>
              </a:defRPr>
            </a:lvl1pPr>
          </a:lstStyle>
          <a:p>
            <a:endParaRPr lang="en-US" dirty="0">
              <a:solidFill>
                <a:srgbClr val="FFFFFF"/>
              </a:solidFill>
            </a:endParaRPr>
          </a:p>
        </p:txBody>
      </p:sp>
      <p:sp>
        <p:nvSpPr>
          <p:cNvPr id="6" name="Slide Number Placeholder 5"/>
          <p:cNvSpPr>
            <a:spLocks noGrp="1"/>
          </p:cNvSpPr>
          <p:nvPr>
            <p:ph type="sldNum" sz="quarter" idx="12"/>
          </p:nvPr>
        </p:nvSpPr>
        <p:spPr>
          <a:xfrm>
            <a:off x="7866415" y="6363790"/>
            <a:ext cx="682831" cy="365125"/>
          </a:xfrm>
          <a:prstGeom prst="rect">
            <a:avLst/>
          </a:prstGeom>
        </p:spPr>
        <p:txBody>
          <a:bodyPr anchor="ctr"/>
          <a:lstStyle>
            <a:lvl1pPr algn="r">
              <a:defRPr sz="1200">
                <a:solidFill>
                  <a:schemeClr val="bg1"/>
                </a:solidFill>
              </a:defRPr>
            </a:lvl1pPr>
          </a:lstStyle>
          <a:p>
            <a:pPr>
              <a:buClr>
                <a:srgbClr val="404040"/>
              </a:buClr>
              <a:defRPr/>
            </a:pPr>
            <a:fld id="{FCE89723-A8B5-4CD5-8E68-52B956D7E90E}" type="slidenum">
              <a:rPr lang="en-US" smtClean="0">
                <a:solidFill>
                  <a:srgbClr val="00539B"/>
                </a:solidFill>
              </a:rPr>
              <a:pPr>
                <a:buClr>
                  <a:srgbClr val="404040"/>
                </a:buClr>
                <a:defRPr/>
              </a:pPr>
              <a:t>‹#›</a:t>
            </a:fld>
            <a:endParaRPr lang="en-US" dirty="0">
              <a:solidFill>
                <a:srgbClr val="00539B"/>
              </a:solidFill>
            </a:endParaRPr>
          </a:p>
        </p:txBody>
      </p:sp>
    </p:spTree>
    <p:extLst>
      <p:ext uri="{BB962C8B-B14F-4D97-AF65-F5344CB8AC3E}">
        <p14:creationId xmlns:p14="http://schemas.microsoft.com/office/powerpoint/2010/main" val="4138432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Blue Standar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718389"/>
            <a:ext cx="7772400" cy="1143000"/>
          </a:xfrm>
        </p:spPr>
        <p:txBody>
          <a:bodyPr anchor="t"/>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6692170" y="6363790"/>
            <a:ext cx="1170432" cy="365125"/>
          </a:xfrm>
        </p:spPr>
        <p:txBody>
          <a:bodyPr/>
          <a:lstStyle>
            <a:lvl1pPr>
              <a:defRPr>
                <a:solidFill>
                  <a:schemeClr val="bg1"/>
                </a:solidFill>
              </a:defRPr>
            </a:lvl1pPr>
          </a:lstStyle>
          <a:p>
            <a:r>
              <a:rPr lang="en-US" smtClean="0">
                <a:solidFill>
                  <a:srgbClr val="FFFFFF"/>
                </a:solidFill>
              </a:rPr>
              <a:t>10/15/2012</a:t>
            </a:r>
            <a:endParaRPr lang="en-US" dirty="0">
              <a:solidFill>
                <a:srgbClr val="FFFFFF"/>
              </a:solidFill>
            </a:endParaRPr>
          </a:p>
        </p:txBody>
      </p:sp>
      <p:sp>
        <p:nvSpPr>
          <p:cNvPr id="5" name="Footer Placeholder 4"/>
          <p:cNvSpPr>
            <a:spLocks noGrp="1"/>
          </p:cNvSpPr>
          <p:nvPr>
            <p:ph type="ftr" sz="quarter" idx="11"/>
          </p:nvPr>
        </p:nvSpPr>
        <p:spPr>
          <a:xfrm>
            <a:off x="3796598" y="6363790"/>
            <a:ext cx="2895600" cy="365125"/>
          </a:xfrm>
        </p:spPr>
        <p:txBody>
          <a:bodyPr/>
          <a:lstStyle>
            <a:lvl1pPr>
              <a:defRPr>
                <a:solidFill>
                  <a:schemeClr val="bg1"/>
                </a:solidFill>
              </a:defRPr>
            </a:lvl1pPr>
          </a:lstStyle>
          <a:p>
            <a:endParaRPr lang="en-US" dirty="0">
              <a:solidFill>
                <a:srgbClr val="FFFFFF"/>
              </a:solidFill>
            </a:endParaRPr>
          </a:p>
        </p:txBody>
      </p:sp>
      <p:sp>
        <p:nvSpPr>
          <p:cNvPr id="6" name="Slide Number Placeholder 5"/>
          <p:cNvSpPr>
            <a:spLocks noGrp="1"/>
          </p:cNvSpPr>
          <p:nvPr>
            <p:ph type="sldNum" sz="quarter" idx="12"/>
          </p:nvPr>
        </p:nvSpPr>
        <p:spPr>
          <a:xfrm>
            <a:off x="7866415" y="6363790"/>
            <a:ext cx="682831" cy="365125"/>
          </a:xfrm>
          <a:prstGeom prst="rect">
            <a:avLst/>
          </a:prstGeom>
        </p:spPr>
        <p:txBody>
          <a:bodyPr anchor="ctr"/>
          <a:lstStyle>
            <a:lvl1pPr algn="r">
              <a:defRPr sz="1200">
                <a:solidFill>
                  <a:schemeClr val="bg1"/>
                </a:solidFill>
              </a:defRPr>
            </a:lvl1pPr>
          </a:lstStyle>
          <a:p>
            <a:pPr>
              <a:buClr>
                <a:srgbClr val="404040"/>
              </a:buClr>
              <a:defRPr/>
            </a:pPr>
            <a:fld id="{FCE89723-A8B5-4CD5-8E68-52B956D7E90E}" type="slidenum">
              <a:rPr lang="en-US" smtClean="0">
                <a:solidFill>
                  <a:srgbClr val="00539B"/>
                </a:solidFill>
              </a:rPr>
              <a:pPr>
                <a:buClr>
                  <a:srgbClr val="404040"/>
                </a:buClr>
                <a:defRPr/>
              </a:pPr>
              <a:t>‹#›</a:t>
            </a:fld>
            <a:endParaRPr lang="en-US" dirty="0">
              <a:solidFill>
                <a:srgbClr val="00539B"/>
              </a:solidFill>
            </a:endParaRPr>
          </a:p>
        </p:txBody>
      </p:sp>
    </p:spTree>
    <p:extLst>
      <p:ext uri="{BB962C8B-B14F-4D97-AF65-F5344CB8AC3E}">
        <p14:creationId xmlns:p14="http://schemas.microsoft.com/office/powerpoint/2010/main" val="4138432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pic>
        <p:nvPicPr>
          <p:cNvPr id="3074" name="Picture 7" descr="Slide_Cover_08.jpg"/>
          <p:cNvPicPr>
            <a:picLocks noChangeAspect="1"/>
          </p:cNvPicPr>
          <p:nvPr userDrawn="1"/>
        </p:nvPicPr>
        <p:blipFill>
          <a:blip r:embed="rId4" cstate="print"/>
          <a:srcRect/>
          <a:stretch>
            <a:fillRect/>
          </a:stretch>
        </p:blipFill>
        <p:spPr bwMode="auto">
          <a:xfrm>
            <a:off x="1588" y="0"/>
            <a:ext cx="9140825" cy="6858000"/>
          </a:xfrm>
          <a:prstGeom prst="rect">
            <a:avLst/>
          </a:prstGeom>
          <a:noFill/>
          <a:ln w="9525">
            <a:noFill/>
            <a:miter lim="800000"/>
            <a:headEnd/>
            <a:tailEnd/>
          </a:ln>
        </p:spPr>
      </p:pic>
      <p:sp>
        <p:nvSpPr>
          <p:cNvPr id="2" name="Title 1"/>
          <p:cNvSpPr>
            <a:spLocks noGrp="1"/>
          </p:cNvSpPr>
          <p:nvPr>
            <p:ph type="title"/>
            <p:custDataLst>
              <p:tags r:id="rId1"/>
            </p:custDataLst>
          </p:nvPr>
        </p:nvSpPr>
        <p:spPr bwMode="auto">
          <a:xfrm>
            <a:off x="187325" y="128188"/>
            <a:ext cx="8849496" cy="1026836"/>
          </a:xfrm>
          <a:solidFill>
            <a:scrgbClr r="0" g="0" b="0">
              <a:alpha val="0"/>
            </a:scrgbClr>
          </a:solidFill>
          <a:ln/>
        </p:spPr>
        <p:txBody>
          <a:bodyPr vert="horz" wrap="square" lIns="0" tIns="45667" rIns="45667" bIns="0" anchor="b" anchorCtr="0">
            <a:noAutofit/>
          </a:bodyPr>
          <a:lstStyle>
            <a:lvl1pPr marL="114169" indent="0" algn="l">
              <a:lnSpc>
                <a:spcPct val="90000"/>
              </a:lnSpc>
              <a:spcBef>
                <a:spcPct val="0"/>
              </a:spcBef>
              <a:spcAft>
                <a:spcPct val="0"/>
              </a:spcAft>
              <a:defRPr kumimoji="0" sz="4000" b="0" i="0" u="none" baseline="0">
                <a:solidFill>
                  <a:srgbClr val="00539B"/>
                </a:solidFill>
                <a:effectLst/>
                <a:latin typeface="Calibri"/>
              </a:defRPr>
            </a:lvl1pPr>
          </a:lstStyle>
          <a:p>
            <a:r>
              <a:rPr lang="en-US" smtClean="0"/>
              <a:t>Click to edit Master title style</a:t>
            </a:r>
            <a:endParaRPr lang="en-US" dirty="0"/>
          </a:p>
        </p:txBody>
      </p:sp>
      <p:sp>
        <p:nvSpPr>
          <p:cNvPr id="16" name="Text Placeholder 15"/>
          <p:cNvSpPr>
            <a:spLocks noGrp="1"/>
          </p:cNvSpPr>
          <p:nvPr>
            <p:ph type="body" sz="quarter" idx="13"/>
            <p:custDataLst>
              <p:tags r:id="rId2"/>
            </p:custDataLst>
          </p:nvPr>
        </p:nvSpPr>
        <p:spPr>
          <a:xfrm>
            <a:off x="158750" y="1225244"/>
            <a:ext cx="8851392" cy="477054"/>
          </a:xfrm>
          <a:noFill/>
          <a:ln w="9525">
            <a:noFill/>
            <a:miter lim="800000"/>
            <a:headEnd/>
            <a:tailEnd/>
          </a:ln>
          <a:effectLst/>
        </p:spPr>
        <p:txBody>
          <a:bodyPr vert="horz" wrap="square" lIns="91333" tIns="0" rIns="91333" bIns="45667" numCol="1" anchor="t" anchorCtr="0" compatLnSpc="1">
            <a:prstTxWarp prst="textNoShape">
              <a:avLst/>
            </a:prstTxWarp>
            <a:spAutoFit/>
          </a:bodyPr>
          <a:lstStyle>
            <a:lvl1pPr marL="52328" indent="1588" algn="l" rtl="0" eaLnBrk="1" fontAlgn="base" hangingPunct="1">
              <a:lnSpc>
                <a:spcPct val="100000"/>
              </a:lnSpc>
              <a:spcBef>
                <a:spcPts val="300"/>
              </a:spcBef>
              <a:spcAft>
                <a:spcPts val="400"/>
              </a:spcAft>
              <a:buClr>
                <a:schemeClr val="accent5">
                  <a:lumMod val="50000"/>
                </a:schemeClr>
              </a:buClr>
              <a:buFont typeface="Calibri" pitchFamily="34" charset="0"/>
              <a:buChar char=" "/>
              <a:tabLst>
                <a:tab pos="1024328" algn="l"/>
              </a:tabLst>
              <a:defRPr lang="en-US" sz="2800" b="0" i="0" dirty="0" smtClean="0">
                <a:solidFill>
                  <a:schemeClr val="tx2"/>
                </a:solidFill>
                <a:latin typeface="Calibri" pitchFamily="34" charset="0"/>
                <a:ea typeface="+mn-ea"/>
                <a:cs typeface="+mn-cs"/>
              </a:defRPr>
            </a:lvl1pPr>
          </a:lstStyle>
          <a:p>
            <a:pPr lvl="0"/>
            <a:r>
              <a:rPr lang="en-US" smtClean="0"/>
              <a:t>Click to edit Master text styles</a:t>
            </a:r>
          </a:p>
        </p:txBody>
      </p:sp>
    </p:spTree>
    <p:extLst>
      <p:ext uri="{BB962C8B-B14F-4D97-AF65-F5344CB8AC3E}">
        <p14:creationId xmlns:p14="http://schemas.microsoft.com/office/powerpoint/2010/main" val="3498765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Main Text Line Onl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E0945A5B-6FD1-4E75-90E0-1022EA54FCBA}" type="slidenum">
              <a:rPr lang="en-US" smtClean="0"/>
              <a:pPr/>
              <a:t>‹#›</a:t>
            </a:fld>
            <a:endParaRPr lang="en-US" dirty="0"/>
          </a:p>
        </p:txBody>
      </p:sp>
      <p:sp>
        <p:nvSpPr>
          <p:cNvPr id="5" name="Text Placeholder 4"/>
          <p:cNvSpPr>
            <a:spLocks noGrp="1"/>
          </p:cNvSpPr>
          <p:nvPr>
            <p:ph type="body" sz="quarter" idx="11"/>
            <p:custDataLst>
              <p:tags r:id="rId1"/>
            </p:custDataLst>
          </p:nvPr>
        </p:nvSpPr>
        <p:spPr bwMode="auto">
          <a:xfrm>
            <a:off x="454025" y="1152322"/>
            <a:ext cx="8242300" cy="5019878"/>
          </a:xfrm>
          <a:solidFill>
            <a:scrgbClr r="0" g="0" b="0">
              <a:alpha val="0"/>
            </a:scrgbClr>
          </a:solidFill>
          <a:ln/>
        </p:spPr>
        <p:txBody>
          <a:bodyPr vert="horz" wrap="square" lIns="18265" tIns="18265" rIns="18265" bIns="18265" anchor="t" anchorCtr="0">
            <a:normAutofit/>
          </a:bodyPr>
          <a:lstStyle>
            <a:lvl1pPr marL="0" indent="0" algn="l">
              <a:lnSpc>
                <a:spcPct val="100000"/>
              </a:lnSpc>
              <a:spcBef>
                <a:spcPts val="300"/>
              </a:spcBef>
              <a:spcAft>
                <a:spcPts val="400"/>
              </a:spcAft>
              <a:buClr>
                <a:srgbClr val="1962A5"/>
              </a:buClr>
              <a:buSzPct val="100000"/>
              <a:buFont typeface="Calibri"/>
              <a:buNone/>
              <a:defRPr kumimoji="0" lang="en-US" sz="3000" b="0" i="0" u="none" kern="1200" baseline="0" dirty="0" smtClean="0">
                <a:solidFill>
                  <a:srgbClr val="404040"/>
                </a:solidFill>
                <a:effectLst/>
                <a:latin typeface="Calibri"/>
                <a:ea typeface="+mn-ea"/>
                <a:cs typeface="+mn-cs"/>
              </a:defRPr>
            </a:lvl1pPr>
            <a:lvl2pPr marL="453494" indent="-282245" algn="l">
              <a:lnSpc>
                <a:spcPct val="100000"/>
              </a:lnSpc>
              <a:spcBef>
                <a:spcPts val="300"/>
              </a:spcBef>
              <a:spcAft>
                <a:spcPts val="400"/>
              </a:spcAft>
              <a:buClr>
                <a:srgbClr val="6596CC"/>
              </a:buClr>
              <a:buSzPct val="95000"/>
              <a:buFont typeface="Wingdings"/>
              <a:buChar char="§"/>
              <a:defRPr kumimoji="0" sz="2800" b="0" i="0" u="none" baseline="0">
                <a:solidFill>
                  <a:srgbClr val="404040"/>
                </a:solidFill>
                <a:effectLst/>
                <a:latin typeface="Calibri"/>
              </a:defRPr>
            </a:lvl2pPr>
            <a:lvl3pPr marL="800750" indent="-290173" algn="l">
              <a:lnSpc>
                <a:spcPct val="100000"/>
              </a:lnSpc>
              <a:spcBef>
                <a:spcPts val="300"/>
              </a:spcBef>
              <a:spcAft>
                <a:spcPts val="400"/>
              </a:spcAft>
              <a:buClr>
                <a:srgbClr val="6596CC"/>
              </a:buClr>
              <a:buSzPct val="100000"/>
              <a:buFont typeface="Symbol"/>
              <a:buChar char="-"/>
              <a:defRPr kumimoji="0" sz="2600" b="0" i="0" u="none" baseline="0">
                <a:solidFill>
                  <a:srgbClr val="404040"/>
                </a:solidFill>
                <a:effectLst/>
                <a:latin typeface="Calibri"/>
              </a:defRPr>
            </a:lvl3pPr>
            <a:lvl4pPr marL="1081408" indent="-280660" algn="l">
              <a:lnSpc>
                <a:spcPct val="100000"/>
              </a:lnSpc>
              <a:spcBef>
                <a:spcPts val="300"/>
              </a:spcBef>
              <a:spcAft>
                <a:spcPts val="400"/>
              </a:spcAft>
              <a:buClr>
                <a:srgbClr val="6596CC"/>
              </a:buClr>
              <a:buSzPct val="70000"/>
              <a:buFont typeface="Wingdings"/>
              <a:buChar char="§"/>
              <a:defRPr kumimoji="0" sz="2400" b="0" i="0" u="none" baseline="0">
                <a:solidFill>
                  <a:srgbClr val="404040"/>
                </a:solidFill>
                <a:effectLst/>
                <a:latin typeface="Calibri"/>
              </a:defRPr>
            </a:lvl4pPr>
            <a:lvl5pPr marL="1374754" indent="-231505" algn="l">
              <a:lnSpc>
                <a:spcPct val="100000"/>
              </a:lnSpc>
              <a:spcBef>
                <a:spcPts val="300"/>
              </a:spcBef>
              <a:spcAft>
                <a:spcPts val="400"/>
              </a:spcAft>
              <a:buClr>
                <a:srgbClr val="6596CC"/>
              </a:buClr>
              <a:buSzPct val="100000"/>
              <a:buFont typeface="Symbol"/>
              <a:buChar char="-"/>
              <a:defRPr kumimoji="0" sz="2200" b="0" i="0" u="none" baseline="0">
                <a:solidFill>
                  <a:srgbClr val="404040"/>
                </a:solidFill>
                <a:effectLst/>
                <a:latin typeface="Calibri"/>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itle 1"/>
          <p:cNvSpPr>
            <a:spLocks noGrp="1"/>
          </p:cNvSpPr>
          <p:nvPr>
            <p:ph type="title"/>
          </p:nvPr>
        </p:nvSpPr>
        <p:spPr>
          <a:xfrm>
            <a:off x="457200" y="157163"/>
            <a:ext cx="8239125" cy="831850"/>
          </a:xfrm>
        </p:spPr>
        <p:txBody>
          <a:bodyPr/>
          <a:lstStyle/>
          <a:p>
            <a:r>
              <a:rPr lang="en-US"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Column Body Slide with headings">
    <p:spTree>
      <p:nvGrpSpPr>
        <p:cNvPr id="1" name=""/>
        <p:cNvGrpSpPr/>
        <p:nvPr/>
      </p:nvGrpSpPr>
      <p:grpSpPr>
        <a:xfrm>
          <a:off x="0" y="0"/>
          <a:ext cx="0" cy="0"/>
          <a:chOff x="0" y="0"/>
          <a:chExt cx="0" cy="0"/>
        </a:xfrm>
      </p:grpSpPr>
      <p:sp>
        <p:nvSpPr>
          <p:cNvPr id="2" name="Title 1"/>
          <p:cNvSpPr>
            <a:spLocks noGrp="1"/>
          </p:cNvSpPr>
          <p:nvPr>
            <p:ph type="title"/>
          </p:nvPr>
        </p:nvSpPr>
        <p:spPr>
          <a:xfrm>
            <a:off x="444498" y="157163"/>
            <a:ext cx="8239125" cy="831850"/>
          </a:xfrm>
        </p:spPr>
        <p:txBody>
          <a:bodyPr/>
          <a:lstStyle/>
          <a:p>
            <a:r>
              <a:rPr lang="en-US" smtClean="0"/>
              <a:t>Click to edit Master title style</a:t>
            </a:r>
            <a:endParaRPr lang="en-US" dirty="0"/>
          </a:p>
        </p:txBody>
      </p:sp>
      <p:sp>
        <p:nvSpPr>
          <p:cNvPr id="5" name="Slide Number Placeholder 4"/>
          <p:cNvSpPr>
            <a:spLocks noGrp="1"/>
          </p:cNvSpPr>
          <p:nvPr>
            <p:ph type="sldNum" sz="quarter" idx="12"/>
            <p:custDataLst>
              <p:tags r:id="rId1"/>
            </p:custDataLst>
          </p:nvPr>
        </p:nvSpPr>
        <p:spPr bwMode="auto">
          <a:xfrm>
            <a:off x="8502412" y="6453187"/>
            <a:ext cx="501650" cy="282575"/>
          </a:xfrm>
          <a:solidFill>
            <a:scrgbClr r="0" g="0" b="0">
              <a:alpha val="0"/>
            </a:scrgbClr>
          </a:solidFill>
          <a:ln w="9525">
            <a:noFill/>
            <a:miter lim="800000"/>
            <a:headEnd/>
            <a:tailEnd/>
          </a:ln>
          <a:effectLst/>
        </p:spPr>
        <p:txBody>
          <a:bodyPr vert="horz" wrap="square" lIns="91332" tIns="45667" rIns="91332" bIns="45667" numCol="1" anchor="t" anchorCtr="0" compatLnSpc="1">
            <a:prstTxWarp prst="textNoShape">
              <a:avLst/>
            </a:prstTxWarp>
            <a:noAutofit/>
          </a:bodyPr>
          <a:lstStyle>
            <a:lvl1pPr marL="0" indent="0" algn="ctr" rtl="0" fontAlgn="base">
              <a:spcBef>
                <a:spcPct val="20000"/>
              </a:spcBef>
              <a:spcAft>
                <a:spcPct val="0"/>
              </a:spcAft>
              <a:buClr>
                <a:schemeClr val="tx1"/>
              </a:buClr>
              <a:buSzPct val="50000"/>
              <a:buFont typeface="Wingdings" pitchFamily="2" charset="2"/>
              <a:buNone/>
              <a:defRPr lang="en-US" sz="1200" b="0" kern="1200" smtClean="0">
                <a:solidFill>
                  <a:schemeClr val="accent1"/>
                </a:solidFill>
                <a:effectLst/>
                <a:latin typeface="Franklin Gothic Book"/>
                <a:ea typeface="+mn-ea"/>
                <a:cs typeface="+mn-cs"/>
              </a:defRPr>
            </a:lvl1pPr>
          </a:lstStyle>
          <a:p>
            <a:r>
              <a:rPr lang="en-US" smtClean="0"/>
              <a:t> </a:t>
            </a:r>
            <a:fld id="{E0945A5B-6FD1-4E75-90E0-1022EA54FCBA}" type="slidenum">
              <a:rPr lang="en-US" smtClean="0"/>
              <a:pPr/>
              <a:t>‹#›</a:t>
            </a:fld>
            <a:endParaRPr lang="en-US" dirty="0"/>
          </a:p>
        </p:txBody>
      </p:sp>
      <p:sp>
        <p:nvSpPr>
          <p:cNvPr id="18" name="Text Placeholder 17"/>
          <p:cNvSpPr>
            <a:spLocks noGrp="1"/>
          </p:cNvSpPr>
          <p:nvPr>
            <p:ph type="body" sz="quarter" idx="15"/>
            <p:custDataLst>
              <p:tags r:id="rId2"/>
            </p:custDataLst>
          </p:nvPr>
        </p:nvSpPr>
        <p:spPr bwMode="auto">
          <a:xfrm>
            <a:off x="444498" y="1143000"/>
            <a:ext cx="4023360" cy="914400"/>
          </a:xfrm>
          <a:solidFill>
            <a:scrgbClr r="0" g="0" b="0">
              <a:alpha val="0"/>
            </a:scrgbClr>
          </a:solidFill>
          <a:ln/>
        </p:spPr>
        <p:txBody>
          <a:bodyPr vert="horz" wrap="square" lIns="18265" tIns="18265" rIns="18265" bIns="18265" anchor="b" anchorCtr="0">
            <a:normAutofit/>
          </a:bodyPr>
          <a:lstStyle>
            <a:lvl1pPr marL="0" indent="0" algn="l">
              <a:lnSpc>
                <a:spcPct val="100000"/>
              </a:lnSpc>
              <a:spcBef>
                <a:spcPts val="300"/>
              </a:spcBef>
              <a:spcAft>
                <a:spcPts val="400"/>
              </a:spcAft>
              <a:buNone/>
              <a:defRPr kumimoji="0" sz="2800" b="0" i="0" u="none" baseline="0">
                <a:solidFill>
                  <a:srgbClr val="00539B"/>
                </a:solidFill>
                <a:effectLst/>
                <a:latin typeface="Calibri"/>
              </a:defRPr>
            </a:lvl1pPr>
          </a:lstStyle>
          <a:p>
            <a:pPr lvl="0"/>
            <a:r>
              <a:rPr lang="en-US" smtClean="0"/>
              <a:t>Click to edit Master text styles</a:t>
            </a:r>
          </a:p>
        </p:txBody>
      </p:sp>
      <p:sp>
        <p:nvSpPr>
          <p:cNvPr id="8" name="Text Placeholder 17"/>
          <p:cNvSpPr>
            <a:spLocks noGrp="1"/>
          </p:cNvSpPr>
          <p:nvPr>
            <p:ph type="body" sz="quarter" idx="16"/>
            <p:custDataLst>
              <p:tags r:id="rId3"/>
            </p:custDataLst>
          </p:nvPr>
        </p:nvSpPr>
        <p:spPr bwMode="auto">
          <a:xfrm>
            <a:off x="444498" y="2057400"/>
            <a:ext cx="4023360" cy="4023360"/>
          </a:xfrm>
          <a:solidFill>
            <a:scrgbClr r="0" g="0" b="0">
              <a:alpha val="0"/>
            </a:scrgbClr>
          </a:solidFill>
          <a:ln/>
        </p:spPr>
        <p:txBody>
          <a:bodyPr vert="horz" wrap="square" lIns="18265" tIns="18265" rIns="18265" bIns="18265" anchor="t" anchorCtr="0">
            <a:normAutofit/>
          </a:bodyPr>
          <a:lstStyle>
            <a:lvl1pPr marL="0" indent="0" algn="l">
              <a:lnSpc>
                <a:spcPct val="100000"/>
              </a:lnSpc>
              <a:spcBef>
                <a:spcPts val="300"/>
              </a:spcBef>
              <a:spcAft>
                <a:spcPts val="400"/>
              </a:spcAft>
              <a:buNone/>
              <a:defRPr kumimoji="0" sz="2800" b="0" i="0" u="none" baseline="0">
                <a:solidFill>
                  <a:srgbClr val="00539B"/>
                </a:solidFill>
                <a:effectLst/>
                <a:latin typeface="Calibri"/>
              </a:defRPr>
            </a:lvl1pPr>
            <a:lvl2pPr>
              <a:defRPr baseline="0"/>
            </a:lvl2pPr>
            <a:lvl3pPr>
              <a:defRPr baseline="0"/>
            </a:lvl3pPr>
            <a:lvl4pPr>
              <a:defRPr baseline="0"/>
            </a:lvl4pPr>
            <a:lvl5pPr>
              <a:defRPr baseline="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17"/>
          <p:cNvSpPr>
            <a:spLocks noGrp="1"/>
          </p:cNvSpPr>
          <p:nvPr>
            <p:ph type="body" sz="quarter" idx="17"/>
            <p:custDataLst>
              <p:tags r:id="rId4"/>
            </p:custDataLst>
          </p:nvPr>
        </p:nvSpPr>
        <p:spPr bwMode="auto">
          <a:xfrm>
            <a:off x="4660902" y="1143000"/>
            <a:ext cx="4023360" cy="914400"/>
          </a:xfrm>
          <a:solidFill>
            <a:scrgbClr r="0" g="0" b="0">
              <a:alpha val="0"/>
            </a:scrgbClr>
          </a:solidFill>
          <a:ln/>
        </p:spPr>
        <p:txBody>
          <a:bodyPr vert="horz" wrap="square" lIns="18265" tIns="18265" rIns="18265" bIns="18265" anchor="b" anchorCtr="0">
            <a:normAutofit/>
          </a:bodyPr>
          <a:lstStyle>
            <a:lvl1pPr marL="0" indent="0" algn="l">
              <a:lnSpc>
                <a:spcPct val="100000"/>
              </a:lnSpc>
              <a:spcBef>
                <a:spcPts val="300"/>
              </a:spcBef>
              <a:spcAft>
                <a:spcPts val="400"/>
              </a:spcAft>
              <a:buNone/>
              <a:defRPr kumimoji="0" sz="2800" b="0" i="0" u="none" baseline="0">
                <a:solidFill>
                  <a:srgbClr val="00539B"/>
                </a:solidFill>
                <a:effectLst/>
                <a:latin typeface="Calibri"/>
              </a:defRPr>
            </a:lvl1pPr>
          </a:lstStyle>
          <a:p>
            <a:pPr lvl="0"/>
            <a:r>
              <a:rPr lang="en-US" smtClean="0"/>
              <a:t>Click to edit Master text styles</a:t>
            </a:r>
          </a:p>
        </p:txBody>
      </p:sp>
      <p:sp>
        <p:nvSpPr>
          <p:cNvPr id="11" name="Text Placeholder 17"/>
          <p:cNvSpPr>
            <a:spLocks noGrp="1"/>
          </p:cNvSpPr>
          <p:nvPr>
            <p:ph type="body" sz="quarter" idx="18"/>
            <p:custDataLst>
              <p:tags r:id="rId5"/>
            </p:custDataLst>
          </p:nvPr>
        </p:nvSpPr>
        <p:spPr bwMode="auto">
          <a:xfrm>
            <a:off x="4660902" y="2057400"/>
            <a:ext cx="4023360" cy="4023360"/>
          </a:xfrm>
          <a:solidFill>
            <a:scrgbClr r="0" g="0" b="0">
              <a:alpha val="0"/>
            </a:scrgbClr>
          </a:solidFill>
          <a:ln/>
        </p:spPr>
        <p:txBody>
          <a:bodyPr vert="horz" wrap="square" lIns="18265" tIns="18265" rIns="18265" bIns="18265" anchor="t" anchorCtr="0">
            <a:normAutofit/>
          </a:bodyPr>
          <a:lstStyle>
            <a:lvl1pPr marL="0" indent="0" algn="l">
              <a:lnSpc>
                <a:spcPct val="100000"/>
              </a:lnSpc>
              <a:spcBef>
                <a:spcPts val="300"/>
              </a:spcBef>
              <a:spcAft>
                <a:spcPts val="400"/>
              </a:spcAft>
              <a:buNone/>
              <a:defRPr kumimoji="0" sz="2800" b="0" i="0" u="none" baseline="0">
                <a:solidFill>
                  <a:srgbClr val="00539B"/>
                </a:solidFill>
                <a:effectLst/>
                <a:latin typeface="Calibri"/>
              </a:defRPr>
            </a:lvl1pPr>
            <a:lvl2pPr>
              <a:defRPr baseline="0"/>
            </a:lvl2pPr>
            <a:lvl3pPr>
              <a:defRPr baseline="0"/>
            </a:lvl3pPr>
            <a:lvl4pPr>
              <a:defRPr baseline="0"/>
            </a:lvl4pPr>
            <a:lvl5pPr>
              <a:defRPr baseline="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er Success Slide">
    <p:spTree>
      <p:nvGrpSpPr>
        <p:cNvPr id="1" name=""/>
        <p:cNvGrpSpPr/>
        <p:nvPr/>
      </p:nvGrpSpPr>
      <p:grpSpPr>
        <a:xfrm>
          <a:off x="0" y="0"/>
          <a:ext cx="0" cy="0"/>
          <a:chOff x="0" y="0"/>
          <a:chExt cx="0" cy="0"/>
        </a:xfrm>
      </p:grpSpPr>
      <p:grpSp>
        <p:nvGrpSpPr>
          <p:cNvPr id="2" name="Group 14"/>
          <p:cNvGrpSpPr/>
          <p:nvPr userDrawn="1"/>
        </p:nvGrpSpPr>
        <p:grpSpPr>
          <a:xfrm>
            <a:off x="10" y="5429255"/>
            <a:ext cx="9144001" cy="590548"/>
            <a:chOff x="0" y="4391026"/>
            <a:chExt cx="9144001" cy="677344"/>
          </a:xfrm>
        </p:grpSpPr>
        <p:sp>
          <p:nvSpPr>
            <p:cNvPr id="13" name="Rectangle 12"/>
            <p:cNvSpPr/>
            <p:nvPr userDrawn="1"/>
          </p:nvSpPr>
          <p:spPr bwMode="auto">
            <a:xfrm>
              <a:off x="1" y="4391027"/>
              <a:ext cx="9144000" cy="677343"/>
            </a:xfrm>
            <a:prstGeom prst="rect">
              <a:avLst/>
            </a:prstGeom>
            <a:gradFill flip="none" rotWithShape="1">
              <a:gsLst>
                <a:gs pos="0">
                  <a:schemeClr val="accent1">
                    <a:tint val="66000"/>
                    <a:satMod val="160000"/>
                    <a:alpha val="59000"/>
                  </a:schemeClr>
                </a:gs>
                <a:gs pos="66000">
                  <a:schemeClr val="bg1">
                    <a:alpha val="0"/>
                  </a:schemeClr>
                </a:gs>
              </a:gsLst>
              <a:lin ang="5400000" scaled="1"/>
              <a:tileRect/>
            </a:gra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3331"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pic>
          <p:nvPicPr>
            <p:cNvPr id="14" name="Picture 2"/>
            <p:cNvPicPr>
              <a:picLocks noChangeAspect="1" noChangeArrowheads="1"/>
            </p:cNvPicPr>
            <p:nvPr userDrawn="1"/>
          </p:nvPicPr>
          <p:blipFill>
            <a:blip r:embed="rId5" cstate="print"/>
            <a:srcRect/>
            <a:stretch>
              <a:fillRect/>
            </a:stretch>
          </p:blipFill>
          <p:spPr bwMode="auto">
            <a:xfrm>
              <a:off x="0" y="4391026"/>
              <a:ext cx="9144000" cy="57150"/>
            </a:xfrm>
            <a:prstGeom prst="rect">
              <a:avLst/>
            </a:prstGeom>
            <a:noFill/>
            <a:ln w="9525">
              <a:noFill/>
              <a:miter lim="800000"/>
              <a:headEnd/>
              <a:tailEnd/>
            </a:ln>
            <a:effectLst/>
          </p:spPr>
        </p:pic>
      </p:grpSp>
      <p:sp>
        <p:nvSpPr>
          <p:cNvPr id="3" name="Slide Number Placeholder 2"/>
          <p:cNvSpPr>
            <a:spLocks noGrp="1"/>
          </p:cNvSpPr>
          <p:nvPr>
            <p:ph type="sldNum" sz="quarter" idx="10"/>
            <p:custDataLst>
              <p:tags r:id="rId1"/>
            </p:custDataLst>
          </p:nvPr>
        </p:nvSpPr>
        <p:spPr bwMode="auto">
          <a:xfrm>
            <a:off x="8502412" y="6453187"/>
            <a:ext cx="501650" cy="282575"/>
          </a:xfrm>
          <a:solidFill>
            <a:scrgbClr r="0" g="0" b="0">
              <a:alpha val="0"/>
            </a:scrgbClr>
          </a:solidFill>
          <a:ln/>
        </p:spPr>
        <p:txBody>
          <a:bodyPr vert="horz" wrap="square" lIns="91332" tIns="45667" rIns="91332" bIns="45667" anchor="t" anchorCtr="0">
            <a:noAutofit/>
          </a:bodyPr>
          <a:lstStyle>
            <a:lvl1pPr marL="0" indent="0">
              <a:defRPr>
                <a:latin typeface="Franklin Gothic Book"/>
              </a:defRPr>
            </a:lvl1pPr>
          </a:lstStyle>
          <a:p>
            <a:pPr algn="ctr">
              <a:spcBef>
                <a:spcPct val="20000"/>
              </a:spcBef>
              <a:spcAft>
                <a:spcPct val="0"/>
              </a:spcAft>
            </a:pPr>
            <a:fld id="{8022235C-F2BB-49F2-A307-DAF5D2C4A06C}" type="slidenum">
              <a:rPr lang="en-US" smtClean="0"/>
              <a:pPr algn="ctr">
                <a:spcBef>
                  <a:spcPct val="20000"/>
                </a:spcBef>
                <a:spcAft>
                  <a:spcPct val="0"/>
                </a:spcAft>
              </a:pPr>
              <a:t>‹#›</a:t>
            </a:fld>
            <a:endParaRPr lang="en-US" dirty="0"/>
          </a:p>
        </p:txBody>
      </p:sp>
      <p:pic>
        <p:nvPicPr>
          <p:cNvPr id="21" name="Picture 2"/>
          <p:cNvPicPr>
            <a:picLocks noChangeAspect="1" noChangeArrowheads="1"/>
          </p:cNvPicPr>
          <p:nvPr userDrawn="1"/>
        </p:nvPicPr>
        <p:blipFill>
          <a:blip r:embed="rId5" cstate="print"/>
          <a:srcRect/>
          <a:stretch>
            <a:fillRect/>
          </a:stretch>
        </p:blipFill>
        <p:spPr bwMode="auto">
          <a:xfrm rot="5400000">
            <a:off x="639125" y="2620343"/>
            <a:ext cx="3362328" cy="45719"/>
          </a:xfrm>
          <a:prstGeom prst="rect">
            <a:avLst/>
          </a:prstGeom>
          <a:noFill/>
          <a:ln w="9525">
            <a:noFill/>
            <a:miter lim="800000"/>
            <a:headEnd/>
            <a:tailEnd/>
          </a:ln>
          <a:effectLst/>
        </p:spPr>
      </p:pic>
      <p:sp>
        <p:nvSpPr>
          <p:cNvPr id="28" name="Text Placeholder 4"/>
          <p:cNvSpPr>
            <a:spLocks noGrp="1"/>
          </p:cNvSpPr>
          <p:nvPr>
            <p:ph type="body" sz="quarter" idx="13" hasCustomPrompt="1"/>
            <p:custDataLst>
              <p:tags r:id="rId2"/>
            </p:custDataLst>
          </p:nvPr>
        </p:nvSpPr>
        <p:spPr bwMode="auto">
          <a:xfrm>
            <a:off x="2400300" y="1123950"/>
            <a:ext cx="1181100" cy="344710"/>
          </a:xfrm>
          <a:solidFill>
            <a:scrgbClr r="0" g="0" b="0">
              <a:alpha val="0"/>
            </a:scrgbClr>
          </a:solidFill>
          <a:ln/>
        </p:spPr>
        <p:txBody>
          <a:bodyPr vert="horz" wrap="square" lIns="18265" tIns="18265" rIns="18265" bIns="18265" anchor="t" anchorCtr="0">
            <a:spAutoFit/>
          </a:bodyPr>
          <a:lstStyle>
            <a:lvl1pPr marL="0" indent="0" algn="r">
              <a:lnSpc>
                <a:spcPct val="100000"/>
              </a:lnSpc>
              <a:spcBef>
                <a:spcPts val="300"/>
              </a:spcBef>
              <a:spcAft>
                <a:spcPts val="400"/>
              </a:spcAft>
              <a:buClr>
                <a:srgbClr val="1962A5"/>
              </a:buClr>
              <a:buSzPct val="100000"/>
              <a:buFont typeface="Calibri"/>
              <a:buChar char=" "/>
              <a:defRPr kumimoji="0" sz="2000" b="0" i="0" u="none" baseline="0">
                <a:solidFill>
                  <a:srgbClr val="00539B"/>
                </a:solidFill>
                <a:effectLst/>
                <a:latin typeface="Calibri"/>
              </a:defRPr>
            </a:lvl1pPr>
            <a:lvl2pPr>
              <a:defRPr sz="1800"/>
            </a:lvl2pPr>
            <a:lvl3pPr>
              <a:defRPr sz="1800"/>
            </a:lvl3pPr>
            <a:lvl4pPr>
              <a:defRPr sz="1800"/>
            </a:lvl4pPr>
            <a:lvl5pPr>
              <a:defRPr sz="1800"/>
            </a:lvl5pPr>
          </a:lstStyle>
          <a:p>
            <a:pPr lvl="0"/>
            <a:r>
              <a:rPr lang="en-US" dirty="0" smtClean="0"/>
              <a:t>Who is </a:t>
            </a:r>
          </a:p>
        </p:txBody>
      </p:sp>
      <p:sp>
        <p:nvSpPr>
          <p:cNvPr id="30" name="Text Placeholder 4"/>
          <p:cNvSpPr>
            <a:spLocks noGrp="1"/>
          </p:cNvSpPr>
          <p:nvPr>
            <p:ph type="body" sz="quarter" idx="15" hasCustomPrompt="1"/>
          </p:nvPr>
        </p:nvSpPr>
        <p:spPr>
          <a:xfrm>
            <a:off x="2400300" y="2174879"/>
            <a:ext cx="1181100" cy="344710"/>
          </a:xfrm>
        </p:spPr>
        <p:txBody>
          <a:bodyPr lIns="18265" rIns="18265"/>
          <a:lstStyle>
            <a:lvl1pPr algn="r">
              <a:defRPr sz="2000" baseline="0">
                <a:solidFill>
                  <a:schemeClr val="accent1"/>
                </a:solidFill>
              </a:defRPr>
            </a:lvl1pPr>
            <a:lvl2pPr>
              <a:defRPr sz="1800"/>
            </a:lvl2pPr>
            <a:lvl3pPr>
              <a:defRPr sz="1800"/>
            </a:lvl3pPr>
            <a:lvl4pPr>
              <a:defRPr sz="1800"/>
            </a:lvl4pPr>
            <a:lvl5pPr>
              <a:defRPr sz="1800"/>
            </a:lvl5pPr>
          </a:lstStyle>
          <a:p>
            <a:pPr lvl="0"/>
            <a:r>
              <a:rPr lang="en-US" dirty="0" smtClean="0"/>
              <a:t>Challenge</a:t>
            </a:r>
          </a:p>
        </p:txBody>
      </p:sp>
      <p:sp>
        <p:nvSpPr>
          <p:cNvPr id="32" name="Text Placeholder 4"/>
          <p:cNvSpPr>
            <a:spLocks noGrp="1"/>
          </p:cNvSpPr>
          <p:nvPr>
            <p:ph type="body" sz="quarter" idx="17" hasCustomPrompt="1"/>
          </p:nvPr>
        </p:nvSpPr>
        <p:spPr>
          <a:xfrm>
            <a:off x="2400300" y="3225801"/>
            <a:ext cx="1181100" cy="344710"/>
          </a:xfrm>
        </p:spPr>
        <p:txBody>
          <a:bodyPr lIns="18265" rIns="18265"/>
          <a:lstStyle>
            <a:lvl1pPr algn="r">
              <a:defRPr sz="2000" baseline="0">
                <a:solidFill>
                  <a:schemeClr val="accent1"/>
                </a:solidFill>
              </a:defRPr>
            </a:lvl1pPr>
            <a:lvl2pPr>
              <a:defRPr sz="1800"/>
            </a:lvl2pPr>
            <a:lvl3pPr>
              <a:defRPr sz="1800"/>
            </a:lvl3pPr>
            <a:lvl4pPr>
              <a:defRPr sz="1800"/>
            </a:lvl4pPr>
            <a:lvl5pPr>
              <a:defRPr sz="1800"/>
            </a:lvl5pPr>
          </a:lstStyle>
          <a:p>
            <a:pPr lvl="0"/>
            <a:r>
              <a:rPr lang="en-US" dirty="0" smtClean="0"/>
              <a:t>Action</a:t>
            </a:r>
          </a:p>
        </p:txBody>
      </p:sp>
      <p:sp>
        <p:nvSpPr>
          <p:cNvPr id="34" name="Text Placeholder 4"/>
          <p:cNvSpPr>
            <a:spLocks noGrp="1"/>
          </p:cNvSpPr>
          <p:nvPr>
            <p:ph type="body" sz="quarter" idx="19" hasCustomPrompt="1"/>
          </p:nvPr>
        </p:nvSpPr>
        <p:spPr>
          <a:xfrm>
            <a:off x="2400300" y="4276726"/>
            <a:ext cx="1181100" cy="344710"/>
          </a:xfrm>
        </p:spPr>
        <p:txBody>
          <a:bodyPr lIns="18265" rIns="18265"/>
          <a:lstStyle>
            <a:lvl1pPr algn="r">
              <a:defRPr sz="2000" baseline="0">
                <a:solidFill>
                  <a:schemeClr val="accent1"/>
                </a:solidFill>
              </a:defRPr>
            </a:lvl1pPr>
            <a:lvl2pPr>
              <a:defRPr sz="1800"/>
            </a:lvl2pPr>
            <a:lvl3pPr>
              <a:defRPr sz="1800"/>
            </a:lvl3pPr>
            <a:lvl4pPr>
              <a:defRPr sz="1800"/>
            </a:lvl4pPr>
            <a:lvl5pPr>
              <a:defRPr sz="1800"/>
            </a:lvl5pPr>
          </a:lstStyle>
          <a:p>
            <a:pPr lvl="0"/>
            <a:r>
              <a:rPr lang="en-US" dirty="0" smtClean="0"/>
              <a:t>Results</a:t>
            </a:r>
          </a:p>
        </p:txBody>
      </p:sp>
      <p:sp>
        <p:nvSpPr>
          <p:cNvPr id="35" name="Text Placeholder 4"/>
          <p:cNvSpPr>
            <a:spLocks noGrp="1"/>
          </p:cNvSpPr>
          <p:nvPr>
            <p:ph type="body" sz="quarter" idx="20"/>
          </p:nvPr>
        </p:nvSpPr>
        <p:spPr>
          <a:xfrm>
            <a:off x="3686180" y="2174879"/>
            <a:ext cx="5010150" cy="344710"/>
          </a:xfrm>
        </p:spPr>
        <p:txBody>
          <a:bodyPr/>
          <a:lstStyle>
            <a:lvl1pPr>
              <a:defRPr sz="2000"/>
            </a:lvl1pPr>
            <a:lvl2pPr>
              <a:defRPr sz="2000"/>
            </a:lvl2pPr>
            <a:lvl3pPr>
              <a:defRPr sz="2000"/>
            </a:lvl3pPr>
            <a:lvl4pPr>
              <a:defRPr sz="2000"/>
            </a:lvl4pPr>
            <a:lvl5pPr>
              <a:defRPr sz="2000"/>
            </a:lvl5pPr>
          </a:lstStyle>
          <a:p>
            <a:pPr lvl="0"/>
            <a:r>
              <a:rPr lang="en-US" smtClean="0"/>
              <a:t>Click to edit Master text styles</a:t>
            </a:r>
          </a:p>
        </p:txBody>
      </p:sp>
      <p:sp>
        <p:nvSpPr>
          <p:cNvPr id="36" name="Text Placeholder 4"/>
          <p:cNvSpPr>
            <a:spLocks noGrp="1"/>
          </p:cNvSpPr>
          <p:nvPr>
            <p:ph type="body" sz="quarter" idx="21"/>
          </p:nvPr>
        </p:nvSpPr>
        <p:spPr>
          <a:xfrm>
            <a:off x="3686180" y="3225801"/>
            <a:ext cx="5010150" cy="344710"/>
          </a:xfrm>
        </p:spPr>
        <p:txBody>
          <a:bodyPr/>
          <a:lstStyle>
            <a:lvl1pPr>
              <a:defRPr sz="2000"/>
            </a:lvl1pPr>
            <a:lvl2pPr>
              <a:defRPr sz="2000"/>
            </a:lvl2pPr>
            <a:lvl3pPr>
              <a:defRPr sz="2000"/>
            </a:lvl3pPr>
            <a:lvl4pPr>
              <a:defRPr sz="2000"/>
            </a:lvl4pPr>
            <a:lvl5pPr>
              <a:defRPr sz="2000"/>
            </a:lvl5pPr>
          </a:lstStyle>
          <a:p>
            <a:pPr lvl="0"/>
            <a:r>
              <a:rPr lang="en-US" smtClean="0"/>
              <a:t>Click to edit Master text styles</a:t>
            </a:r>
          </a:p>
        </p:txBody>
      </p:sp>
      <p:sp>
        <p:nvSpPr>
          <p:cNvPr id="38" name="Text Placeholder 4"/>
          <p:cNvSpPr>
            <a:spLocks noGrp="1"/>
          </p:cNvSpPr>
          <p:nvPr>
            <p:ph type="body" sz="quarter" idx="23" hasCustomPrompt="1"/>
            <p:custDataLst>
              <p:tags r:id="rId3"/>
            </p:custDataLst>
          </p:nvPr>
        </p:nvSpPr>
        <p:spPr bwMode="auto">
          <a:xfrm>
            <a:off x="444501" y="1123950"/>
            <a:ext cx="1841498" cy="344710"/>
          </a:xfrm>
          <a:solidFill>
            <a:scrgbClr r="0" g="0" b="0">
              <a:alpha val="0"/>
            </a:scrgbClr>
          </a:solidFill>
          <a:ln/>
        </p:spPr>
        <p:txBody>
          <a:bodyPr vert="horz" wrap="square" lIns="18265" tIns="18265" rIns="18265" bIns="18265" anchor="t" anchorCtr="0">
            <a:spAutoFit/>
          </a:bodyPr>
          <a:lstStyle>
            <a:lvl1pPr marL="0" indent="0" algn="l">
              <a:lnSpc>
                <a:spcPct val="100000"/>
              </a:lnSpc>
              <a:spcBef>
                <a:spcPts val="300"/>
              </a:spcBef>
              <a:spcAft>
                <a:spcPts val="400"/>
              </a:spcAft>
              <a:buClr>
                <a:srgbClr val="1962A5"/>
              </a:buClr>
              <a:buSzPct val="100000"/>
              <a:buFont typeface="Calibri"/>
              <a:buChar char=" "/>
              <a:defRPr kumimoji="0" sz="2000" b="0" i="0" u="none" baseline="0">
                <a:solidFill>
                  <a:srgbClr val="00539B"/>
                </a:solidFill>
                <a:effectLst/>
                <a:latin typeface="Calibri"/>
              </a:defRPr>
            </a:lvl1pPr>
            <a:lvl2pPr>
              <a:defRPr sz="1800"/>
            </a:lvl2pPr>
            <a:lvl3pPr>
              <a:defRPr sz="1800"/>
            </a:lvl3pPr>
            <a:lvl4pPr>
              <a:defRPr sz="1800"/>
            </a:lvl4pPr>
            <a:lvl5pPr>
              <a:defRPr sz="1800"/>
            </a:lvl5pPr>
          </a:lstStyle>
          <a:p>
            <a:pPr lvl="0"/>
            <a:r>
              <a:rPr lang="en-US" dirty="0" smtClean="0"/>
              <a:t>Industry</a:t>
            </a:r>
          </a:p>
        </p:txBody>
      </p:sp>
      <p:sp>
        <p:nvSpPr>
          <p:cNvPr id="5" name="Text Placeholder 4"/>
          <p:cNvSpPr>
            <a:spLocks noGrp="1"/>
          </p:cNvSpPr>
          <p:nvPr>
            <p:ph type="body" sz="quarter" idx="11"/>
          </p:nvPr>
        </p:nvSpPr>
        <p:spPr>
          <a:xfrm>
            <a:off x="3686180" y="1123951"/>
            <a:ext cx="5010150" cy="344710"/>
          </a:xfrm>
        </p:spPr>
        <p:txBody>
          <a:bodyPr/>
          <a:lstStyle>
            <a:lvl1pPr>
              <a:defRPr sz="2000"/>
            </a:lvl1pPr>
            <a:lvl2pPr>
              <a:defRPr sz="2000"/>
            </a:lvl2pPr>
            <a:lvl3pPr>
              <a:defRPr sz="2000"/>
            </a:lvl3pPr>
            <a:lvl4pPr>
              <a:defRPr sz="2000"/>
            </a:lvl4pPr>
            <a:lvl5pPr>
              <a:defRPr sz="2000"/>
            </a:lvl5pPr>
          </a:lstStyle>
          <a:p>
            <a:pPr lvl="0"/>
            <a:r>
              <a:rPr lang="en-US" smtClean="0"/>
              <a:t>Click to edit Master text styles</a:t>
            </a:r>
          </a:p>
        </p:txBody>
      </p:sp>
      <p:sp>
        <p:nvSpPr>
          <p:cNvPr id="37" name="Text Placeholder 4"/>
          <p:cNvSpPr>
            <a:spLocks noGrp="1"/>
          </p:cNvSpPr>
          <p:nvPr>
            <p:ph type="body" sz="quarter" idx="22"/>
          </p:nvPr>
        </p:nvSpPr>
        <p:spPr>
          <a:xfrm>
            <a:off x="3686180" y="4276726"/>
            <a:ext cx="5010150" cy="344710"/>
          </a:xfrm>
        </p:spPr>
        <p:txBody>
          <a:bodyPr/>
          <a:lstStyle>
            <a:lvl1pPr>
              <a:defRPr sz="2000"/>
            </a:lvl1pPr>
            <a:lvl2pPr>
              <a:defRPr sz="2000"/>
            </a:lvl2pPr>
            <a:lvl3pPr>
              <a:defRPr sz="2000"/>
            </a:lvl3pPr>
            <a:lvl4pPr>
              <a:defRPr sz="2000"/>
            </a:lvl4pPr>
            <a:lvl5pPr>
              <a:defRPr sz="2000"/>
            </a:lvl5pPr>
          </a:lstStyle>
          <a:p>
            <a:pPr lvl="0"/>
            <a:r>
              <a:rPr lang="en-US" smtClean="0"/>
              <a:t>Click to edit Master text styles</a:t>
            </a:r>
          </a:p>
        </p:txBody>
      </p:sp>
      <p:sp>
        <p:nvSpPr>
          <p:cNvPr id="23" name="Title 22"/>
          <p:cNvSpPr>
            <a:spLocks noGrp="1"/>
          </p:cNvSpPr>
          <p:nvPr>
            <p:ph type="title"/>
          </p:nvPr>
        </p:nvSpPr>
        <p:spPr/>
        <p:txBody>
          <a:bodyPr/>
          <a:lstStyle/>
          <a:p>
            <a:r>
              <a:rPr lang="en-US" smtClean="0"/>
              <a:t>Click to edit Master title style</a:t>
            </a:r>
            <a:endParaRPr lang="en-US" dirty="0"/>
          </a:p>
        </p:txBody>
      </p:sp>
      <p:sp>
        <p:nvSpPr>
          <p:cNvPr id="25" name="Text Placeholder 24"/>
          <p:cNvSpPr>
            <a:spLocks noGrp="1"/>
          </p:cNvSpPr>
          <p:nvPr>
            <p:ph type="body" sz="quarter" idx="24"/>
          </p:nvPr>
        </p:nvSpPr>
        <p:spPr>
          <a:xfrm>
            <a:off x="444501" y="5495935"/>
            <a:ext cx="8251824" cy="637097"/>
          </a:xfrm>
        </p:spPr>
        <p:txBody>
          <a:bodyPr/>
          <a:lstStyle>
            <a:lvl1pPr algn="ctr">
              <a:defRPr sz="2600">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69232" y="3907324"/>
            <a:ext cx="8227094" cy="1362075"/>
          </a:xfrm>
        </p:spPr>
        <p:txBody>
          <a:bodyPr lIns="0" tIns="45667" rIns="45667" bIns="45667" anchor="t"/>
          <a:lstStyle>
            <a:lvl1pPr algn="l">
              <a:defRPr sz="4000" b="0" cap="all">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custDataLst>
              <p:tags r:id="rId2"/>
            </p:custDataLst>
          </p:nvPr>
        </p:nvSpPr>
        <p:spPr>
          <a:xfrm>
            <a:off x="469232" y="3308087"/>
            <a:ext cx="8227094" cy="461665"/>
          </a:xfrm>
        </p:spPr>
        <p:txBody>
          <a:bodyPr tIns="45667" rIns="45667" bIns="45667" anchor="b"/>
          <a:lstStyle>
            <a:lvl1pPr marL="0" indent="0">
              <a:buNone/>
              <a:defRPr sz="2400">
                <a:solidFill>
                  <a:schemeClr val="accent1"/>
                </a:solidFill>
              </a:defRPr>
            </a:lvl1pPr>
            <a:lvl2pPr marL="456668" indent="0">
              <a:buNone/>
              <a:defRPr sz="1800"/>
            </a:lvl2pPr>
            <a:lvl3pPr marL="913331" indent="0">
              <a:buNone/>
              <a:defRPr sz="1600"/>
            </a:lvl3pPr>
            <a:lvl4pPr marL="1369998" indent="0">
              <a:buNone/>
              <a:defRPr sz="1400"/>
            </a:lvl4pPr>
            <a:lvl5pPr marL="1826662" indent="0">
              <a:buNone/>
              <a:defRPr sz="1400"/>
            </a:lvl5pPr>
            <a:lvl6pPr marL="2283330" indent="0">
              <a:buNone/>
              <a:defRPr sz="1400"/>
            </a:lvl6pPr>
            <a:lvl7pPr marL="2739993" indent="0">
              <a:buNone/>
              <a:defRPr sz="1400"/>
            </a:lvl7pPr>
            <a:lvl8pPr marL="3196660" indent="0">
              <a:buNone/>
              <a:defRPr sz="1400"/>
            </a:lvl8pPr>
            <a:lvl9pPr marL="3653324"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6861B874-7C55-4609-AD27-10E09BDE9C35}"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a:noFill/>
          <a:ln w="9525">
            <a:noFill/>
            <a:miter lim="800000"/>
            <a:headEnd/>
            <a:tailEnd/>
          </a:ln>
          <a:effectLst/>
        </p:spPr>
        <p:txBody>
          <a:bodyPr vert="horz" wrap="square" lIns="91333" tIns="45667" rIns="91333" bIns="45667" numCol="1" anchor="t" anchorCtr="0" compatLnSpc="1">
            <a:prstTxWarp prst="textNoShape">
              <a:avLst/>
            </a:prstTxWarp>
          </a:bodyPr>
          <a:lstStyle>
            <a:lvl1pPr algn="ctr" rtl="0" fontAlgn="base">
              <a:spcBef>
                <a:spcPct val="20000"/>
              </a:spcBef>
              <a:spcAft>
                <a:spcPct val="0"/>
              </a:spcAft>
              <a:buClr>
                <a:schemeClr val="tx1"/>
              </a:buClr>
              <a:buSzPct val="50000"/>
              <a:buFont typeface="Wingdings" pitchFamily="2" charset="2"/>
              <a:buNone/>
              <a:defRPr lang="en-US" sz="1200" b="0" kern="1200" smtClean="0">
                <a:solidFill>
                  <a:schemeClr val="accent1"/>
                </a:solidFill>
                <a:effectLst/>
                <a:latin typeface="Franklin Gothic Book" pitchFamily="34" charset="0"/>
                <a:ea typeface="+mn-ea"/>
                <a:cs typeface="+mn-cs"/>
              </a:defRPr>
            </a:lvl1pPr>
          </a:lstStyle>
          <a:p>
            <a:fld id="{E0945A5B-6FD1-4E75-90E0-1022EA54FCBA}"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custDataLst>
              <p:tags r:id="rId1"/>
            </p:custDataLst>
          </p:nvPr>
        </p:nvSpPr>
        <p:spPr bwMode="auto">
          <a:xfrm>
            <a:off x="8502412" y="6453187"/>
            <a:ext cx="501650" cy="282575"/>
          </a:xfrm>
          <a:solidFill>
            <a:scrgbClr r="0" g="0" b="0">
              <a:alpha val="0"/>
            </a:scrgbClr>
          </a:solidFill>
          <a:ln w="9525">
            <a:noFill/>
            <a:miter lim="800000"/>
            <a:headEnd/>
            <a:tailEnd/>
          </a:ln>
          <a:effectLst/>
        </p:spPr>
        <p:txBody>
          <a:bodyPr vert="horz" wrap="square" lIns="91332" tIns="45667" rIns="91332" bIns="45667" numCol="1" anchor="t" anchorCtr="0" compatLnSpc="1">
            <a:prstTxWarp prst="textNoShape">
              <a:avLst/>
            </a:prstTxWarp>
            <a:noAutofit/>
          </a:bodyPr>
          <a:lstStyle>
            <a:lvl1pPr marL="0" indent="0" algn="ctr" rtl="0" fontAlgn="base">
              <a:spcBef>
                <a:spcPct val="20000"/>
              </a:spcBef>
              <a:spcAft>
                <a:spcPct val="0"/>
              </a:spcAft>
              <a:buClr>
                <a:schemeClr val="tx1"/>
              </a:buClr>
              <a:buSzPct val="50000"/>
              <a:buFont typeface="Wingdings" pitchFamily="2" charset="2"/>
              <a:buNone/>
              <a:defRPr lang="en-US" sz="1200" b="0" kern="1200" smtClean="0">
                <a:solidFill>
                  <a:schemeClr val="accent1"/>
                </a:solidFill>
                <a:effectLst/>
                <a:latin typeface="Franklin Gothic Book"/>
                <a:ea typeface="+mn-ea"/>
                <a:cs typeface="+mn-cs"/>
              </a:defRPr>
            </a:lvl1pPr>
          </a:lstStyle>
          <a:p>
            <a:fld id="{E0945A5B-6FD1-4E75-90E0-1022EA54FCBA}"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a:xfrm>
            <a:off x="3124200" y="6248400"/>
            <a:ext cx="2895600" cy="457200"/>
          </a:xfrm>
          <a:prstGeom prst="rect">
            <a:avLst/>
          </a:prstGeom>
        </p:spPr>
        <p:txBody>
          <a:bodyPr lIns="91333" tIns="45667" rIns="91333" bIns="45667"/>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DA2126A8-93A9-4CB4-B825-648BB2F28F8F}" type="slidenum">
              <a:rPr lang="en-US"/>
              <a:pPr/>
              <a:t>‹#›</a:t>
            </a:fld>
            <a:endParaRPr lang="en-US"/>
          </a:p>
        </p:txBody>
      </p:sp>
      <p:sp>
        <p:nvSpPr>
          <p:cNvPr id="6" name="Date Placeholder 5"/>
          <p:cNvSpPr>
            <a:spLocks noGrp="1"/>
          </p:cNvSpPr>
          <p:nvPr>
            <p:ph type="dt" sz="half" idx="12"/>
          </p:nvPr>
        </p:nvSpPr>
        <p:spPr>
          <a:xfrm>
            <a:off x="457200" y="6245225"/>
            <a:ext cx="2133600" cy="476250"/>
          </a:xfrm>
          <a:prstGeom prst="rect">
            <a:avLst/>
          </a:prstGeom>
        </p:spPr>
        <p:txBody>
          <a:bodyPr lIns="91333" tIns="45667" rIns="91333" bIns="45667"/>
          <a:lstStyle>
            <a:lvl1pPr>
              <a:defRPr/>
            </a:lvl1pPr>
          </a:lstStyle>
          <a:p>
            <a:endParaRPr lang="en-US"/>
          </a:p>
        </p:txBody>
      </p:sp>
    </p:spTree>
    <p:extLst>
      <p:ext uri="{BB962C8B-B14F-4D97-AF65-F5344CB8AC3E}">
        <p14:creationId xmlns:p14="http://schemas.microsoft.com/office/powerpoint/2010/main" val="1561709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0005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0"/>
          </p:nvPr>
        </p:nvSpPr>
        <p:spPr>
          <a:xfrm>
            <a:off x="3124200" y="6248400"/>
            <a:ext cx="2895600" cy="457200"/>
          </a:xfrm>
          <a:prstGeom prst="rect">
            <a:avLst/>
          </a:prstGeom>
        </p:spPr>
        <p:txBody>
          <a:bodyPr lIns="91333" tIns="45667" rIns="91333" bIns="45667"/>
          <a:lstStyle>
            <a:lvl1pPr>
              <a:defRPr/>
            </a:lvl1pPr>
          </a:lstStyle>
          <a:p>
            <a:endParaRPr lang="en-US"/>
          </a:p>
        </p:txBody>
      </p:sp>
      <p:sp>
        <p:nvSpPr>
          <p:cNvPr id="7" name="Slide Number Placeholder 6"/>
          <p:cNvSpPr>
            <a:spLocks noGrp="1"/>
          </p:cNvSpPr>
          <p:nvPr>
            <p:ph type="sldNum" sz="quarter" idx="11"/>
          </p:nvPr>
        </p:nvSpPr>
        <p:spPr>
          <a:xfrm>
            <a:off x="6553200" y="6248400"/>
            <a:ext cx="2133600" cy="457200"/>
          </a:xfrm>
        </p:spPr>
        <p:txBody>
          <a:bodyPr/>
          <a:lstStyle>
            <a:lvl1pPr>
              <a:defRPr/>
            </a:lvl1pPr>
          </a:lstStyle>
          <a:p>
            <a:fld id="{97A6A784-1D3B-4B0A-8AAB-4732208144C2}" type="slidenum">
              <a:rPr lang="en-US"/>
              <a:pPr/>
              <a:t>‹#›</a:t>
            </a:fld>
            <a:endParaRPr lang="en-US"/>
          </a:p>
        </p:txBody>
      </p:sp>
      <p:sp>
        <p:nvSpPr>
          <p:cNvPr id="8" name="Date Placeholder 7"/>
          <p:cNvSpPr>
            <a:spLocks noGrp="1"/>
          </p:cNvSpPr>
          <p:nvPr>
            <p:ph type="dt" sz="half" idx="12"/>
          </p:nvPr>
        </p:nvSpPr>
        <p:spPr>
          <a:xfrm>
            <a:off x="457200" y="6245225"/>
            <a:ext cx="2133600" cy="476250"/>
          </a:xfrm>
          <a:prstGeom prst="rect">
            <a:avLst/>
          </a:prstGeom>
        </p:spPr>
        <p:txBody>
          <a:bodyPr lIns="91333" tIns="45667" rIns="91333" bIns="45667"/>
          <a:lstStyle>
            <a:lvl1pPr>
              <a:defRPr/>
            </a:lvl1pPr>
          </a:lstStyle>
          <a:p>
            <a:endParaRPr lang="en-US"/>
          </a:p>
        </p:txBody>
      </p:sp>
    </p:spTree>
    <p:extLst>
      <p:ext uri="{BB962C8B-B14F-4D97-AF65-F5344CB8AC3E}">
        <p14:creationId xmlns:p14="http://schemas.microsoft.com/office/powerpoint/2010/main" val="1196121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6" descr="Slide_Body_08.jpg"/>
          <p:cNvPicPr>
            <a:picLocks noChangeAspect="1"/>
          </p:cNvPicPr>
          <p:nvPr/>
        </p:nvPicPr>
        <p:blipFill>
          <a:blip r:embed="rId16" cstate="print"/>
          <a:srcRect/>
          <a:stretch>
            <a:fillRect/>
          </a:stretch>
        </p:blipFill>
        <p:spPr bwMode="auto">
          <a:xfrm>
            <a:off x="1588" y="0"/>
            <a:ext cx="9140825" cy="6858000"/>
          </a:xfrm>
          <a:prstGeom prst="rect">
            <a:avLst/>
          </a:prstGeom>
          <a:noFill/>
          <a:ln w="9525">
            <a:noFill/>
            <a:miter lim="800000"/>
            <a:headEnd/>
            <a:tailEnd/>
          </a:ln>
        </p:spPr>
      </p:pic>
      <p:sp>
        <p:nvSpPr>
          <p:cNvPr id="2" name="Title Placeholder 1"/>
          <p:cNvSpPr>
            <a:spLocks noGrp="1"/>
          </p:cNvSpPr>
          <p:nvPr>
            <p:ph type="title"/>
            <p:custDataLst>
              <p:tags r:id="rId13"/>
            </p:custDataLst>
          </p:nvPr>
        </p:nvSpPr>
        <p:spPr bwMode="auto">
          <a:xfrm>
            <a:off x="457200" y="157163"/>
            <a:ext cx="8239125" cy="831850"/>
          </a:xfrm>
          <a:prstGeom prst="rect">
            <a:avLst/>
          </a:prstGeom>
          <a:solidFill>
            <a:scrgbClr r="0" g="0" b="0">
              <a:alpha val="0"/>
            </a:scrgbClr>
          </a:solidFill>
          <a:ln/>
        </p:spPr>
        <p:txBody>
          <a:bodyPr vert="horz" wrap="square" lIns="0" tIns="45667" rIns="45667"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custDataLst>
              <p:tags r:id="rId14"/>
            </p:custDataLst>
          </p:nvPr>
        </p:nvSpPr>
        <p:spPr bwMode="auto">
          <a:xfrm>
            <a:off x="454025" y="1162050"/>
            <a:ext cx="8242300" cy="4933950"/>
          </a:xfrm>
          <a:prstGeom prst="rect">
            <a:avLst/>
          </a:prstGeom>
          <a:solidFill>
            <a:scrgbClr r="0" g="0" b="0">
              <a:alpha val="0"/>
            </a:scrgbClr>
          </a:solidFill>
          <a:ln/>
        </p:spPr>
        <p:txBody>
          <a:bodyPr vert="horz" wrap="square" lIns="18265" tIns="18265" rIns="18265" bIns="18265" rtlCol="0" anchor="t"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custDataLst>
              <p:tags r:id="rId15"/>
            </p:custDataLst>
          </p:nvPr>
        </p:nvSpPr>
        <p:spPr bwMode="auto">
          <a:xfrm>
            <a:off x="8502412" y="6453187"/>
            <a:ext cx="501650" cy="282575"/>
          </a:xfrm>
          <a:prstGeom prst="rect">
            <a:avLst/>
          </a:prstGeom>
          <a:noFill/>
          <a:ln w="9525">
            <a:noFill/>
            <a:miter lim="800000"/>
            <a:headEnd/>
            <a:tailEnd/>
          </a:ln>
          <a:effectLst/>
        </p:spPr>
        <p:txBody>
          <a:bodyPr vert="horz" wrap="square" lIns="91333" tIns="45667" rIns="91333" bIns="45667" numCol="1" anchor="t" anchorCtr="0" compatLnSpc="1">
            <a:prstTxWarp prst="textNoShape">
              <a:avLst/>
            </a:prstTxWarp>
          </a:bodyPr>
          <a:lstStyle>
            <a:lvl1pPr marL="0" indent="0" algn="ctr" rtl="0" fontAlgn="base">
              <a:spcBef>
                <a:spcPct val="20000"/>
              </a:spcBef>
              <a:spcAft>
                <a:spcPct val="0"/>
              </a:spcAft>
              <a:buClr>
                <a:schemeClr val="tx1"/>
              </a:buClr>
              <a:buSzPct val="50000"/>
              <a:buFont typeface="Wingdings" pitchFamily="2" charset="2"/>
              <a:buNone/>
              <a:defRPr lang="en-US" sz="1200" b="0" kern="1200" smtClean="0">
                <a:solidFill>
                  <a:schemeClr val="accent1"/>
                </a:solidFill>
                <a:effectLst/>
                <a:latin typeface="Franklin Gothic Book" pitchFamily="34" charset="0"/>
                <a:ea typeface="+mn-ea"/>
                <a:cs typeface="+mn-cs"/>
              </a:defRPr>
            </a:lvl1pPr>
          </a:lstStyle>
          <a:p>
            <a:fld id="{E0945A5B-6FD1-4E75-90E0-1022EA54FCBA}" type="slidenum">
              <a:rPr lang="en-US" smtClean="0"/>
              <a:pPr/>
              <a:t>‹#›</a:t>
            </a:fld>
            <a:endParaRPr lang="en-US" dirty="0"/>
          </a:p>
        </p:txBody>
      </p:sp>
      <p:sp>
        <p:nvSpPr>
          <p:cNvPr id="8" name="TextBox 7"/>
          <p:cNvSpPr txBox="1"/>
          <p:nvPr/>
        </p:nvSpPr>
        <p:spPr>
          <a:xfrm>
            <a:off x="1000128" y="6415365"/>
            <a:ext cx="3565474" cy="189283"/>
          </a:xfrm>
          <a:prstGeom prst="rect">
            <a:avLst/>
          </a:prstGeom>
          <a:noFill/>
        </p:spPr>
        <p:txBody>
          <a:bodyPr wrap="square" lIns="45667" tIns="45667" rIns="91333" bIns="45667" rtlCol="0">
            <a:spAutoFit/>
          </a:bodyPr>
          <a:lstStyle/>
          <a:p>
            <a:pPr algn="l" rtl="0" eaLnBrk="1" fontAlgn="base" hangingPunct="1">
              <a:lnSpc>
                <a:spcPct val="90000"/>
              </a:lnSpc>
              <a:spcBef>
                <a:spcPct val="0"/>
              </a:spcBef>
              <a:spcAft>
                <a:spcPct val="0"/>
              </a:spcAft>
            </a:pPr>
            <a:r>
              <a:rPr lang="en-US" sz="700" b="0" i="0" kern="1200" dirty="0" smtClean="0">
                <a:solidFill>
                  <a:schemeClr val="accent1"/>
                </a:solidFill>
                <a:latin typeface="Franklin Gothic Book" pitchFamily="34" charset="0"/>
                <a:ea typeface="+mn-ea"/>
                <a:cs typeface="+mn-cs"/>
              </a:rPr>
              <a:t>©2012 PROS Inc. All rights reserved.</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7" r:id="rId4"/>
    <p:sldLayoutId id="2147483668" r:id="rId5"/>
    <p:sldLayoutId id="2147483669" r:id="rId6"/>
    <p:sldLayoutId id="2147483670" r:id="rId7"/>
    <p:sldLayoutId id="2147483671" r:id="rId8"/>
    <p:sldLayoutId id="2147483672" r:id="rId9"/>
    <p:sldLayoutId id="2147483673" r:id="rId10"/>
    <p:sldLayoutId id="2147483686" r:id="rId11"/>
  </p:sldLayoutIdLst>
  <p:hf hdr="0" ftr="0" dt="0"/>
  <p:txStyles>
    <p:titleStyle>
      <a:lvl1pPr marL="0" indent="0" algn="l" defTabSz="913331" rtl="0" eaLnBrk="1" latinLnBrk="0" hangingPunct="1">
        <a:lnSpc>
          <a:spcPct val="90000"/>
        </a:lnSpc>
        <a:spcBef>
          <a:spcPct val="0"/>
        </a:spcBef>
        <a:spcAft>
          <a:spcPct val="0"/>
        </a:spcAft>
        <a:buNone/>
        <a:defRPr kumimoji="0" sz="4000" b="0" i="0" u="none" kern="1200" baseline="0">
          <a:solidFill>
            <a:srgbClr val="00539B"/>
          </a:solidFill>
          <a:effectLst/>
          <a:latin typeface="Calibri"/>
          <a:ea typeface="+mj-ea"/>
          <a:cs typeface="+mj-cs"/>
        </a:defRPr>
      </a:lvl1pPr>
    </p:titleStyle>
    <p:bodyStyle>
      <a:lvl1pPr marL="0" indent="0" algn="l" defTabSz="913331" rtl="0" eaLnBrk="1" latinLnBrk="0" hangingPunct="1">
        <a:lnSpc>
          <a:spcPct val="100000"/>
        </a:lnSpc>
        <a:spcBef>
          <a:spcPts val="300"/>
        </a:spcBef>
        <a:spcAft>
          <a:spcPts val="400"/>
        </a:spcAft>
        <a:buClr>
          <a:srgbClr val="1962A5"/>
        </a:buClr>
        <a:buSzPct val="100000"/>
        <a:buFont typeface="Calibri"/>
        <a:buNone/>
        <a:defRPr kumimoji="0" sz="2800" b="0" i="0" u="none" kern="1200" baseline="0">
          <a:solidFill>
            <a:srgbClr val="404040"/>
          </a:solidFill>
          <a:effectLst/>
          <a:latin typeface="Calibri"/>
          <a:ea typeface="+mn-ea"/>
          <a:cs typeface="+mn-cs"/>
        </a:defRPr>
      </a:lvl1pPr>
      <a:lvl2pPr marL="570833" indent="-285415" algn="l" defTabSz="913331" rtl="0" eaLnBrk="1" latinLnBrk="0" hangingPunct="1">
        <a:lnSpc>
          <a:spcPct val="100000"/>
        </a:lnSpc>
        <a:spcBef>
          <a:spcPts val="300"/>
        </a:spcBef>
        <a:spcAft>
          <a:spcPts val="400"/>
        </a:spcAft>
        <a:buClr>
          <a:srgbClr val="6596CC"/>
        </a:buClr>
        <a:buSzPct val="95000"/>
        <a:buFont typeface="Wingdings"/>
        <a:buChar char="§"/>
        <a:defRPr kumimoji="0" sz="2600" b="0" i="0" u="none" kern="1200" baseline="0">
          <a:solidFill>
            <a:srgbClr val="404040"/>
          </a:solidFill>
          <a:effectLst/>
          <a:latin typeface="Calibri"/>
          <a:ea typeface="+mn-ea"/>
          <a:cs typeface="+mn-cs"/>
        </a:defRPr>
      </a:lvl2pPr>
      <a:lvl3pPr marL="800750" indent="-290173" algn="l" defTabSz="913331" rtl="0" eaLnBrk="1" latinLnBrk="0" hangingPunct="1">
        <a:lnSpc>
          <a:spcPct val="100000"/>
        </a:lnSpc>
        <a:spcBef>
          <a:spcPts val="300"/>
        </a:spcBef>
        <a:spcAft>
          <a:spcPts val="400"/>
        </a:spcAft>
        <a:buClr>
          <a:srgbClr val="6596CC"/>
        </a:buClr>
        <a:buSzPct val="100000"/>
        <a:buFont typeface="Symbol"/>
        <a:buChar char="-"/>
        <a:defRPr kumimoji="0" sz="2400" b="0" i="0" u="none" kern="1200" baseline="0">
          <a:solidFill>
            <a:srgbClr val="404040"/>
          </a:solidFill>
          <a:effectLst/>
          <a:latin typeface="Calibri"/>
          <a:ea typeface="+mn-ea"/>
          <a:cs typeface="+mn-cs"/>
        </a:defRPr>
      </a:lvl3pPr>
      <a:lvl4pPr marL="1081408" indent="-280660" algn="l" defTabSz="913331" rtl="0" eaLnBrk="1" latinLnBrk="0" hangingPunct="1">
        <a:lnSpc>
          <a:spcPct val="100000"/>
        </a:lnSpc>
        <a:spcBef>
          <a:spcPts val="300"/>
        </a:spcBef>
        <a:spcAft>
          <a:spcPts val="400"/>
        </a:spcAft>
        <a:buClr>
          <a:srgbClr val="6596CC"/>
        </a:buClr>
        <a:buSzPct val="70000"/>
        <a:buFont typeface="Wingdings"/>
        <a:buChar char="§"/>
        <a:defRPr kumimoji="0" sz="2200" b="0" i="0" u="none" kern="1200" baseline="0">
          <a:solidFill>
            <a:srgbClr val="404040"/>
          </a:solidFill>
          <a:effectLst/>
          <a:latin typeface="Calibri"/>
          <a:ea typeface="+mn-ea"/>
          <a:cs typeface="+mn-cs"/>
        </a:defRPr>
      </a:lvl4pPr>
      <a:lvl5pPr marL="1374754" indent="-231505" algn="l" defTabSz="913331" rtl="0" eaLnBrk="1" latinLnBrk="0" hangingPunct="1">
        <a:lnSpc>
          <a:spcPct val="100000"/>
        </a:lnSpc>
        <a:spcBef>
          <a:spcPts val="300"/>
        </a:spcBef>
        <a:spcAft>
          <a:spcPts val="400"/>
        </a:spcAft>
        <a:buClr>
          <a:srgbClr val="6596CC"/>
        </a:buClr>
        <a:buSzPct val="100000"/>
        <a:buFont typeface="Symbol"/>
        <a:buChar char="-"/>
        <a:defRPr kumimoji="0" sz="2000" b="0" i="0" u="none" kern="1200" baseline="0">
          <a:solidFill>
            <a:srgbClr val="404040"/>
          </a:solidFill>
          <a:effectLst/>
          <a:latin typeface="Calibri"/>
          <a:ea typeface="+mn-ea"/>
          <a:cs typeface="+mn-cs"/>
        </a:defRPr>
      </a:lvl5pPr>
      <a:lvl6pPr marL="2511661" indent="-228334" algn="l" defTabSz="91333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8328" indent="-228334" algn="l" defTabSz="91333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4993" indent="-228334" algn="l" defTabSz="91333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1656" indent="-228334" algn="l" defTabSz="91333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331" rtl="0" eaLnBrk="1" latinLnBrk="0" hangingPunct="1">
        <a:defRPr sz="1800" kern="1200">
          <a:solidFill>
            <a:schemeClr val="tx1"/>
          </a:solidFill>
          <a:latin typeface="+mn-lt"/>
          <a:ea typeface="+mn-ea"/>
          <a:cs typeface="+mn-cs"/>
        </a:defRPr>
      </a:lvl1pPr>
      <a:lvl2pPr marL="456668" algn="l" defTabSz="913331" rtl="0" eaLnBrk="1" latinLnBrk="0" hangingPunct="1">
        <a:defRPr sz="1800" kern="1200">
          <a:solidFill>
            <a:schemeClr val="tx1"/>
          </a:solidFill>
          <a:latin typeface="+mn-lt"/>
          <a:ea typeface="+mn-ea"/>
          <a:cs typeface="+mn-cs"/>
        </a:defRPr>
      </a:lvl2pPr>
      <a:lvl3pPr marL="913331" algn="l" defTabSz="913331" rtl="0" eaLnBrk="1" latinLnBrk="0" hangingPunct="1">
        <a:defRPr sz="1800" kern="1200">
          <a:solidFill>
            <a:schemeClr val="tx1"/>
          </a:solidFill>
          <a:latin typeface="+mn-lt"/>
          <a:ea typeface="+mn-ea"/>
          <a:cs typeface="+mn-cs"/>
        </a:defRPr>
      </a:lvl3pPr>
      <a:lvl4pPr marL="1369998" algn="l" defTabSz="913331" rtl="0" eaLnBrk="1" latinLnBrk="0" hangingPunct="1">
        <a:defRPr sz="1800" kern="1200">
          <a:solidFill>
            <a:schemeClr val="tx1"/>
          </a:solidFill>
          <a:latin typeface="+mn-lt"/>
          <a:ea typeface="+mn-ea"/>
          <a:cs typeface="+mn-cs"/>
        </a:defRPr>
      </a:lvl4pPr>
      <a:lvl5pPr marL="1826662" algn="l" defTabSz="913331" rtl="0" eaLnBrk="1" latinLnBrk="0" hangingPunct="1">
        <a:defRPr sz="1800" kern="1200">
          <a:solidFill>
            <a:schemeClr val="tx1"/>
          </a:solidFill>
          <a:latin typeface="+mn-lt"/>
          <a:ea typeface="+mn-ea"/>
          <a:cs typeface="+mn-cs"/>
        </a:defRPr>
      </a:lvl5pPr>
      <a:lvl6pPr marL="2283330" algn="l" defTabSz="913331" rtl="0" eaLnBrk="1" latinLnBrk="0" hangingPunct="1">
        <a:defRPr sz="1800" kern="1200">
          <a:solidFill>
            <a:schemeClr val="tx1"/>
          </a:solidFill>
          <a:latin typeface="+mn-lt"/>
          <a:ea typeface="+mn-ea"/>
          <a:cs typeface="+mn-cs"/>
        </a:defRPr>
      </a:lvl6pPr>
      <a:lvl7pPr marL="2739993" algn="l" defTabSz="913331" rtl="0" eaLnBrk="1" latinLnBrk="0" hangingPunct="1">
        <a:defRPr sz="1800" kern="1200">
          <a:solidFill>
            <a:schemeClr val="tx1"/>
          </a:solidFill>
          <a:latin typeface="+mn-lt"/>
          <a:ea typeface="+mn-ea"/>
          <a:cs typeface="+mn-cs"/>
        </a:defRPr>
      </a:lvl7pPr>
      <a:lvl8pPr marL="3196660" algn="l" defTabSz="913331" rtl="0" eaLnBrk="1" latinLnBrk="0" hangingPunct="1">
        <a:defRPr sz="1800" kern="1200">
          <a:solidFill>
            <a:schemeClr val="tx1"/>
          </a:solidFill>
          <a:latin typeface="+mn-lt"/>
          <a:ea typeface="+mn-ea"/>
          <a:cs typeface="+mn-cs"/>
        </a:defRPr>
      </a:lvl8pPr>
      <a:lvl9pPr marL="3653324" algn="l" defTabSz="91333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322" tIns="45662" rIns="91322" bIns="4566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11"/>
            <a:ext cx="8229600" cy="4525963"/>
          </a:xfrm>
          <a:prstGeom prst="rect">
            <a:avLst/>
          </a:prstGeom>
        </p:spPr>
        <p:txBody>
          <a:bodyPr vert="horz" lIns="91322" tIns="45662" rIns="91322" bIns="4566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902524" y="6185665"/>
            <a:ext cx="1169313" cy="365125"/>
          </a:xfrm>
          <a:prstGeom prst="rect">
            <a:avLst/>
          </a:prstGeom>
        </p:spPr>
        <p:txBody>
          <a:bodyPr vert="horz" lIns="91322" tIns="45662" rIns="91322" bIns="45662" rtlCol="0" anchor="ctr"/>
          <a:lstStyle>
            <a:lvl1pPr algn="ctr">
              <a:defRPr sz="1200">
                <a:solidFill>
                  <a:schemeClr val="tx1">
                    <a:tint val="75000"/>
                  </a:schemeClr>
                </a:solidFill>
              </a:defRPr>
            </a:lvl1pPr>
          </a:lstStyle>
          <a:p>
            <a:pPr fontAlgn="base">
              <a:spcBef>
                <a:spcPct val="0"/>
              </a:spcBef>
              <a:spcAft>
                <a:spcPct val="0"/>
              </a:spcAft>
            </a:pPr>
            <a:r>
              <a:rPr lang="en-US" smtClean="0">
                <a:solidFill>
                  <a:srgbClr val="404040">
                    <a:tint val="75000"/>
                  </a:srgbClr>
                </a:solidFill>
                <a:latin typeface="Arial" charset="0"/>
              </a:rPr>
              <a:t>10/15/2012</a:t>
            </a:r>
            <a:endParaRPr lang="en-US">
              <a:solidFill>
                <a:srgbClr val="404040">
                  <a:tint val="75000"/>
                </a:srgbClr>
              </a:solidFill>
              <a:latin typeface="Arial" charset="0"/>
            </a:endParaRPr>
          </a:p>
        </p:txBody>
      </p:sp>
      <p:sp>
        <p:nvSpPr>
          <p:cNvPr id="5" name="Footer Placeholder 4"/>
          <p:cNvSpPr>
            <a:spLocks noGrp="1"/>
          </p:cNvSpPr>
          <p:nvPr>
            <p:ph type="ftr" sz="quarter" idx="3"/>
          </p:nvPr>
        </p:nvSpPr>
        <p:spPr>
          <a:xfrm>
            <a:off x="2071836" y="6185665"/>
            <a:ext cx="2895600" cy="365125"/>
          </a:xfrm>
          <a:prstGeom prst="rect">
            <a:avLst/>
          </a:prstGeom>
        </p:spPr>
        <p:txBody>
          <a:bodyPr vert="horz" lIns="91322" tIns="45662" rIns="91322" bIns="45662" rtlCol="0" anchor="ctr"/>
          <a:lstStyle>
            <a:lvl1pPr algn="ctr">
              <a:defRPr sz="1200">
                <a:solidFill>
                  <a:schemeClr val="tx1">
                    <a:tint val="75000"/>
                  </a:schemeClr>
                </a:solidFill>
              </a:defRPr>
            </a:lvl1pPr>
          </a:lstStyle>
          <a:p>
            <a:pPr fontAlgn="base">
              <a:spcBef>
                <a:spcPct val="0"/>
              </a:spcBef>
              <a:spcAft>
                <a:spcPct val="0"/>
              </a:spcAft>
            </a:pPr>
            <a:endParaRPr lang="en-US" dirty="0">
              <a:solidFill>
                <a:srgbClr val="404040">
                  <a:tint val="75000"/>
                </a:srgbClr>
              </a:solidFill>
              <a:latin typeface="Arial" charset="0"/>
            </a:endParaRPr>
          </a:p>
        </p:txBody>
      </p:sp>
      <p:sp>
        <p:nvSpPr>
          <p:cNvPr id="8" name="Slide Number Placeholder 5"/>
          <p:cNvSpPr>
            <a:spLocks noGrp="1"/>
          </p:cNvSpPr>
          <p:nvPr>
            <p:ph type="sldNum" sz="quarter" idx="4"/>
          </p:nvPr>
        </p:nvSpPr>
        <p:spPr>
          <a:xfrm>
            <a:off x="203416" y="6185665"/>
            <a:ext cx="682831" cy="365125"/>
          </a:xfrm>
          <a:prstGeom prst="rect">
            <a:avLst/>
          </a:prstGeom>
        </p:spPr>
        <p:txBody>
          <a:bodyPr lIns="81967" tIns="40982" rIns="81967" bIns="40982" anchor="ctr"/>
          <a:lstStyle>
            <a:lvl1pPr algn="ctr">
              <a:defRPr sz="1200">
                <a:solidFill>
                  <a:schemeClr val="bg1"/>
                </a:solidFill>
              </a:defRPr>
            </a:lvl1pPr>
          </a:lstStyle>
          <a:p>
            <a:pPr fontAlgn="base">
              <a:spcBef>
                <a:spcPct val="0"/>
              </a:spcBef>
              <a:spcAft>
                <a:spcPct val="0"/>
              </a:spcAft>
              <a:buClr>
                <a:srgbClr val="404040"/>
              </a:buClr>
              <a:defRPr/>
            </a:pPr>
            <a:fld id="{FCE89723-A8B5-4CD5-8E68-52B956D7E90E}" type="slidenum">
              <a:rPr lang="en-US" smtClean="0">
                <a:solidFill>
                  <a:srgbClr val="00539B"/>
                </a:solidFill>
                <a:latin typeface="Arial" charset="0"/>
              </a:rPr>
              <a:pPr fontAlgn="base">
                <a:spcBef>
                  <a:spcPct val="0"/>
                </a:spcBef>
                <a:spcAft>
                  <a:spcPct val="0"/>
                </a:spcAft>
                <a:buClr>
                  <a:srgbClr val="404040"/>
                </a:buClr>
                <a:defRPr/>
              </a:pPr>
              <a:t>‹#›</a:t>
            </a:fld>
            <a:endParaRPr lang="en-US" dirty="0">
              <a:solidFill>
                <a:srgbClr val="00539B"/>
              </a:solidFill>
              <a:latin typeface="Arial" charset="0"/>
            </a:endParaRPr>
          </a:p>
        </p:txBody>
      </p:sp>
    </p:spTree>
    <p:extLst>
      <p:ext uri="{BB962C8B-B14F-4D97-AF65-F5344CB8AC3E}">
        <p14:creationId xmlns:p14="http://schemas.microsoft.com/office/powerpoint/2010/main" val="2596241100"/>
      </p:ext>
    </p:extLst>
  </p:cSld>
  <p:clrMap bg1="lt1" tx1="dk1" bg2="lt2" tx2="dk2" accent1="accent1" accent2="accent2" accent3="accent3" accent4="accent4" accent5="accent5" accent6="accent6" hlink="hlink" folHlink="folHlink"/>
  <p:sldLayoutIdLst>
    <p:sldLayoutId id="2147483676"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456614" rtl="0" eaLnBrk="1" latinLnBrk="0" hangingPunct="1">
        <a:spcBef>
          <a:spcPct val="0"/>
        </a:spcBef>
        <a:buNone/>
        <a:defRPr sz="4400" kern="1200">
          <a:solidFill>
            <a:schemeClr val="tx1"/>
          </a:solidFill>
          <a:latin typeface="+mj-lt"/>
          <a:ea typeface="+mj-ea"/>
          <a:cs typeface="+mj-cs"/>
        </a:defRPr>
      </a:lvl1pPr>
    </p:titleStyle>
    <p:bodyStyle>
      <a:lvl1pPr marL="342459" indent="-342459" algn="l" defTabSz="456614" rtl="0" eaLnBrk="1" latinLnBrk="0" hangingPunct="1">
        <a:spcBef>
          <a:spcPct val="20000"/>
        </a:spcBef>
        <a:buFont typeface="Arial"/>
        <a:buChar char="•"/>
        <a:defRPr sz="3200" kern="1200">
          <a:solidFill>
            <a:schemeClr val="tx1"/>
          </a:solidFill>
          <a:latin typeface="+mn-lt"/>
          <a:ea typeface="+mn-ea"/>
          <a:cs typeface="+mn-cs"/>
        </a:defRPr>
      </a:lvl1pPr>
      <a:lvl2pPr marL="741994" indent="-285381" algn="l" defTabSz="456614" rtl="0" eaLnBrk="1" latinLnBrk="0" hangingPunct="1">
        <a:spcBef>
          <a:spcPct val="20000"/>
        </a:spcBef>
        <a:buFont typeface="Arial"/>
        <a:buChar char="–"/>
        <a:defRPr sz="2800" kern="1200">
          <a:solidFill>
            <a:schemeClr val="tx1"/>
          </a:solidFill>
          <a:latin typeface="+mn-lt"/>
          <a:ea typeface="+mn-ea"/>
          <a:cs typeface="+mn-cs"/>
        </a:defRPr>
      </a:lvl2pPr>
      <a:lvl3pPr marL="1141531" indent="-228308" algn="l" defTabSz="456614" rtl="0" eaLnBrk="1" latinLnBrk="0" hangingPunct="1">
        <a:spcBef>
          <a:spcPct val="20000"/>
        </a:spcBef>
        <a:buFont typeface="Arial"/>
        <a:buChar char="•"/>
        <a:defRPr sz="2400" kern="1200">
          <a:solidFill>
            <a:schemeClr val="tx1"/>
          </a:solidFill>
          <a:latin typeface="+mn-lt"/>
          <a:ea typeface="+mn-ea"/>
          <a:cs typeface="+mn-cs"/>
        </a:defRPr>
      </a:lvl3pPr>
      <a:lvl4pPr marL="1598143" indent="-228308" algn="l" defTabSz="456614" rtl="0" eaLnBrk="1" latinLnBrk="0" hangingPunct="1">
        <a:spcBef>
          <a:spcPct val="20000"/>
        </a:spcBef>
        <a:buFont typeface="Arial"/>
        <a:buChar char="–"/>
        <a:defRPr sz="2000" kern="1200">
          <a:solidFill>
            <a:schemeClr val="tx1"/>
          </a:solidFill>
          <a:latin typeface="+mn-lt"/>
          <a:ea typeface="+mn-ea"/>
          <a:cs typeface="+mn-cs"/>
        </a:defRPr>
      </a:lvl4pPr>
      <a:lvl5pPr marL="2054754" indent="-228308" algn="l" defTabSz="456614" rtl="0" eaLnBrk="1" latinLnBrk="0" hangingPunct="1">
        <a:spcBef>
          <a:spcPct val="20000"/>
        </a:spcBef>
        <a:buFont typeface="Arial"/>
        <a:buChar char="»"/>
        <a:defRPr sz="2000" kern="1200">
          <a:solidFill>
            <a:schemeClr val="tx1"/>
          </a:solidFill>
          <a:latin typeface="+mn-lt"/>
          <a:ea typeface="+mn-ea"/>
          <a:cs typeface="+mn-cs"/>
        </a:defRPr>
      </a:lvl5pPr>
      <a:lvl6pPr marL="2511368" indent="-228308" algn="l" defTabSz="456614" rtl="0" eaLnBrk="1" latinLnBrk="0" hangingPunct="1">
        <a:spcBef>
          <a:spcPct val="20000"/>
        </a:spcBef>
        <a:buFont typeface="Arial"/>
        <a:buChar char="•"/>
        <a:defRPr sz="2000" kern="1200">
          <a:solidFill>
            <a:schemeClr val="tx1"/>
          </a:solidFill>
          <a:latin typeface="+mn-lt"/>
          <a:ea typeface="+mn-ea"/>
          <a:cs typeface="+mn-cs"/>
        </a:defRPr>
      </a:lvl6pPr>
      <a:lvl7pPr marL="2967981" indent="-228308" algn="l" defTabSz="456614" rtl="0" eaLnBrk="1" latinLnBrk="0" hangingPunct="1">
        <a:spcBef>
          <a:spcPct val="20000"/>
        </a:spcBef>
        <a:buFont typeface="Arial"/>
        <a:buChar char="•"/>
        <a:defRPr sz="2000" kern="1200">
          <a:solidFill>
            <a:schemeClr val="tx1"/>
          </a:solidFill>
          <a:latin typeface="+mn-lt"/>
          <a:ea typeface="+mn-ea"/>
          <a:cs typeface="+mn-cs"/>
        </a:defRPr>
      </a:lvl7pPr>
      <a:lvl8pPr marL="3424592" indent="-228308" algn="l" defTabSz="456614" rtl="0" eaLnBrk="1" latinLnBrk="0" hangingPunct="1">
        <a:spcBef>
          <a:spcPct val="20000"/>
        </a:spcBef>
        <a:buFont typeface="Arial"/>
        <a:buChar char="•"/>
        <a:defRPr sz="2000" kern="1200">
          <a:solidFill>
            <a:schemeClr val="tx1"/>
          </a:solidFill>
          <a:latin typeface="+mn-lt"/>
          <a:ea typeface="+mn-ea"/>
          <a:cs typeface="+mn-cs"/>
        </a:defRPr>
      </a:lvl8pPr>
      <a:lvl9pPr marL="3881202" indent="-228308" algn="l" defTabSz="45661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614" rtl="0" eaLnBrk="1" latinLnBrk="0" hangingPunct="1">
        <a:defRPr sz="1800" kern="1200">
          <a:solidFill>
            <a:schemeClr val="tx1"/>
          </a:solidFill>
          <a:latin typeface="+mn-lt"/>
          <a:ea typeface="+mn-ea"/>
          <a:cs typeface="+mn-cs"/>
        </a:defRPr>
      </a:lvl1pPr>
      <a:lvl2pPr marL="456614" algn="l" defTabSz="456614" rtl="0" eaLnBrk="1" latinLnBrk="0" hangingPunct="1">
        <a:defRPr sz="1800" kern="1200">
          <a:solidFill>
            <a:schemeClr val="tx1"/>
          </a:solidFill>
          <a:latin typeface="+mn-lt"/>
          <a:ea typeface="+mn-ea"/>
          <a:cs typeface="+mn-cs"/>
        </a:defRPr>
      </a:lvl2pPr>
      <a:lvl3pPr marL="913224" algn="l" defTabSz="456614" rtl="0" eaLnBrk="1" latinLnBrk="0" hangingPunct="1">
        <a:defRPr sz="1800" kern="1200">
          <a:solidFill>
            <a:schemeClr val="tx1"/>
          </a:solidFill>
          <a:latin typeface="+mn-lt"/>
          <a:ea typeface="+mn-ea"/>
          <a:cs typeface="+mn-cs"/>
        </a:defRPr>
      </a:lvl3pPr>
      <a:lvl4pPr marL="1369838" algn="l" defTabSz="456614" rtl="0" eaLnBrk="1" latinLnBrk="0" hangingPunct="1">
        <a:defRPr sz="1800" kern="1200">
          <a:solidFill>
            <a:schemeClr val="tx1"/>
          </a:solidFill>
          <a:latin typeface="+mn-lt"/>
          <a:ea typeface="+mn-ea"/>
          <a:cs typeface="+mn-cs"/>
        </a:defRPr>
      </a:lvl4pPr>
      <a:lvl5pPr marL="1826449" algn="l" defTabSz="456614" rtl="0" eaLnBrk="1" latinLnBrk="0" hangingPunct="1">
        <a:defRPr sz="1800" kern="1200">
          <a:solidFill>
            <a:schemeClr val="tx1"/>
          </a:solidFill>
          <a:latin typeface="+mn-lt"/>
          <a:ea typeface="+mn-ea"/>
          <a:cs typeface="+mn-cs"/>
        </a:defRPr>
      </a:lvl5pPr>
      <a:lvl6pPr marL="2283063" algn="l" defTabSz="456614" rtl="0" eaLnBrk="1" latinLnBrk="0" hangingPunct="1">
        <a:defRPr sz="1800" kern="1200">
          <a:solidFill>
            <a:schemeClr val="tx1"/>
          </a:solidFill>
          <a:latin typeface="+mn-lt"/>
          <a:ea typeface="+mn-ea"/>
          <a:cs typeface="+mn-cs"/>
        </a:defRPr>
      </a:lvl6pPr>
      <a:lvl7pPr marL="2739672" algn="l" defTabSz="456614" rtl="0" eaLnBrk="1" latinLnBrk="0" hangingPunct="1">
        <a:defRPr sz="1800" kern="1200">
          <a:solidFill>
            <a:schemeClr val="tx1"/>
          </a:solidFill>
          <a:latin typeface="+mn-lt"/>
          <a:ea typeface="+mn-ea"/>
          <a:cs typeface="+mn-cs"/>
        </a:defRPr>
      </a:lvl7pPr>
      <a:lvl8pPr marL="3196287" algn="l" defTabSz="456614" rtl="0" eaLnBrk="1" latinLnBrk="0" hangingPunct="1">
        <a:defRPr sz="1800" kern="1200">
          <a:solidFill>
            <a:schemeClr val="tx1"/>
          </a:solidFill>
          <a:latin typeface="+mn-lt"/>
          <a:ea typeface="+mn-ea"/>
          <a:cs typeface="+mn-cs"/>
        </a:defRPr>
      </a:lvl8pPr>
      <a:lvl9pPr marL="3652897" algn="l" defTabSz="45661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322" tIns="45662" rIns="91322" bIns="4566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11"/>
            <a:ext cx="8229600" cy="4525963"/>
          </a:xfrm>
          <a:prstGeom prst="rect">
            <a:avLst/>
          </a:prstGeom>
        </p:spPr>
        <p:txBody>
          <a:bodyPr vert="horz" lIns="91322" tIns="45662" rIns="91322" bIns="4566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902524" y="6185665"/>
            <a:ext cx="1169313" cy="365125"/>
          </a:xfrm>
          <a:prstGeom prst="rect">
            <a:avLst/>
          </a:prstGeom>
        </p:spPr>
        <p:txBody>
          <a:bodyPr vert="horz" lIns="91322" tIns="45662" rIns="91322" bIns="45662" rtlCol="0" anchor="ctr"/>
          <a:lstStyle>
            <a:lvl1pPr algn="ctr">
              <a:defRPr sz="1200">
                <a:solidFill>
                  <a:schemeClr val="tx1">
                    <a:tint val="75000"/>
                  </a:schemeClr>
                </a:solidFill>
              </a:defRPr>
            </a:lvl1pPr>
          </a:lstStyle>
          <a:p>
            <a:pPr defTabSz="913437" fontAlgn="base">
              <a:spcBef>
                <a:spcPct val="0"/>
              </a:spcBef>
              <a:spcAft>
                <a:spcPct val="0"/>
              </a:spcAft>
            </a:pPr>
            <a:r>
              <a:rPr lang="en-US" smtClean="0">
                <a:solidFill>
                  <a:srgbClr val="404040">
                    <a:tint val="75000"/>
                  </a:srgbClr>
                </a:solidFill>
                <a:latin typeface="Arial" charset="0"/>
              </a:rPr>
              <a:t>10/15/2012</a:t>
            </a:r>
            <a:endParaRPr lang="en-US">
              <a:solidFill>
                <a:srgbClr val="404040">
                  <a:tint val="75000"/>
                </a:srgbClr>
              </a:solidFill>
              <a:latin typeface="Arial" charset="0"/>
            </a:endParaRPr>
          </a:p>
        </p:txBody>
      </p:sp>
      <p:sp>
        <p:nvSpPr>
          <p:cNvPr id="5" name="Footer Placeholder 4"/>
          <p:cNvSpPr>
            <a:spLocks noGrp="1"/>
          </p:cNvSpPr>
          <p:nvPr>
            <p:ph type="ftr" sz="quarter" idx="3"/>
          </p:nvPr>
        </p:nvSpPr>
        <p:spPr>
          <a:xfrm>
            <a:off x="2071836" y="6185665"/>
            <a:ext cx="2895600" cy="365125"/>
          </a:xfrm>
          <a:prstGeom prst="rect">
            <a:avLst/>
          </a:prstGeom>
        </p:spPr>
        <p:txBody>
          <a:bodyPr vert="horz" lIns="91322" tIns="45662" rIns="91322" bIns="45662" rtlCol="0" anchor="ctr"/>
          <a:lstStyle>
            <a:lvl1pPr algn="ctr">
              <a:defRPr sz="1200">
                <a:solidFill>
                  <a:schemeClr val="tx1">
                    <a:tint val="75000"/>
                  </a:schemeClr>
                </a:solidFill>
              </a:defRPr>
            </a:lvl1pPr>
          </a:lstStyle>
          <a:p>
            <a:pPr defTabSz="913437" fontAlgn="base">
              <a:spcBef>
                <a:spcPct val="0"/>
              </a:spcBef>
              <a:spcAft>
                <a:spcPct val="0"/>
              </a:spcAft>
            </a:pPr>
            <a:endParaRPr lang="en-US" dirty="0">
              <a:solidFill>
                <a:srgbClr val="404040">
                  <a:tint val="75000"/>
                </a:srgbClr>
              </a:solidFill>
              <a:latin typeface="Arial" charset="0"/>
            </a:endParaRPr>
          </a:p>
        </p:txBody>
      </p:sp>
      <p:sp>
        <p:nvSpPr>
          <p:cNvPr id="8" name="Slide Number Placeholder 5"/>
          <p:cNvSpPr>
            <a:spLocks noGrp="1"/>
          </p:cNvSpPr>
          <p:nvPr>
            <p:ph type="sldNum" sz="quarter" idx="4"/>
          </p:nvPr>
        </p:nvSpPr>
        <p:spPr>
          <a:xfrm>
            <a:off x="203416" y="6185665"/>
            <a:ext cx="682831" cy="365125"/>
          </a:xfrm>
          <a:prstGeom prst="rect">
            <a:avLst/>
          </a:prstGeom>
        </p:spPr>
        <p:txBody>
          <a:bodyPr lIns="81967" tIns="40982" rIns="81967" bIns="40982" anchor="ctr"/>
          <a:lstStyle>
            <a:lvl1pPr algn="ctr">
              <a:defRPr sz="1200">
                <a:solidFill>
                  <a:schemeClr val="bg1"/>
                </a:solidFill>
              </a:defRPr>
            </a:lvl1pPr>
          </a:lstStyle>
          <a:p>
            <a:pPr defTabSz="913437" fontAlgn="base">
              <a:spcBef>
                <a:spcPct val="0"/>
              </a:spcBef>
              <a:spcAft>
                <a:spcPct val="0"/>
              </a:spcAft>
              <a:buClr>
                <a:srgbClr val="404040"/>
              </a:buClr>
              <a:defRPr/>
            </a:pPr>
            <a:fld id="{FCE89723-A8B5-4CD5-8E68-52B956D7E90E}" type="slidenum">
              <a:rPr lang="en-US" smtClean="0">
                <a:solidFill>
                  <a:srgbClr val="00539B"/>
                </a:solidFill>
                <a:latin typeface="Arial" charset="0"/>
              </a:rPr>
              <a:pPr defTabSz="913437" fontAlgn="base">
                <a:spcBef>
                  <a:spcPct val="0"/>
                </a:spcBef>
                <a:spcAft>
                  <a:spcPct val="0"/>
                </a:spcAft>
                <a:buClr>
                  <a:srgbClr val="404040"/>
                </a:buClr>
                <a:defRPr/>
              </a:pPr>
              <a:t>‹#›</a:t>
            </a:fld>
            <a:endParaRPr lang="en-US" dirty="0">
              <a:solidFill>
                <a:srgbClr val="00539B"/>
              </a:solidFill>
              <a:latin typeface="Arial" charset="0"/>
            </a:endParaRPr>
          </a:p>
        </p:txBody>
      </p:sp>
    </p:spTree>
    <p:extLst>
      <p:ext uri="{BB962C8B-B14F-4D97-AF65-F5344CB8AC3E}">
        <p14:creationId xmlns:p14="http://schemas.microsoft.com/office/powerpoint/2010/main" val="2596241100"/>
      </p:ext>
    </p:extLst>
  </p:cSld>
  <p:clrMap bg1="lt1" tx1="dk1" bg2="lt2" tx2="dk2" accent1="accent1" accent2="accent2" accent3="accent3" accent4="accent4" accent5="accent5" accent6="accent6" hlink="hlink" folHlink="folHlink"/>
  <p:sldLayoutIdLst>
    <p:sldLayoutId id="2147483678"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456614" rtl="0" eaLnBrk="1" latinLnBrk="0" hangingPunct="1">
        <a:spcBef>
          <a:spcPct val="0"/>
        </a:spcBef>
        <a:buNone/>
        <a:defRPr sz="4400" kern="1200">
          <a:solidFill>
            <a:schemeClr val="tx1"/>
          </a:solidFill>
          <a:latin typeface="+mj-lt"/>
          <a:ea typeface="+mj-ea"/>
          <a:cs typeface="+mj-cs"/>
        </a:defRPr>
      </a:lvl1pPr>
    </p:titleStyle>
    <p:bodyStyle>
      <a:lvl1pPr marL="342459" indent="-342459" algn="l" defTabSz="456614" rtl="0" eaLnBrk="1" latinLnBrk="0" hangingPunct="1">
        <a:spcBef>
          <a:spcPct val="20000"/>
        </a:spcBef>
        <a:buFont typeface="Arial"/>
        <a:buChar char="•"/>
        <a:defRPr sz="3200" kern="1200">
          <a:solidFill>
            <a:schemeClr val="tx1"/>
          </a:solidFill>
          <a:latin typeface="+mn-lt"/>
          <a:ea typeface="+mn-ea"/>
          <a:cs typeface="+mn-cs"/>
        </a:defRPr>
      </a:lvl1pPr>
      <a:lvl2pPr marL="741994" indent="-285381" algn="l" defTabSz="456614" rtl="0" eaLnBrk="1" latinLnBrk="0" hangingPunct="1">
        <a:spcBef>
          <a:spcPct val="20000"/>
        </a:spcBef>
        <a:buFont typeface="Arial"/>
        <a:buChar char="–"/>
        <a:defRPr sz="2800" kern="1200">
          <a:solidFill>
            <a:schemeClr val="tx1"/>
          </a:solidFill>
          <a:latin typeface="+mn-lt"/>
          <a:ea typeface="+mn-ea"/>
          <a:cs typeface="+mn-cs"/>
        </a:defRPr>
      </a:lvl2pPr>
      <a:lvl3pPr marL="1141531" indent="-228308" algn="l" defTabSz="456614" rtl="0" eaLnBrk="1" latinLnBrk="0" hangingPunct="1">
        <a:spcBef>
          <a:spcPct val="20000"/>
        </a:spcBef>
        <a:buFont typeface="Arial"/>
        <a:buChar char="•"/>
        <a:defRPr sz="2400" kern="1200">
          <a:solidFill>
            <a:schemeClr val="tx1"/>
          </a:solidFill>
          <a:latin typeface="+mn-lt"/>
          <a:ea typeface="+mn-ea"/>
          <a:cs typeface="+mn-cs"/>
        </a:defRPr>
      </a:lvl3pPr>
      <a:lvl4pPr marL="1598143" indent="-228308" algn="l" defTabSz="456614" rtl="0" eaLnBrk="1" latinLnBrk="0" hangingPunct="1">
        <a:spcBef>
          <a:spcPct val="20000"/>
        </a:spcBef>
        <a:buFont typeface="Arial"/>
        <a:buChar char="–"/>
        <a:defRPr sz="2000" kern="1200">
          <a:solidFill>
            <a:schemeClr val="tx1"/>
          </a:solidFill>
          <a:latin typeface="+mn-lt"/>
          <a:ea typeface="+mn-ea"/>
          <a:cs typeface="+mn-cs"/>
        </a:defRPr>
      </a:lvl4pPr>
      <a:lvl5pPr marL="2054754" indent="-228308" algn="l" defTabSz="456614" rtl="0" eaLnBrk="1" latinLnBrk="0" hangingPunct="1">
        <a:spcBef>
          <a:spcPct val="20000"/>
        </a:spcBef>
        <a:buFont typeface="Arial"/>
        <a:buChar char="»"/>
        <a:defRPr sz="2000" kern="1200">
          <a:solidFill>
            <a:schemeClr val="tx1"/>
          </a:solidFill>
          <a:latin typeface="+mn-lt"/>
          <a:ea typeface="+mn-ea"/>
          <a:cs typeface="+mn-cs"/>
        </a:defRPr>
      </a:lvl5pPr>
      <a:lvl6pPr marL="2511368" indent="-228308" algn="l" defTabSz="456614" rtl="0" eaLnBrk="1" latinLnBrk="0" hangingPunct="1">
        <a:spcBef>
          <a:spcPct val="20000"/>
        </a:spcBef>
        <a:buFont typeface="Arial"/>
        <a:buChar char="•"/>
        <a:defRPr sz="2000" kern="1200">
          <a:solidFill>
            <a:schemeClr val="tx1"/>
          </a:solidFill>
          <a:latin typeface="+mn-lt"/>
          <a:ea typeface="+mn-ea"/>
          <a:cs typeface="+mn-cs"/>
        </a:defRPr>
      </a:lvl6pPr>
      <a:lvl7pPr marL="2967981" indent="-228308" algn="l" defTabSz="456614" rtl="0" eaLnBrk="1" latinLnBrk="0" hangingPunct="1">
        <a:spcBef>
          <a:spcPct val="20000"/>
        </a:spcBef>
        <a:buFont typeface="Arial"/>
        <a:buChar char="•"/>
        <a:defRPr sz="2000" kern="1200">
          <a:solidFill>
            <a:schemeClr val="tx1"/>
          </a:solidFill>
          <a:latin typeface="+mn-lt"/>
          <a:ea typeface="+mn-ea"/>
          <a:cs typeface="+mn-cs"/>
        </a:defRPr>
      </a:lvl7pPr>
      <a:lvl8pPr marL="3424592" indent="-228308" algn="l" defTabSz="456614" rtl="0" eaLnBrk="1" latinLnBrk="0" hangingPunct="1">
        <a:spcBef>
          <a:spcPct val="20000"/>
        </a:spcBef>
        <a:buFont typeface="Arial"/>
        <a:buChar char="•"/>
        <a:defRPr sz="2000" kern="1200">
          <a:solidFill>
            <a:schemeClr val="tx1"/>
          </a:solidFill>
          <a:latin typeface="+mn-lt"/>
          <a:ea typeface="+mn-ea"/>
          <a:cs typeface="+mn-cs"/>
        </a:defRPr>
      </a:lvl8pPr>
      <a:lvl9pPr marL="3881202" indent="-228308" algn="l" defTabSz="45661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614" rtl="0" eaLnBrk="1" latinLnBrk="0" hangingPunct="1">
        <a:defRPr sz="1800" kern="1200">
          <a:solidFill>
            <a:schemeClr val="tx1"/>
          </a:solidFill>
          <a:latin typeface="+mn-lt"/>
          <a:ea typeface="+mn-ea"/>
          <a:cs typeface="+mn-cs"/>
        </a:defRPr>
      </a:lvl1pPr>
      <a:lvl2pPr marL="456614" algn="l" defTabSz="456614" rtl="0" eaLnBrk="1" latinLnBrk="0" hangingPunct="1">
        <a:defRPr sz="1800" kern="1200">
          <a:solidFill>
            <a:schemeClr val="tx1"/>
          </a:solidFill>
          <a:latin typeface="+mn-lt"/>
          <a:ea typeface="+mn-ea"/>
          <a:cs typeface="+mn-cs"/>
        </a:defRPr>
      </a:lvl2pPr>
      <a:lvl3pPr marL="913224" algn="l" defTabSz="456614" rtl="0" eaLnBrk="1" latinLnBrk="0" hangingPunct="1">
        <a:defRPr sz="1800" kern="1200">
          <a:solidFill>
            <a:schemeClr val="tx1"/>
          </a:solidFill>
          <a:latin typeface="+mn-lt"/>
          <a:ea typeface="+mn-ea"/>
          <a:cs typeface="+mn-cs"/>
        </a:defRPr>
      </a:lvl3pPr>
      <a:lvl4pPr marL="1369838" algn="l" defTabSz="456614" rtl="0" eaLnBrk="1" latinLnBrk="0" hangingPunct="1">
        <a:defRPr sz="1800" kern="1200">
          <a:solidFill>
            <a:schemeClr val="tx1"/>
          </a:solidFill>
          <a:latin typeface="+mn-lt"/>
          <a:ea typeface="+mn-ea"/>
          <a:cs typeface="+mn-cs"/>
        </a:defRPr>
      </a:lvl4pPr>
      <a:lvl5pPr marL="1826449" algn="l" defTabSz="456614" rtl="0" eaLnBrk="1" latinLnBrk="0" hangingPunct="1">
        <a:defRPr sz="1800" kern="1200">
          <a:solidFill>
            <a:schemeClr val="tx1"/>
          </a:solidFill>
          <a:latin typeface="+mn-lt"/>
          <a:ea typeface="+mn-ea"/>
          <a:cs typeface="+mn-cs"/>
        </a:defRPr>
      </a:lvl5pPr>
      <a:lvl6pPr marL="2283063" algn="l" defTabSz="456614" rtl="0" eaLnBrk="1" latinLnBrk="0" hangingPunct="1">
        <a:defRPr sz="1800" kern="1200">
          <a:solidFill>
            <a:schemeClr val="tx1"/>
          </a:solidFill>
          <a:latin typeface="+mn-lt"/>
          <a:ea typeface="+mn-ea"/>
          <a:cs typeface="+mn-cs"/>
        </a:defRPr>
      </a:lvl6pPr>
      <a:lvl7pPr marL="2739672" algn="l" defTabSz="456614" rtl="0" eaLnBrk="1" latinLnBrk="0" hangingPunct="1">
        <a:defRPr sz="1800" kern="1200">
          <a:solidFill>
            <a:schemeClr val="tx1"/>
          </a:solidFill>
          <a:latin typeface="+mn-lt"/>
          <a:ea typeface="+mn-ea"/>
          <a:cs typeface="+mn-cs"/>
        </a:defRPr>
      </a:lvl7pPr>
      <a:lvl8pPr marL="3196287" algn="l" defTabSz="456614" rtl="0" eaLnBrk="1" latinLnBrk="0" hangingPunct="1">
        <a:defRPr sz="1800" kern="1200">
          <a:solidFill>
            <a:schemeClr val="tx1"/>
          </a:solidFill>
          <a:latin typeface="+mn-lt"/>
          <a:ea typeface="+mn-ea"/>
          <a:cs typeface="+mn-cs"/>
        </a:defRPr>
      </a:lvl8pPr>
      <a:lvl9pPr marL="3652897" algn="l" defTabSz="456614"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333" tIns="45667" rIns="91333" bIns="45667"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10"/>
            <a:ext cx="8229600" cy="4525963"/>
          </a:xfrm>
          <a:prstGeom prst="rect">
            <a:avLst/>
          </a:prstGeom>
        </p:spPr>
        <p:txBody>
          <a:bodyPr vert="horz" lIns="91333" tIns="45667" rIns="91333" bIns="4566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902524" y="6185665"/>
            <a:ext cx="1169313" cy="365125"/>
          </a:xfrm>
          <a:prstGeom prst="rect">
            <a:avLst/>
          </a:prstGeom>
        </p:spPr>
        <p:txBody>
          <a:bodyPr vert="horz" lIns="91333" tIns="45667" rIns="91333" bIns="45667" rtlCol="0" anchor="ctr"/>
          <a:lstStyle>
            <a:lvl1pPr algn="ctr">
              <a:defRPr sz="1200">
                <a:solidFill>
                  <a:schemeClr val="tx1">
                    <a:tint val="75000"/>
                  </a:schemeClr>
                </a:solidFill>
              </a:defRPr>
            </a:lvl1pPr>
          </a:lstStyle>
          <a:p>
            <a:pPr defTabSz="913651" fontAlgn="base">
              <a:spcBef>
                <a:spcPct val="0"/>
              </a:spcBef>
              <a:spcAft>
                <a:spcPct val="0"/>
              </a:spcAft>
            </a:pPr>
            <a:r>
              <a:rPr lang="en-US" smtClean="0">
                <a:solidFill>
                  <a:srgbClr val="404040">
                    <a:tint val="75000"/>
                  </a:srgbClr>
                </a:solidFill>
                <a:latin typeface="Arial" charset="0"/>
              </a:rPr>
              <a:t>10/15/2012</a:t>
            </a:r>
            <a:endParaRPr lang="en-US">
              <a:solidFill>
                <a:srgbClr val="404040">
                  <a:tint val="75000"/>
                </a:srgbClr>
              </a:solidFill>
              <a:latin typeface="Arial" charset="0"/>
            </a:endParaRPr>
          </a:p>
        </p:txBody>
      </p:sp>
      <p:sp>
        <p:nvSpPr>
          <p:cNvPr id="5" name="Footer Placeholder 4"/>
          <p:cNvSpPr>
            <a:spLocks noGrp="1"/>
          </p:cNvSpPr>
          <p:nvPr>
            <p:ph type="ftr" sz="quarter" idx="3"/>
          </p:nvPr>
        </p:nvSpPr>
        <p:spPr>
          <a:xfrm>
            <a:off x="2071836" y="6185665"/>
            <a:ext cx="2895600" cy="365125"/>
          </a:xfrm>
          <a:prstGeom prst="rect">
            <a:avLst/>
          </a:prstGeom>
        </p:spPr>
        <p:txBody>
          <a:bodyPr vert="horz" lIns="91333" tIns="45667" rIns="91333" bIns="45667" rtlCol="0" anchor="ctr"/>
          <a:lstStyle>
            <a:lvl1pPr algn="ctr">
              <a:defRPr sz="1200">
                <a:solidFill>
                  <a:schemeClr val="tx1">
                    <a:tint val="75000"/>
                  </a:schemeClr>
                </a:solidFill>
              </a:defRPr>
            </a:lvl1pPr>
          </a:lstStyle>
          <a:p>
            <a:pPr defTabSz="913651" fontAlgn="base">
              <a:spcBef>
                <a:spcPct val="0"/>
              </a:spcBef>
              <a:spcAft>
                <a:spcPct val="0"/>
              </a:spcAft>
            </a:pPr>
            <a:endParaRPr lang="en-US" dirty="0">
              <a:solidFill>
                <a:srgbClr val="404040">
                  <a:tint val="75000"/>
                </a:srgbClr>
              </a:solidFill>
              <a:latin typeface="Arial" charset="0"/>
            </a:endParaRPr>
          </a:p>
        </p:txBody>
      </p:sp>
      <p:sp>
        <p:nvSpPr>
          <p:cNvPr id="8" name="Slide Number Placeholder 5"/>
          <p:cNvSpPr>
            <a:spLocks noGrp="1"/>
          </p:cNvSpPr>
          <p:nvPr>
            <p:ph type="sldNum" sz="quarter" idx="4"/>
          </p:nvPr>
        </p:nvSpPr>
        <p:spPr>
          <a:xfrm>
            <a:off x="203416" y="6185665"/>
            <a:ext cx="682831" cy="365125"/>
          </a:xfrm>
          <a:prstGeom prst="rect">
            <a:avLst/>
          </a:prstGeom>
        </p:spPr>
        <p:txBody>
          <a:bodyPr lIns="81976" tIns="40986" rIns="81976" bIns="40986" anchor="ctr"/>
          <a:lstStyle>
            <a:lvl1pPr algn="ctr">
              <a:defRPr sz="1200">
                <a:solidFill>
                  <a:schemeClr val="bg1"/>
                </a:solidFill>
              </a:defRPr>
            </a:lvl1pPr>
          </a:lstStyle>
          <a:p>
            <a:pPr defTabSz="913651" fontAlgn="base">
              <a:spcBef>
                <a:spcPct val="0"/>
              </a:spcBef>
              <a:spcAft>
                <a:spcPct val="0"/>
              </a:spcAft>
              <a:buClr>
                <a:srgbClr val="404040"/>
              </a:buClr>
              <a:defRPr/>
            </a:pPr>
            <a:fld id="{FCE89723-A8B5-4CD5-8E68-52B956D7E90E}" type="slidenum">
              <a:rPr lang="en-US" smtClean="0">
                <a:solidFill>
                  <a:srgbClr val="00539B"/>
                </a:solidFill>
                <a:latin typeface="Arial" charset="0"/>
              </a:rPr>
              <a:pPr defTabSz="913651" fontAlgn="base">
                <a:spcBef>
                  <a:spcPct val="0"/>
                </a:spcBef>
                <a:spcAft>
                  <a:spcPct val="0"/>
                </a:spcAft>
                <a:buClr>
                  <a:srgbClr val="404040"/>
                </a:buClr>
                <a:defRPr/>
              </a:pPr>
              <a:t>‹#›</a:t>
            </a:fld>
            <a:endParaRPr lang="en-US" dirty="0">
              <a:solidFill>
                <a:srgbClr val="00539B"/>
              </a:solidFill>
              <a:latin typeface="Arial" charset="0"/>
            </a:endParaRPr>
          </a:p>
        </p:txBody>
      </p:sp>
    </p:spTree>
    <p:extLst>
      <p:ext uri="{BB962C8B-B14F-4D97-AF65-F5344CB8AC3E}">
        <p14:creationId xmlns:p14="http://schemas.microsoft.com/office/powerpoint/2010/main" val="2596241100"/>
      </p:ext>
    </p:extLst>
  </p:cSld>
  <p:clrMap bg1="lt1" tx1="dk1" bg2="lt2" tx2="dk2" accent1="accent1" accent2="accent2" accent3="accent3" accent4="accent4" accent5="accent5" accent6="accent6" hlink="hlink" folHlink="folHlink"/>
  <p:sldLayoutIdLst>
    <p:sldLayoutId id="2147483680"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456668" rtl="0" eaLnBrk="1" latinLnBrk="0" hangingPunct="1">
        <a:spcBef>
          <a:spcPct val="0"/>
        </a:spcBef>
        <a:buNone/>
        <a:defRPr sz="4400" kern="1200">
          <a:solidFill>
            <a:schemeClr val="tx1"/>
          </a:solidFill>
          <a:latin typeface="+mj-lt"/>
          <a:ea typeface="+mj-ea"/>
          <a:cs typeface="+mj-cs"/>
        </a:defRPr>
      </a:lvl1pPr>
    </p:titleStyle>
    <p:bodyStyle>
      <a:lvl1pPr marL="342499" indent="-342499" algn="l" defTabSz="456668" rtl="0" eaLnBrk="1" latinLnBrk="0" hangingPunct="1">
        <a:spcBef>
          <a:spcPct val="20000"/>
        </a:spcBef>
        <a:buFont typeface="Arial"/>
        <a:buChar char="•"/>
        <a:defRPr sz="3200" kern="1200">
          <a:solidFill>
            <a:schemeClr val="tx1"/>
          </a:solidFill>
          <a:latin typeface="+mn-lt"/>
          <a:ea typeface="+mn-ea"/>
          <a:cs typeface="+mn-cs"/>
        </a:defRPr>
      </a:lvl1pPr>
      <a:lvl2pPr marL="742080" indent="-285415" algn="l" defTabSz="456668" rtl="0" eaLnBrk="1" latinLnBrk="0" hangingPunct="1">
        <a:spcBef>
          <a:spcPct val="20000"/>
        </a:spcBef>
        <a:buFont typeface="Arial"/>
        <a:buChar char="–"/>
        <a:defRPr sz="2800" kern="1200">
          <a:solidFill>
            <a:schemeClr val="tx1"/>
          </a:solidFill>
          <a:latin typeface="+mn-lt"/>
          <a:ea typeface="+mn-ea"/>
          <a:cs typeface="+mn-cs"/>
        </a:defRPr>
      </a:lvl2pPr>
      <a:lvl3pPr marL="1141665" indent="-228334" algn="l" defTabSz="456668" rtl="0" eaLnBrk="1" latinLnBrk="0" hangingPunct="1">
        <a:spcBef>
          <a:spcPct val="20000"/>
        </a:spcBef>
        <a:buFont typeface="Arial"/>
        <a:buChar char="•"/>
        <a:defRPr sz="2400" kern="1200">
          <a:solidFill>
            <a:schemeClr val="tx1"/>
          </a:solidFill>
          <a:latin typeface="+mn-lt"/>
          <a:ea typeface="+mn-ea"/>
          <a:cs typeface="+mn-cs"/>
        </a:defRPr>
      </a:lvl3pPr>
      <a:lvl4pPr marL="1598330" indent="-228334" algn="l" defTabSz="456668" rtl="0" eaLnBrk="1" latinLnBrk="0" hangingPunct="1">
        <a:spcBef>
          <a:spcPct val="20000"/>
        </a:spcBef>
        <a:buFont typeface="Arial"/>
        <a:buChar char="–"/>
        <a:defRPr sz="2000" kern="1200">
          <a:solidFill>
            <a:schemeClr val="tx1"/>
          </a:solidFill>
          <a:latin typeface="+mn-lt"/>
          <a:ea typeface="+mn-ea"/>
          <a:cs typeface="+mn-cs"/>
        </a:defRPr>
      </a:lvl4pPr>
      <a:lvl5pPr marL="2054995" indent="-228334" algn="l" defTabSz="456668" rtl="0" eaLnBrk="1" latinLnBrk="0" hangingPunct="1">
        <a:spcBef>
          <a:spcPct val="20000"/>
        </a:spcBef>
        <a:buFont typeface="Arial"/>
        <a:buChar char="»"/>
        <a:defRPr sz="2000" kern="1200">
          <a:solidFill>
            <a:schemeClr val="tx1"/>
          </a:solidFill>
          <a:latin typeface="+mn-lt"/>
          <a:ea typeface="+mn-ea"/>
          <a:cs typeface="+mn-cs"/>
        </a:defRPr>
      </a:lvl5pPr>
      <a:lvl6pPr marL="2511661" indent="-228334" algn="l" defTabSz="456668" rtl="0" eaLnBrk="1" latinLnBrk="0" hangingPunct="1">
        <a:spcBef>
          <a:spcPct val="20000"/>
        </a:spcBef>
        <a:buFont typeface="Arial"/>
        <a:buChar char="•"/>
        <a:defRPr sz="2000" kern="1200">
          <a:solidFill>
            <a:schemeClr val="tx1"/>
          </a:solidFill>
          <a:latin typeface="+mn-lt"/>
          <a:ea typeface="+mn-ea"/>
          <a:cs typeface="+mn-cs"/>
        </a:defRPr>
      </a:lvl6pPr>
      <a:lvl7pPr marL="2968328" indent="-228334" algn="l" defTabSz="456668" rtl="0" eaLnBrk="1" latinLnBrk="0" hangingPunct="1">
        <a:spcBef>
          <a:spcPct val="20000"/>
        </a:spcBef>
        <a:buFont typeface="Arial"/>
        <a:buChar char="•"/>
        <a:defRPr sz="2000" kern="1200">
          <a:solidFill>
            <a:schemeClr val="tx1"/>
          </a:solidFill>
          <a:latin typeface="+mn-lt"/>
          <a:ea typeface="+mn-ea"/>
          <a:cs typeface="+mn-cs"/>
        </a:defRPr>
      </a:lvl7pPr>
      <a:lvl8pPr marL="3424993" indent="-228334" algn="l" defTabSz="456668" rtl="0" eaLnBrk="1" latinLnBrk="0" hangingPunct="1">
        <a:spcBef>
          <a:spcPct val="20000"/>
        </a:spcBef>
        <a:buFont typeface="Arial"/>
        <a:buChar char="•"/>
        <a:defRPr sz="2000" kern="1200">
          <a:solidFill>
            <a:schemeClr val="tx1"/>
          </a:solidFill>
          <a:latin typeface="+mn-lt"/>
          <a:ea typeface="+mn-ea"/>
          <a:cs typeface="+mn-cs"/>
        </a:defRPr>
      </a:lvl8pPr>
      <a:lvl9pPr marL="3881656" indent="-228334" algn="l" defTabSz="45666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668" rtl="0" eaLnBrk="1" latinLnBrk="0" hangingPunct="1">
        <a:defRPr sz="1800" kern="1200">
          <a:solidFill>
            <a:schemeClr val="tx1"/>
          </a:solidFill>
          <a:latin typeface="+mn-lt"/>
          <a:ea typeface="+mn-ea"/>
          <a:cs typeface="+mn-cs"/>
        </a:defRPr>
      </a:lvl1pPr>
      <a:lvl2pPr marL="456668" algn="l" defTabSz="456668" rtl="0" eaLnBrk="1" latinLnBrk="0" hangingPunct="1">
        <a:defRPr sz="1800" kern="1200">
          <a:solidFill>
            <a:schemeClr val="tx1"/>
          </a:solidFill>
          <a:latin typeface="+mn-lt"/>
          <a:ea typeface="+mn-ea"/>
          <a:cs typeface="+mn-cs"/>
        </a:defRPr>
      </a:lvl2pPr>
      <a:lvl3pPr marL="913331" algn="l" defTabSz="456668" rtl="0" eaLnBrk="1" latinLnBrk="0" hangingPunct="1">
        <a:defRPr sz="1800" kern="1200">
          <a:solidFill>
            <a:schemeClr val="tx1"/>
          </a:solidFill>
          <a:latin typeface="+mn-lt"/>
          <a:ea typeface="+mn-ea"/>
          <a:cs typeface="+mn-cs"/>
        </a:defRPr>
      </a:lvl3pPr>
      <a:lvl4pPr marL="1369998" algn="l" defTabSz="456668" rtl="0" eaLnBrk="1" latinLnBrk="0" hangingPunct="1">
        <a:defRPr sz="1800" kern="1200">
          <a:solidFill>
            <a:schemeClr val="tx1"/>
          </a:solidFill>
          <a:latin typeface="+mn-lt"/>
          <a:ea typeface="+mn-ea"/>
          <a:cs typeface="+mn-cs"/>
        </a:defRPr>
      </a:lvl4pPr>
      <a:lvl5pPr marL="1826662" algn="l" defTabSz="456668" rtl="0" eaLnBrk="1" latinLnBrk="0" hangingPunct="1">
        <a:defRPr sz="1800" kern="1200">
          <a:solidFill>
            <a:schemeClr val="tx1"/>
          </a:solidFill>
          <a:latin typeface="+mn-lt"/>
          <a:ea typeface="+mn-ea"/>
          <a:cs typeface="+mn-cs"/>
        </a:defRPr>
      </a:lvl5pPr>
      <a:lvl6pPr marL="2283330" algn="l" defTabSz="456668" rtl="0" eaLnBrk="1" latinLnBrk="0" hangingPunct="1">
        <a:defRPr sz="1800" kern="1200">
          <a:solidFill>
            <a:schemeClr val="tx1"/>
          </a:solidFill>
          <a:latin typeface="+mn-lt"/>
          <a:ea typeface="+mn-ea"/>
          <a:cs typeface="+mn-cs"/>
        </a:defRPr>
      </a:lvl6pPr>
      <a:lvl7pPr marL="2739993" algn="l" defTabSz="456668" rtl="0" eaLnBrk="1" latinLnBrk="0" hangingPunct="1">
        <a:defRPr sz="1800" kern="1200">
          <a:solidFill>
            <a:schemeClr val="tx1"/>
          </a:solidFill>
          <a:latin typeface="+mn-lt"/>
          <a:ea typeface="+mn-ea"/>
          <a:cs typeface="+mn-cs"/>
        </a:defRPr>
      </a:lvl7pPr>
      <a:lvl8pPr marL="3196660" algn="l" defTabSz="456668" rtl="0" eaLnBrk="1" latinLnBrk="0" hangingPunct="1">
        <a:defRPr sz="1800" kern="1200">
          <a:solidFill>
            <a:schemeClr val="tx1"/>
          </a:solidFill>
          <a:latin typeface="+mn-lt"/>
          <a:ea typeface="+mn-ea"/>
          <a:cs typeface="+mn-cs"/>
        </a:defRPr>
      </a:lvl8pPr>
      <a:lvl9pPr marL="3653324" algn="l" defTabSz="456668"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354" tIns="45678" rIns="91354" bIns="4567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8"/>
            <a:ext cx="8229600" cy="4525963"/>
          </a:xfrm>
          <a:prstGeom prst="rect">
            <a:avLst/>
          </a:prstGeom>
        </p:spPr>
        <p:txBody>
          <a:bodyPr vert="horz" lIns="91354" tIns="45678" rIns="91354" bIns="4567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902524" y="6185665"/>
            <a:ext cx="1169313" cy="365125"/>
          </a:xfrm>
          <a:prstGeom prst="rect">
            <a:avLst/>
          </a:prstGeom>
        </p:spPr>
        <p:txBody>
          <a:bodyPr vert="horz" lIns="91354" tIns="45678" rIns="91354" bIns="45678" rtlCol="0" anchor="ctr"/>
          <a:lstStyle>
            <a:lvl1pPr algn="ctr">
              <a:defRPr sz="1200">
                <a:solidFill>
                  <a:schemeClr val="tx1">
                    <a:tint val="75000"/>
                  </a:schemeClr>
                </a:solidFill>
              </a:defRPr>
            </a:lvl1pPr>
          </a:lstStyle>
          <a:p>
            <a:pPr defTabSz="913972" fontAlgn="base">
              <a:spcBef>
                <a:spcPct val="0"/>
              </a:spcBef>
              <a:spcAft>
                <a:spcPct val="0"/>
              </a:spcAft>
            </a:pPr>
            <a:r>
              <a:rPr lang="en-US" smtClean="0">
                <a:solidFill>
                  <a:srgbClr val="404040">
                    <a:tint val="75000"/>
                  </a:srgbClr>
                </a:solidFill>
                <a:latin typeface="Arial" charset="0"/>
              </a:rPr>
              <a:t>10/15/2012</a:t>
            </a:r>
            <a:endParaRPr lang="en-US">
              <a:solidFill>
                <a:srgbClr val="404040">
                  <a:tint val="75000"/>
                </a:srgbClr>
              </a:solidFill>
              <a:latin typeface="Arial" charset="0"/>
            </a:endParaRPr>
          </a:p>
        </p:txBody>
      </p:sp>
      <p:sp>
        <p:nvSpPr>
          <p:cNvPr id="5" name="Footer Placeholder 4"/>
          <p:cNvSpPr>
            <a:spLocks noGrp="1"/>
          </p:cNvSpPr>
          <p:nvPr>
            <p:ph type="ftr" sz="quarter" idx="3"/>
          </p:nvPr>
        </p:nvSpPr>
        <p:spPr>
          <a:xfrm>
            <a:off x="2071836" y="6185665"/>
            <a:ext cx="2895600" cy="365125"/>
          </a:xfrm>
          <a:prstGeom prst="rect">
            <a:avLst/>
          </a:prstGeom>
        </p:spPr>
        <p:txBody>
          <a:bodyPr vert="horz" lIns="91354" tIns="45678" rIns="91354" bIns="45678" rtlCol="0" anchor="ctr"/>
          <a:lstStyle>
            <a:lvl1pPr algn="ctr">
              <a:defRPr sz="1200">
                <a:solidFill>
                  <a:schemeClr val="tx1">
                    <a:tint val="75000"/>
                  </a:schemeClr>
                </a:solidFill>
              </a:defRPr>
            </a:lvl1pPr>
          </a:lstStyle>
          <a:p>
            <a:pPr defTabSz="913972" fontAlgn="base">
              <a:spcBef>
                <a:spcPct val="0"/>
              </a:spcBef>
              <a:spcAft>
                <a:spcPct val="0"/>
              </a:spcAft>
            </a:pPr>
            <a:endParaRPr lang="en-US" dirty="0">
              <a:solidFill>
                <a:srgbClr val="404040">
                  <a:tint val="75000"/>
                </a:srgbClr>
              </a:solidFill>
              <a:latin typeface="Arial" charset="0"/>
            </a:endParaRPr>
          </a:p>
        </p:txBody>
      </p:sp>
      <p:sp>
        <p:nvSpPr>
          <p:cNvPr id="8" name="Slide Number Placeholder 5"/>
          <p:cNvSpPr>
            <a:spLocks noGrp="1"/>
          </p:cNvSpPr>
          <p:nvPr>
            <p:ph type="sldNum" sz="quarter" idx="4"/>
          </p:nvPr>
        </p:nvSpPr>
        <p:spPr>
          <a:xfrm>
            <a:off x="203416" y="6185665"/>
            <a:ext cx="682831" cy="365125"/>
          </a:xfrm>
          <a:prstGeom prst="rect">
            <a:avLst/>
          </a:prstGeom>
        </p:spPr>
        <p:txBody>
          <a:bodyPr lIns="81994" tIns="40995" rIns="81994" bIns="40995" anchor="ctr"/>
          <a:lstStyle>
            <a:lvl1pPr algn="ctr">
              <a:defRPr sz="1200">
                <a:solidFill>
                  <a:schemeClr val="bg1"/>
                </a:solidFill>
              </a:defRPr>
            </a:lvl1pPr>
          </a:lstStyle>
          <a:p>
            <a:pPr defTabSz="913972" fontAlgn="base">
              <a:spcBef>
                <a:spcPct val="0"/>
              </a:spcBef>
              <a:spcAft>
                <a:spcPct val="0"/>
              </a:spcAft>
              <a:buClr>
                <a:srgbClr val="404040"/>
              </a:buClr>
              <a:defRPr/>
            </a:pPr>
            <a:fld id="{FCE89723-A8B5-4CD5-8E68-52B956D7E90E}" type="slidenum">
              <a:rPr lang="en-US" smtClean="0">
                <a:solidFill>
                  <a:srgbClr val="00539B"/>
                </a:solidFill>
                <a:latin typeface="Arial" charset="0"/>
              </a:rPr>
              <a:pPr defTabSz="913972" fontAlgn="base">
                <a:spcBef>
                  <a:spcPct val="0"/>
                </a:spcBef>
                <a:spcAft>
                  <a:spcPct val="0"/>
                </a:spcAft>
                <a:buClr>
                  <a:srgbClr val="404040"/>
                </a:buClr>
                <a:defRPr/>
              </a:pPr>
              <a:t>‹#›</a:t>
            </a:fld>
            <a:endParaRPr lang="en-US" dirty="0">
              <a:solidFill>
                <a:srgbClr val="00539B"/>
              </a:solidFill>
              <a:latin typeface="Arial" charset="0"/>
            </a:endParaRPr>
          </a:p>
        </p:txBody>
      </p:sp>
    </p:spTree>
    <p:extLst>
      <p:ext uri="{BB962C8B-B14F-4D97-AF65-F5344CB8AC3E}">
        <p14:creationId xmlns:p14="http://schemas.microsoft.com/office/powerpoint/2010/main" val="2596241100"/>
      </p:ext>
    </p:extLst>
  </p:cSld>
  <p:clrMap bg1="lt1" tx1="dk1" bg2="lt2" tx2="dk2" accent1="accent1" accent2="accent2" accent3="accent3" accent4="accent4" accent5="accent5" accent6="accent6" hlink="hlink" folHlink="folHlink"/>
  <p:sldLayoutIdLst>
    <p:sldLayoutId id="2147483682"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456774" rtl="0" eaLnBrk="1" latinLnBrk="0" hangingPunct="1">
        <a:spcBef>
          <a:spcPct val="0"/>
        </a:spcBef>
        <a:buNone/>
        <a:defRPr sz="4400" kern="1200">
          <a:solidFill>
            <a:schemeClr val="tx1"/>
          </a:solidFill>
          <a:latin typeface="+mj-lt"/>
          <a:ea typeface="+mj-ea"/>
          <a:cs typeface="+mj-cs"/>
        </a:defRPr>
      </a:lvl1pPr>
    </p:titleStyle>
    <p:bodyStyle>
      <a:lvl1pPr marL="342579" indent="-342579" algn="l" defTabSz="456774" rtl="0" eaLnBrk="1" latinLnBrk="0" hangingPunct="1">
        <a:spcBef>
          <a:spcPct val="20000"/>
        </a:spcBef>
        <a:buFont typeface="Arial"/>
        <a:buChar char="•"/>
        <a:defRPr sz="3200" kern="1200">
          <a:solidFill>
            <a:schemeClr val="tx1"/>
          </a:solidFill>
          <a:latin typeface="+mn-lt"/>
          <a:ea typeface="+mn-ea"/>
          <a:cs typeface="+mn-cs"/>
        </a:defRPr>
      </a:lvl1pPr>
      <a:lvl2pPr marL="742254" indent="-285482" algn="l" defTabSz="456774" rtl="0" eaLnBrk="1" latinLnBrk="0" hangingPunct="1">
        <a:spcBef>
          <a:spcPct val="20000"/>
        </a:spcBef>
        <a:buFont typeface="Arial"/>
        <a:buChar char="–"/>
        <a:defRPr sz="2800" kern="1200">
          <a:solidFill>
            <a:schemeClr val="tx1"/>
          </a:solidFill>
          <a:latin typeface="+mn-lt"/>
          <a:ea typeface="+mn-ea"/>
          <a:cs typeface="+mn-cs"/>
        </a:defRPr>
      </a:lvl2pPr>
      <a:lvl3pPr marL="1141932" indent="-228387" algn="l" defTabSz="456774" rtl="0" eaLnBrk="1" latinLnBrk="0" hangingPunct="1">
        <a:spcBef>
          <a:spcPct val="20000"/>
        </a:spcBef>
        <a:buFont typeface="Arial"/>
        <a:buChar char="•"/>
        <a:defRPr sz="2400" kern="1200">
          <a:solidFill>
            <a:schemeClr val="tx1"/>
          </a:solidFill>
          <a:latin typeface="+mn-lt"/>
          <a:ea typeface="+mn-ea"/>
          <a:cs typeface="+mn-cs"/>
        </a:defRPr>
      </a:lvl3pPr>
      <a:lvl4pPr marL="1598703" indent="-228387" algn="l" defTabSz="456774" rtl="0" eaLnBrk="1" latinLnBrk="0" hangingPunct="1">
        <a:spcBef>
          <a:spcPct val="20000"/>
        </a:spcBef>
        <a:buFont typeface="Arial"/>
        <a:buChar char="–"/>
        <a:defRPr sz="2000" kern="1200">
          <a:solidFill>
            <a:schemeClr val="tx1"/>
          </a:solidFill>
          <a:latin typeface="+mn-lt"/>
          <a:ea typeface="+mn-ea"/>
          <a:cs typeface="+mn-cs"/>
        </a:defRPr>
      </a:lvl4pPr>
      <a:lvl5pPr marL="2055476" indent="-228387" algn="l" defTabSz="456774" rtl="0" eaLnBrk="1" latinLnBrk="0" hangingPunct="1">
        <a:spcBef>
          <a:spcPct val="20000"/>
        </a:spcBef>
        <a:buFont typeface="Arial"/>
        <a:buChar char="»"/>
        <a:defRPr sz="2000" kern="1200">
          <a:solidFill>
            <a:schemeClr val="tx1"/>
          </a:solidFill>
          <a:latin typeface="+mn-lt"/>
          <a:ea typeface="+mn-ea"/>
          <a:cs typeface="+mn-cs"/>
        </a:defRPr>
      </a:lvl5pPr>
      <a:lvl6pPr marL="2512248" indent="-228387" algn="l" defTabSz="456774" rtl="0" eaLnBrk="1" latinLnBrk="0" hangingPunct="1">
        <a:spcBef>
          <a:spcPct val="20000"/>
        </a:spcBef>
        <a:buFont typeface="Arial"/>
        <a:buChar char="•"/>
        <a:defRPr sz="2000" kern="1200">
          <a:solidFill>
            <a:schemeClr val="tx1"/>
          </a:solidFill>
          <a:latin typeface="+mn-lt"/>
          <a:ea typeface="+mn-ea"/>
          <a:cs typeface="+mn-cs"/>
        </a:defRPr>
      </a:lvl6pPr>
      <a:lvl7pPr marL="2969022" indent="-228387" algn="l" defTabSz="456774" rtl="0" eaLnBrk="1" latinLnBrk="0" hangingPunct="1">
        <a:spcBef>
          <a:spcPct val="20000"/>
        </a:spcBef>
        <a:buFont typeface="Arial"/>
        <a:buChar char="•"/>
        <a:defRPr sz="2000" kern="1200">
          <a:solidFill>
            <a:schemeClr val="tx1"/>
          </a:solidFill>
          <a:latin typeface="+mn-lt"/>
          <a:ea typeface="+mn-ea"/>
          <a:cs typeface="+mn-cs"/>
        </a:defRPr>
      </a:lvl7pPr>
      <a:lvl8pPr marL="3425793" indent="-228387" algn="l" defTabSz="456774" rtl="0" eaLnBrk="1" latinLnBrk="0" hangingPunct="1">
        <a:spcBef>
          <a:spcPct val="20000"/>
        </a:spcBef>
        <a:buFont typeface="Arial"/>
        <a:buChar char="•"/>
        <a:defRPr sz="2000" kern="1200">
          <a:solidFill>
            <a:schemeClr val="tx1"/>
          </a:solidFill>
          <a:latin typeface="+mn-lt"/>
          <a:ea typeface="+mn-ea"/>
          <a:cs typeface="+mn-cs"/>
        </a:defRPr>
      </a:lvl8pPr>
      <a:lvl9pPr marL="3882564" indent="-228387" algn="l" defTabSz="45677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774" rtl="0" eaLnBrk="1" latinLnBrk="0" hangingPunct="1">
        <a:defRPr sz="1800" kern="1200">
          <a:solidFill>
            <a:schemeClr val="tx1"/>
          </a:solidFill>
          <a:latin typeface="+mn-lt"/>
          <a:ea typeface="+mn-ea"/>
          <a:cs typeface="+mn-cs"/>
        </a:defRPr>
      </a:lvl1pPr>
      <a:lvl2pPr marL="456774" algn="l" defTabSz="456774" rtl="0" eaLnBrk="1" latinLnBrk="0" hangingPunct="1">
        <a:defRPr sz="1800" kern="1200">
          <a:solidFill>
            <a:schemeClr val="tx1"/>
          </a:solidFill>
          <a:latin typeface="+mn-lt"/>
          <a:ea typeface="+mn-ea"/>
          <a:cs typeface="+mn-cs"/>
        </a:defRPr>
      </a:lvl2pPr>
      <a:lvl3pPr marL="913544" algn="l" defTabSz="456774" rtl="0" eaLnBrk="1" latinLnBrk="0" hangingPunct="1">
        <a:defRPr sz="1800" kern="1200">
          <a:solidFill>
            <a:schemeClr val="tx1"/>
          </a:solidFill>
          <a:latin typeface="+mn-lt"/>
          <a:ea typeface="+mn-ea"/>
          <a:cs typeface="+mn-cs"/>
        </a:defRPr>
      </a:lvl3pPr>
      <a:lvl4pPr marL="1370319" algn="l" defTabSz="456774" rtl="0" eaLnBrk="1" latinLnBrk="0" hangingPunct="1">
        <a:defRPr sz="1800" kern="1200">
          <a:solidFill>
            <a:schemeClr val="tx1"/>
          </a:solidFill>
          <a:latin typeface="+mn-lt"/>
          <a:ea typeface="+mn-ea"/>
          <a:cs typeface="+mn-cs"/>
        </a:defRPr>
      </a:lvl4pPr>
      <a:lvl5pPr marL="1827089" algn="l" defTabSz="456774" rtl="0" eaLnBrk="1" latinLnBrk="0" hangingPunct="1">
        <a:defRPr sz="1800" kern="1200">
          <a:solidFill>
            <a:schemeClr val="tx1"/>
          </a:solidFill>
          <a:latin typeface="+mn-lt"/>
          <a:ea typeface="+mn-ea"/>
          <a:cs typeface="+mn-cs"/>
        </a:defRPr>
      </a:lvl5pPr>
      <a:lvl6pPr marL="2283864" algn="l" defTabSz="456774" rtl="0" eaLnBrk="1" latinLnBrk="0" hangingPunct="1">
        <a:defRPr sz="1800" kern="1200">
          <a:solidFill>
            <a:schemeClr val="tx1"/>
          </a:solidFill>
          <a:latin typeface="+mn-lt"/>
          <a:ea typeface="+mn-ea"/>
          <a:cs typeface="+mn-cs"/>
        </a:defRPr>
      </a:lvl6pPr>
      <a:lvl7pPr marL="2740634" algn="l" defTabSz="456774" rtl="0" eaLnBrk="1" latinLnBrk="0" hangingPunct="1">
        <a:defRPr sz="1800" kern="1200">
          <a:solidFill>
            <a:schemeClr val="tx1"/>
          </a:solidFill>
          <a:latin typeface="+mn-lt"/>
          <a:ea typeface="+mn-ea"/>
          <a:cs typeface="+mn-cs"/>
        </a:defRPr>
      </a:lvl7pPr>
      <a:lvl8pPr marL="3197408" algn="l" defTabSz="456774" rtl="0" eaLnBrk="1" latinLnBrk="0" hangingPunct="1">
        <a:defRPr sz="1800" kern="1200">
          <a:solidFill>
            <a:schemeClr val="tx1"/>
          </a:solidFill>
          <a:latin typeface="+mn-lt"/>
          <a:ea typeface="+mn-ea"/>
          <a:cs typeface="+mn-cs"/>
        </a:defRPr>
      </a:lvl8pPr>
      <a:lvl9pPr marL="3654179" algn="l" defTabSz="456774"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387" tIns="45693" rIns="91387" bIns="45693"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5"/>
            <a:ext cx="8229600" cy="4525963"/>
          </a:xfrm>
          <a:prstGeom prst="rect">
            <a:avLst/>
          </a:prstGeom>
        </p:spPr>
        <p:txBody>
          <a:bodyPr vert="horz" lIns="91387" tIns="45693" rIns="91387" bIns="4569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902524" y="6185665"/>
            <a:ext cx="1169313" cy="365125"/>
          </a:xfrm>
          <a:prstGeom prst="rect">
            <a:avLst/>
          </a:prstGeom>
        </p:spPr>
        <p:txBody>
          <a:bodyPr vert="horz" lIns="91387" tIns="45693" rIns="91387" bIns="45693" rtlCol="0" anchor="ctr"/>
          <a:lstStyle>
            <a:lvl1pPr algn="ctr">
              <a:defRPr sz="1200">
                <a:solidFill>
                  <a:schemeClr val="tx1">
                    <a:tint val="75000"/>
                  </a:schemeClr>
                </a:solidFill>
              </a:defRPr>
            </a:lvl1pPr>
          </a:lstStyle>
          <a:p>
            <a:pPr defTabSz="914400" fontAlgn="base">
              <a:spcBef>
                <a:spcPct val="0"/>
              </a:spcBef>
              <a:spcAft>
                <a:spcPct val="0"/>
              </a:spcAft>
            </a:pPr>
            <a:r>
              <a:rPr lang="en-US" smtClean="0">
                <a:solidFill>
                  <a:srgbClr val="404040">
                    <a:tint val="75000"/>
                  </a:srgbClr>
                </a:solidFill>
                <a:latin typeface="Arial" charset="0"/>
              </a:rPr>
              <a:t>10/15/2012</a:t>
            </a:r>
            <a:endParaRPr lang="en-US">
              <a:solidFill>
                <a:srgbClr val="404040">
                  <a:tint val="75000"/>
                </a:srgbClr>
              </a:solidFill>
              <a:latin typeface="Arial" charset="0"/>
            </a:endParaRPr>
          </a:p>
        </p:txBody>
      </p:sp>
      <p:sp>
        <p:nvSpPr>
          <p:cNvPr id="5" name="Footer Placeholder 4"/>
          <p:cNvSpPr>
            <a:spLocks noGrp="1"/>
          </p:cNvSpPr>
          <p:nvPr>
            <p:ph type="ftr" sz="quarter" idx="3"/>
          </p:nvPr>
        </p:nvSpPr>
        <p:spPr>
          <a:xfrm>
            <a:off x="2071836" y="6185665"/>
            <a:ext cx="2895600" cy="365125"/>
          </a:xfrm>
          <a:prstGeom prst="rect">
            <a:avLst/>
          </a:prstGeom>
        </p:spPr>
        <p:txBody>
          <a:bodyPr vert="horz" lIns="91387" tIns="45693" rIns="91387" bIns="45693" rtlCol="0" anchor="ctr"/>
          <a:lstStyle>
            <a:lvl1pPr algn="ctr">
              <a:defRPr sz="1200">
                <a:solidFill>
                  <a:schemeClr val="tx1">
                    <a:tint val="75000"/>
                  </a:schemeClr>
                </a:solidFill>
              </a:defRPr>
            </a:lvl1pPr>
          </a:lstStyle>
          <a:p>
            <a:pPr defTabSz="914400" fontAlgn="base">
              <a:spcBef>
                <a:spcPct val="0"/>
              </a:spcBef>
              <a:spcAft>
                <a:spcPct val="0"/>
              </a:spcAft>
            </a:pPr>
            <a:endParaRPr lang="en-US" dirty="0">
              <a:solidFill>
                <a:srgbClr val="404040">
                  <a:tint val="75000"/>
                </a:srgbClr>
              </a:solidFill>
              <a:latin typeface="Arial" charset="0"/>
            </a:endParaRPr>
          </a:p>
        </p:txBody>
      </p:sp>
      <p:sp>
        <p:nvSpPr>
          <p:cNvPr id="8" name="Slide Number Placeholder 5"/>
          <p:cNvSpPr>
            <a:spLocks noGrp="1"/>
          </p:cNvSpPr>
          <p:nvPr>
            <p:ph type="sldNum" sz="quarter" idx="4"/>
          </p:nvPr>
        </p:nvSpPr>
        <p:spPr>
          <a:xfrm>
            <a:off x="203416" y="6185665"/>
            <a:ext cx="682831" cy="365125"/>
          </a:xfrm>
          <a:prstGeom prst="rect">
            <a:avLst/>
          </a:prstGeom>
        </p:spPr>
        <p:txBody>
          <a:bodyPr lIns="82021" tIns="41010" rIns="82021" bIns="41010" anchor="ctr"/>
          <a:lstStyle>
            <a:lvl1pPr algn="ctr">
              <a:defRPr sz="1200">
                <a:solidFill>
                  <a:schemeClr val="bg1"/>
                </a:solidFill>
              </a:defRPr>
            </a:lvl1pPr>
          </a:lstStyle>
          <a:p>
            <a:pPr defTabSz="914400" fontAlgn="base">
              <a:spcBef>
                <a:spcPct val="0"/>
              </a:spcBef>
              <a:spcAft>
                <a:spcPct val="0"/>
              </a:spcAft>
              <a:buClr>
                <a:srgbClr val="404040"/>
              </a:buClr>
              <a:defRPr/>
            </a:pPr>
            <a:fld id="{FCE89723-A8B5-4CD5-8E68-52B956D7E90E}" type="slidenum">
              <a:rPr lang="en-US" smtClean="0">
                <a:solidFill>
                  <a:srgbClr val="00539B"/>
                </a:solidFill>
                <a:latin typeface="Arial" charset="0"/>
              </a:rPr>
              <a:pPr defTabSz="914400" fontAlgn="base">
                <a:spcBef>
                  <a:spcPct val="0"/>
                </a:spcBef>
                <a:spcAft>
                  <a:spcPct val="0"/>
                </a:spcAft>
                <a:buClr>
                  <a:srgbClr val="404040"/>
                </a:buClr>
                <a:defRPr/>
              </a:pPr>
              <a:t>‹#›</a:t>
            </a:fld>
            <a:endParaRPr lang="en-US" dirty="0">
              <a:solidFill>
                <a:srgbClr val="00539B"/>
              </a:solidFill>
              <a:latin typeface="Arial" charset="0"/>
            </a:endParaRPr>
          </a:p>
        </p:txBody>
      </p:sp>
    </p:spTree>
    <p:extLst>
      <p:ext uri="{BB962C8B-B14F-4D97-AF65-F5344CB8AC3E}">
        <p14:creationId xmlns:p14="http://schemas.microsoft.com/office/powerpoint/2010/main" val="2596241100"/>
      </p:ext>
    </p:extLst>
  </p:cSld>
  <p:clrMap bg1="lt1" tx1="dk1" bg2="lt2" tx2="dk2" accent1="accent1" accent2="accent2" accent3="accent3" accent4="accent4" accent5="accent5" accent6="accent6" hlink="hlink" folHlink="folHlink"/>
  <p:sldLayoutIdLst>
    <p:sldLayoutId id="2147483684" r:id="rId1"/>
    <p:sldLayoutId id="2147483685"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456933" rtl="0" eaLnBrk="1" latinLnBrk="0" hangingPunct="1">
        <a:spcBef>
          <a:spcPct val="0"/>
        </a:spcBef>
        <a:buNone/>
        <a:defRPr sz="4400" kern="1200">
          <a:solidFill>
            <a:schemeClr val="tx1"/>
          </a:solidFill>
          <a:latin typeface="+mj-lt"/>
          <a:ea typeface="+mj-ea"/>
          <a:cs typeface="+mj-cs"/>
        </a:defRPr>
      </a:lvl1pPr>
    </p:titleStyle>
    <p:bodyStyle>
      <a:lvl1pPr marL="342699" indent="-342699" algn="l" defTabSz="456933" rtl="0" eaLnBrk="1" latinLnBrk="0" hangingPunct="1">
        <a:spcBef>
          <a:spcPct val="20000"/>
        </a:spcBef>
        <a:buFont typeface="Arial"/>
        <a:buChar char="•"/>
        <a:defRPr sz="3200" kern="1200">
          <a:solidFill>
            <a:schemeClr val="tx1"/>
          </a:solidFill>
          <a:latin typeface="+mn-lt"/>
          <a:ea typeface="+mn-ea"/>
          <a:cs typeface="+mn-cs"/>
        </a:defRPr>
      </a:lvl1pPr>
      <a:lvl2pPr marL="742515" indent="-285582" algn="l" defTabSz="456933" rtl="0" eaLnBrk="1" latinLnBrk="0" hangingPunct="1">
        <a:spcBef>
          <a:spcPct val="20000"/>
        </a:spcBef>
        <a:buFont typeface="Arial"/>
        <a:buChar char="–"/>
        <a:defRPr sz="2800" kern="1200">
          <a:solidFill>
            <a:schemeClr val="tx1"/>
          </a:solidFill>
          <a:latin typeface="+mn-lt"/>
          <a:ea typeface="+mn-ea"/>
          <a:cs typeface="+mn-cs"/>
        </a:defRPr>
      </a:lvl2pPr>
      <a:lvl3pPr marL="1142333" indent="-228465" algn="l" defTabSz="456933" rtl="0" eaLnBrk="1" latinLnBrk="0" hangingPunct="1">
        <a:spcBef>
          <a:spcPct val="20000"/>
        </a:spcBef>
        <a:buFont typeface="Arial"/>
        <a:buChar char="•"/>
        <a:defRPr sz="2400" kern="1200">
          <a:solidFill>
            <a:schemeClr val="tx1"/>
          </a:solidFill>
          <a:latin typeface="+mn-lt"/>
          <a:ea typeface="+mn-ea"/>
          <a:cs typeface="+mn-cs"/>
        </a:defRPr>
      </a:lvl3pPr>
      <a:lvl4pPr marL="1599264" indent="-228465" algn="l" defTabSz="456933" rtl="0" eaLnBrk="1" latinLnBrk="0" hangingPunct="1">
        <a:spcBef>
          <a:spcPct val="20000"/>
        </a:spcBef>
        <a:buFont typeface="Arial"/>
        <a:buChar char="–"/>
        <a:defRPr sz="2000" kern="1200">
          <a:solidFill>
            <a:schemeClr val="tx1"/>
          </a:solidFill>
          <a:latin typeface="+mn-lt"/>
          <a:ea typeface="+mn-ea"/>
          <a:cs typeface="+mn-cs"/>
        </a:defRPr>
      </a:lvl4pPr>
      <a:lvl5pPr marL="2056197" indent="-228465" algn="l" defTabSz="456933" rtl="0" eaLnBrk="1" latinLnBrk="0" hangingPunct="1">
        <a:spcBef>
          <a:spcPct val="20000"/>
        </a:spcBef>
        <a:buFont typeface="Arial"/>
        <a:buChar char="»"/>
        <a:defRPr sz="2000" kern="1200">
          <a:solidFill>
            <a:schemeClr val="tx1"/>
          </a:solidFill>
          <a:latin typeface="+mn-lt"/>
          <a:ea typeface="+mn-ea"/>
          <a:cs typeface="+mn-cs"/>
        </a:defRPr>
      </a:lvl5pPr>
      <a:lvl6pPr marL="2513130" indent="-228465" algn="l" defTabSz="456933" rtl="0" eaLnBrk="1" latinLnBrk="0" hangingPunct="1">
        <a:spcBef>
          <a:spcPct val="20000"/>
        </a:spcBef>
        <a:buFont typeface="Arial"/>
        <a:buChar char="•"/>
        <a:defRPr sz="2000" kern="1200">
          <a:solidFill>
            <a:schemeClr val="tx1"/>
          </a:solidFill>
          <a:latin typeface="+mn-lt"/>
          <a:ea typeface="+mn-ea"/>
          <a:cs typeface="+mn-cs"/>
        </a:defRPr>
      </a:lvl6pPr>
      <a:lvl7pPr marL="2970064" indent="-228465" algn="l" defTabSz="456933" rtl="0" eaLnBrk="1" latinLnBrk="0" hangingPunct="1">
        <a:spcBef>
          <a:spcPct val="20000"/>
        </a:spcBef>
        <a:buFont typeface="Arial"/>
        <a:buChar char="•"/>
        <a:defRPr sz="2000" kern="1200">
          <a:solidFill>
            <a:schemeClr val="tx1"/>
          </a:solidFill>
          <a:latin typeface="+mn-lt"/>
          <a:ea typeface="+mn-ea"/>
          <a:cs typeface="+mn-cs"/>
        </a:defRPr>
      </a:lvl7pPr>
      <a:lvl8pPr marL="3426996" indent="-228465" algn="l" defTabSz="456933" rtl="0" eaLnBrk="1" latinLnBrk="0" hangingPunct="1">
        <a:spcBef>
          <a:spcPct val="20000"/>
        </a:spcBef>
        <a:buFont typeface="Arial"/>
        <a:buChar char="•"/>
        <a:defRPr sz="2000" kern="1200">
          <a:solidFill>
            <a:schemeClr val="tx1"/>
          </a:solidFill>
          <a:latin typeface="+mn-lt"/>
          <a:ea typeface="+mn-ea"/>
          <a:cs typeface="+mn-cs"/>
        </a:defRPr>
      </a:lvl8pPr>
      <a:lvl9pPr marL="3883927" indent="-228465" algn="l" defTabSz="456933"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933" rtl="0" eaLnBrk="1" latinLnBrk="0" hangingPunct="1">
        <a:defRPr sz="1800" kern="1200">
          <a:solidFill>
            <a:schemeClr val="tx1"/>
          </a:solidFill>
          <a:latin typeface="+mn-lt"/>
          <a:ea typeface="+mn-ea"/>
          <a:cs typeface="+mn-cs"/>
        </a:defRPr>
      </a:lvl1pPr>
      <a:lvl2pPr marL="456933" algn="l" defTabSz="456933" rtl="0" eaLnBrk="1" latinLnBrk="0" hangingPunct="1">
        <a:defRPr sz="1800" kern="1200">
          <a:solidFill>
            <a:schemeClr val="tx1"/>
          </a:solidFill>
          <a:latin typeface="+mn-lt"/>
          <a:ea typeface="+mn-ea"/>
          <a:cs typeface="+mn-cs"/>
        </a:defRPr>
      </a:lvl2pPr>
      <a:lvl3pPr marL="913865" algn="l" defTabSz="456933" rtl="0" eaLnBrk="1" latinLnBrk="0" hangingPunct="1">
        <a:defRPr sz="1800" kern="1200">
          <a:solidFill>
            <a:schemeClr val="tx1"/>
          </a:solidFill>
          <a:latin typeface="+mn-lt"/>
          <a:ea typeface="+mn-ea"/>
          <a:cs typeface="+mn-cs"/>
        </a:defRPr>
      </a:lvl3pPr>
      <a:lvl4pPr marL="1370799" algn="l" defTabSz="456933" rtl="0" eaLnBrk="1" latinLnBrk="0" hangingPunct="1">
        <a:defRPr sz="1800" kern="1200">
          <a:solidFill>
            <a:schemeClr val="tx1"/>
          </a:solidFill>
          <a:latin typeface="+mn-lt"/>
          <a:ea typeface="+mn-ea"/>
          <a:cs typeface="+mn-cs"/>
        </a:defRPr>
      </a:lvl4pPr>
      <a:lvl5pPr marL="1827731" algn="l" defTabSz="456933" rtl="0" eaLnBrk="1" latinLnBrk="0" hangingPunct="1">
        <a:defRPr sz="1800" kern="1200">
          <a:solidFill>
            <a:schemeClr val="tx1"/>
          </a:solidFill>
          <a:latin typeface="+mn-lt"/>
          <a:ea typeface="+mn-ea"/>
          <a:cs typeface="+mn-cs"/>
        </a:defRPr>
      </a:lvl5pPr>
      <a:lvl6pPr marL="2284665" algn="l" defTabSz="456933" rtl="0" eaLnBrk="1" latinLnBrk="0" hangingPunct="1">
        <a:defRPr sz="1800" kern="1200">
          <a:solidFill>
            <a:schemeClr val="tx1"/>
          </a:solidFill>
          <a:latin typeface="+mn-lt"/>
          <a:ea typeface="+mn-ea"/>
          <a:cs typeface="+mn-cs"/>
        </a:defRPr>
      </a:lvl6pPr>
      <a:lvl7pPr marL="2741596" algn="l" defTabSz="456933" rtl="0" eaLnBrk="1" latinLnBrk="0" hangingPunct="1">
        <a:defRPr sz="1800" kern="1200">
          <a:solidFill>
            <a:schemeClr val="tx1"/>
          </a:solidFill>
          <a:latin typeface="+mn-lt"/>
          <a:ea typeface="+mn-ea"/>
          <a:cs typeface="+mn-cs"/>
        </a:defRPr>
      </a:lvl7pPr>
      <a:lvl8pPr marL="3198530" algn="l" defTabSz="456933" rtl="0" eaLnBrk="1" latinLnBrk="0" hangingPunct="1">
        <a:defRPr sz="1800" kern="1200">
          <a:solidFill>
            <a:schemeClr val="tx1"/>
          </a:solidFill>
          <a:latin typeface="+mn-lt"/>
          <a:ea typeface="+mn-ea"/>
          <a:cs typeface="+mn-cs"/>
        </a:defRPr>
      </a:lvl8pPr>
      <a:lvl9pPr marL="3655460" algn="l" defTabSz="45693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hyperlink" Target="http://web.mit.edu/airlinedata" TargetMode="Externa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8.xml"/><Relationship Id="rId1" Type="http://schemas.openxmlformats.org/officeDocument/2006/relationships/vmlDrawing" Target="../drawings/vmlDrawing2.vml"/><Relationship Id="rId4" Type="http://schemas.openxmlformats.org/officeDocument/2006/relationships/image" Target="../media/image12.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8.xml"/><Relationship Id="rId1" Type="http://schemas.openxmlformats.org/officeDocument/2006/relationships/vmlDrawing" Target="../drawings/vmlDrawing3.vml"/><Relationship Id="rId5" Type="http://schemas.openxmlformats.org/officeDocument/2006/relationships/image" Target="../media/image14.wmf"/><Relationship Id="rId4" Type="http://schemas.openxmlformats.org/officeDocument/2006/relationships/image" Target="../media/image13.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8.xml"/><Relationship Id="rId1" Type="http://schemas.openxmlformats.org/officeDocument/2006/relationships/vmlDrawing" Target="../drawings/vmlDrawing4.vml"/><Relationship Id="rId4" Type="http://schemas.openxmlformats.org/officeDocument/2006/relationships/image" Target="../media/image17.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8.xml"/><Relationship Id="rId1" Type="http://schemas.openxmlformats.org/officeDocument/2006/relationships/vmlDrawing" Target="../drawings/vmlDrawing5.vml"/><Relationship Id="rId6" Type="http://schemas.openxmlformats.org/officeDocument/2006/relationships/image" Target="../media/image19.wmf"/><Relationship Id="rId5" Type="http://schemas.openxmlformats.org/officeDocument/2006/relationships/oleObject" Target="../embeddings/oleObject6.bin"/><Relationship Id="rId4" Type="http://schemas.openxmlformats.org/officeDocument/2006/relationships/image" Target="../media/image18.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0.xml"/><Relationship Id="rId1" Type="http://schemas.openxmlformats.org/officeDocument/2006/relationships/vmlDrawing" Target="../drawings/vmlDrawing6.vml"/><Relationship Id="rId4" Type="http://schemas.openxmlformats.org/officeDocument/2006/relationships/image" Target="../media/image21.e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0.xml"/><Relationship Id="rId1" Type="http://schemas.openxmlformats.org/officeDocument/2006/relationships/vmlDrawing" Target="../drawings/vmlDrawing7.vml"/><Relationship Id="rId4" Type="http://schemas.openxmlformats.org/officeDocument/2006/relationships/image" Target="../media/image22.e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0.xml"/><Relationship Id="rId1" Type="http://schemas.openxmlformats.org/officeDocument/2006/relationships/vmlDrawing" Target="../drawings/vmlDrawing8.vml"/><Relationship Id="rId4" Type="http://schemas.openxmlformats.org/officeDocument/2006/relationships/image" Target="../media/image23.e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0.xml"/><Relationship Id="rId1" Type="http://schemas.openxmlformats.org/officeDocument/2006/relationships/vmlDrawing" Target="../drawings/vmlDrawing9.vml"/><Relationship Id="rId4" Type="http://schemas.openxmlformats.org/officeDocument/2006/relationships/image" Target="../media/image24.e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0.xml"/><Relationship Id="rId1" Type="http://schemas.openxmlformats.org/officeDocument/2006/relationships/vmlDrawing" Target="../drawings/vmlDrawing10.vml"/><Relationship Id="rId4" Type="http://schemas.openxmlformats.org/officeDocument/2006/relationships/image" Target="../media/image25.e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0.xml"/><Relationship Id="rId1" Type="http://schemas.openxmlformats.org/officeDocument/2006/relationships/vmlDrawing" Target="../drawings/vmlDrawing11.vml"/><Relationship Id="rId4" Type="http://schemas.openxmlformats.org/officeDocument/2006/relationships/image" Target="../media/image26.e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8.xml"/><Relationship Id="rId1" Type="http://schemas.openxmlformats.org/officeDocument/2006/relationships/vmlDrawing" Target="../drawings/vmlDrawing12.vml"/><Relationship Id="rId4" Type="http://schemas.openxmlformats.org/officeDocument/2006/relationships/image" Target="../media/image27.e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wmf"/><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8.xml"/><Relationship Id="rId1" Type="http://schemas.openxmlformats.org/officeDocument/2006/relationships/vmlDrawing" Target="../drawings/vmlDrawing1.vml"/><Relationship Id="rId5" Type="http://schemas.openxmlformats.org/officeDocument/2006/relationships/image" Target="../media/image10.wmf"/><Relationship Id="rId4" Type="http://schemas.openxmlformats.org/officeDocument/2006/relationships/oleObject" Target="../embeddings/oleObject1.bin"/></Relationships>
</file>

<file path=ppt/slides/_rels/slide60.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8.xml"/><Relationship Id="rId1" Type="http://schemas.openxmlformats.org/officeDocument/2006/relationships/vmlDrawing" Target="../drawings/vmlDrawing13.vml"/><Relationship Id="rId5" Type="http://schemas.openxmlformats.org/officeDocument/2006/relationships/image" Target="../media/image35.jpeg"/><Relationship Id="rId4" Type="http://schemas.openxmlformats.org/officeDocument/2006/relationships/image" Target="../media/image34.emf"/></Relationships>
</file>

<file path=ppt/slides/_rels/slide6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8.xml"/><Relationship Id="rId1" Type="http://schemas.openxmlformats.org/officeDocument/2006/relationships/vmlDrawing" Target="../drawings/vmlDrawing14.vml"/><Relationship Id="rId5" Type="http://schemas.openxmlformats.org/officeDocument/2006/relationships/image" Target="../media/image36.wmf"/><Relationship Id="rId4" Type="http://schemas.openxmlformats.org/officeDocument/2006/relationships/oleObject" Target="../embeddings/oleObject15.bin"/></Relationships>
</file>

<file path=ppt/slides/_rels/slide6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8.xml"/><Relationship Id="rId1" Type="http://schemas.openxmlformats.org/officeDocument/2006/relationships/vmlDrawing" Target="../drawings/vmlDrawing15.vml"/><Relationship Id="rId6" Type="http://schemas.openxmlformats.org/officeDocument/2006/relationships/image" Target="../media/image38.wmf"/><Relationship Id="rId5" Type="http://schemas.openxmlformats.org/officeDocument/2006/relationships/oleObject" Target="../embeddings/oleObject16.bin"/><Relationship Id="rId4" Type="http://schemas.openxmlformats.org/officeDocument/2006/relationships/image" Target="../media/image40.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8.xml"/><Relationship Id="rId1" Type="http://schemas.openxmlformats.org/officeDocument/2006/relationships/vmlDrawing" Target="../drawings/vmlDrawing16.vml"/><Relationship Id="rId6" Type="http://schemas.openxmlformats.org/officeDocument/2006/relationships/image" Target="../media/image42.wmf"/><Relationship Id="rId5" Type="http://schemas.openxmlformats.org/officeDocument/2006/relationships/oleObject" Target="../embeddings/oleObject18.bin"/><Relationship Id="rId4" Type="http://schemas.openxmlformats.org/officeDocument/2006/relationships/image" Target="../media/image41.wmf"/></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7.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15.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 Id="rId9" Type="http://schemas.openxmlformats.org/officeDocument/2006/relationships/image" Target="../media/image50.png"/></Relationships>
</file>

<file path=ppt/slides/_rels/slide68.xml.rels><?xml version="1.0" encoding="UTF-8" standalone="yes"?>
<Relationships xmlns="http://schemas.openxmlformats.org/package/2006/relationships"><Relationship Id="rId13" Type="http://schemas.openxmlformats.org/officeDocument/2006/relationships/hyperlink" Target="http://fedex.com/us/?link=1" TargetMode="External"/><Relationship Id="rId18" Type="http://schemas.openxmlformats.org/officeDocument/2006/relationships/image" Target="../media/image65.png"/><Relationship Id="rId26" Type="http://schemas.openxmlformats.org/officeDocument/2006/relationships/image" Target="../media/image72.jpeg"/><Relationship Id="rId39" Type="http://schemas.openxmlformats.org/officeDocument/2006/relationships/image" Target="../media/image85.jpeg"/><Relationship Id="rId21" Type="http://schemas.openxmlformats.org/officeDocument/2006/relationships/image" Target="../media/image68.png"/><Relationship Id="rId34" Type="http://schemas.openxmlformats.org/officeDocument/2006/relationships/image" Target="../media/image80.png"/><Relationship Id="rId42" Type="http://schemas.openxmlformats.org/officeDocument/2006/relationships/image" Target="../media/image88.jpeg"/><Relationship Id="rId47" Type="http://schemas.openxmlformats.org/officeDocument/2006/relationships/image" Target="../media/image92.png"/><Relationship Id="rId50" Type="http://schemas.openxmlformats.org/officeDocument/2006/relationships/image" Target="../media/image95.png"/><Relationship Id="rId55" Type="http://schemas.openxmlformats.org/officeDocument/2006/relationships/image" Target="../media/image100.jpeg"/><Relationship Id="rId63" Type="http://schemas.openxmlformats.org/officeDocument/2006/relationships/image" Target="../media/image108.png"/><Relationship Id="rId68" Type="http://schemas.openxmlformats.org/officeDocument/2006/relationships/image" Target="../media/image113.jpeg"/><Relationship Id="rId7" Type="http://schemas.openxmlformats.org/officeDocument/2006/relationships/image" Target="../media/image55.jpeg"/><Relationship Id="rId71" Type="http://schemas.openxmlformats.org/officeDocument/2006/relationships/image" Target="../media/image116.gif"/><Relationship Id="rId2" Type="http://schemas.openxmlformats.org/officeDocument/2006/relationships/notesSlide" Target="../notesSlides/notesSlide8.xml"/><Relationship Id="rId16" Type="http://schemas.openxmlformats.org/officeDocument/2006/relationships/image" Target="../media/image63.jpeg"/><Relationship Id="rId29" Type="http://schemas.openxmlformats.org/officeDocument/2006/relationships/image" Target="../media/image75.png"/><Relationship Id="rId11" Type="http://schemas.openxmlformats.org/officeDocument/2006/relationships/image" Target="../media/image59.png"/><Relationship Id="rId24" Type="http://schemas.openxmlformats.org/officeDocument/2006/relationships/image" Target="../media/image70.png"/><Relationship Id="rId32" Type="http://schemas.openxmlformats.org/officeDocument/2006/relationships/image" Target="../media/image78.png"/><Relationship Id="rId37" Type="http://schemas.openxmlformats.org/officeDocument/2006/relationships/image" Target="../media/image83.png"/><Relationship Id="rId40" Type="http://schemas.openxmlformats.org/officeDocument/2006/relationships/image" Target="../media/image86.png"/><Relationship Id="rId45" Type="http://schemas.openxmlformats.org/officeDocument/2006/relationships/image" Target="../media/image91.jpeg"/><Relationship Id="rId53" Type="http://schemas.openxmlformats.org/officeDocument/2006/relationships/image" Target="../media/image98.jpeg"/><Relationship Id="rId58" Type="http://schemas.openxmlformats.org/officeDocument/2006/relationships/image" Target="../media/image103.jpeg"/><Relationship Id="rId66" Type="http://schemas.openxmlformats.org/officeDocument/2006/relationships/image" Target="../media/image111.jpeg"/><Relationship Id="rId5" Type="http://schemas.openxmlformats.org/officeDocument/2006/relationships/image" Target="../media/image53.jpeg"/><Relationship Id="rId15" Type="http://schemas.openxmlformats.org/officeDocument/2006/relationships/image" Target="../media/image62.jpeg"/><Relationship Id="rId23" Type="http://schemas.openxmlformats.org/officeDocument/2006/relationships/hyperlink" Target="http://www.rscrental.com/default.aspx" TargetMode="External"/><Relationship Id="rId28" Type="http://schemas.openxmlformats.org/officeDocument/2006/relationships/image" Target="../media/image74.png"/><Relationship Id="rId36" Type="http://schemas.openxmlformats.org/officeDocument/2006/relationships/image" Target="../media/image82.png"/><Relationship Id="rId49" Type="http://schemas.openxmlformats.org/officeDocument/2006/relationships/image" Target="../media/image94.gif"/><Relationship Id="rId57" Type="http://schemas.openxmlformats.org/officeDocument/2006/relationships/image" Target="../media/image102.gif"/><Relationship Id="rId61" Type="http://schemas.openxmlformats.org/officeDocument/2006/relationships/image" Target="../media/image106.gif"/><Relationship Id="rId10" Type="http://schemas.openxmlformats.org/officeDocument/2006/relationships/image" Target="../media/image58.jpeg"/><Relationship Id="rId19" Type="http://schemas.openxmlformats.org/officeDocument/2006/relationships/image" Target="../media/image66.jpeg"/><Relationship Id="rId31" Type="http://schemas.openxmlformats.org/officeDocument/2006/relationships/image" Target="../media/image77.png"/><Relationship Id="rId44" Type="http://schemas.openxmlformats.org/officeDocument/2006/relationships/image" Target="../media/image90.png"/><Relationship Id="rId52" Type="http://schemas.openxmlformats.org/officeDocument/2006/relationships/image" Target="../media/image97.gif"/><Relationship Id="rId60" Type="http://schemas.openxmlformats.org/officeDocument/2006/relationships/image" Target="../media/image105.jpeg"/><Relationship Id="rId65" Type="http://schemas.openxmlformats.org/officeDocument/2006/relationships/image" Target="../media/image110.png"/><Relationship Id="rId73" Type="http://schemas.openxmlformats.org/officeDocument/2006/relationships/image" Target="../media/image118.jpeg"/><Relationship Id="rId4" Type="http://schemas.openxmlformats.org/officeDocument/2006/relationships/image" Target="../media/image52.gif"/><Relationship Id="rId9" Type="http://schemas.openxmlformats.org/officeDocument/2006/relationships/image" Target="../media/image57.png"/><Relationship Id="rId14" Type="http://schemas.openxmlformats.org/officeDocument/2006/relationships/image" Target="../media/image61.png"/><Relationship Id="rId22" Type="http://schemas.openxmlformats.org/officeDocument/2006/relationships/image" Target="../media/image69.png"/><Relationship Id="rId27" Type="http://schemas.openxmlformats.org/officeDocument/2006/relationships/image" Target="../media/image73.png"/><Relationship Id="rId30" Type="http://schemas.openxmlformats.org/officeDocument/2006/relationships/image" Target="../media/image76.png"/><Relationship Id="rId35" Type="http://schemas.openxmlformats.org/officeDocument/2006/relationships/image" Target="../media/image81.gif"/><Relationship Id="rId43" Type="http://schemas.openxmlformats.org/officeDocument/2006/relationships/image" Target="../media/image89.jpeg"/><Relationship Id="rId48" Type="http://schemas.openxmlformats.org/officeDocument/2006/relationships/image" Target="../media/image93.gif"/><Relationship Id="rId56" Type="http://schemas.openxmlformats.org/officeDocument/2006/relationships/image" Target="../media/image101.gif"/><Relationship Id="rId64" Type="http://schemas.openxmlformats.org/officeDocument/2006/relationships/image" Target="../media/image109.jpeg"/><Relationship Id="rId69" Type="http://schemas.openxmlformats.org/officeDocument/2006/relationships/image" Target="../media/image114.jpeg"/><Relationship Id="rId8" Type="http://schemas.openxmlformats.org/officeDocument/2006/relationships/image" Target="../media/image56.jpeg"/><Relationship Id="rId51" Type="http://schemas.openxmlformats.org/officeDocument/2006/relationships/image" Target="../media/image96.jpeg"/><Relationship Id="rId72" Type="http://schemas.openxmlformats.org/officeDocument/2006/relationships/image" Target="../media/image117.jpeg"/><Relationship Id="rId3" Type="http://schemas.openxmlformats.org/officeDocument/2006/relationships/image" Target="../media/image51.png"/><Relationship Id="rId12" Type="http://schemas.openxmlformats.org/officeDocument/2006/relationships/image" Target="../media/image60.jpeg"/><Relationship Id="rId17" Type="http://schemas.openxmlformats.org/officeDocument/2006/relationships/image" Target="../media/image64.png"/><Relationship Id="rId25" Type="http://schemas.openxmlformats.org/officeDocument/2006/relationships/image" Target="../media/image71.jpeg"/><Relationship Id="rId33" Type="http://schemas.openxmlformats.org/officeDocument/2006/relationships/image" Target="../media/image79.wmf"/><Relationship Id="rId38" Type="http://schemas.openxmlformats.org/officeDocument/2006/relationships/image" Target="../media/image84.png"/><Relationship Id="rId46" Type="http://schemas.openxmlformats.org/officeDocument/2006/relationships/hyperlink" Target="http://www.celanese.com/index/celanese_home.htm" TargetMode="External"/><Relationship Id="rId59" Type="http://schemas.openxmlformats.org/officeDocument/2006/relationships/image" Target="../media/image104.jpg"/><Relationship Id="rId67" Type="http://schemas.openxmlformats.org/officeDocument/2006/relationships/image" Target="../media/image112.jpeg"/><Relationship Id="rId20" Type="http://schemas.openxmlformats.org/officeDocument/2006/relationships/image" Target="../media/image67.jpeg"/><Relationship Id="rId41" Type="http://schemas.openxmlformats.org/officeDocument/2006/relationships/image" Target="../media/image87.jpeg"/><Relationship Id="rId54" Type="http://schemas.openxmlformats.org/officeDocument/2006/relationships/image" Target="../media/image99.png"/><Relationship Id="rId62" Type="http://schemas.openxmlformats.org/officeDocument/2006/relationships/image" Target="../media/image107.png"/><Relationship Id="rId70" Type="http://schemas.openxmlformats.org/officeDocument/2006/relationships/image" Target="../media/image115.jpeg"/><Relationship Id="rId1" Type="http://schemas.openxmlformats.org/officeDocument/2006/relationships/slideLayout" Target="../slideLayouts/slideLayout16.xml"/><Relationship Id="rId6" Type="http://schemas.openxmlformats.org/officeDocument/2006/relationships/image" Target="../media/image54.jpe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Remarks on Model Misspecification in Revenue Management and Pricing Optimization</a:t>
            </a:r>
            <a:endParaRPr lang="en-US" sz="3200" dirty="0"/>
          </a:p>
        </p:txBody>
      </p:sp>
      <p:sp>
        <p:nvSpPr>
          <p:cNvPr id="3" name="Text Placeholder 2"/>
          <p:cNvSpPr>
            <a:spLocks noGrp="1"/>
          </p:cNvSpPr>
          <p:nvPr>
            <p:ph type="body" sz="quarter" idx="13"/>
          </p:nvPr>
        </p:nvSpPr>
        <p:spPr>
          <a:xfrm>
            <a:off x="-23037" y="1219200"/>
            <a:ext cx="8851392" cy="446276"/>
          </a:xfrm>
        </p:spPr>
        <p:txBody>
          <a:bodyPr/>
          <a:lstStyle/>
          <a:p>
            <a:pPr marL="285415" lvl="1" indent="0">
              <a:buNone/>
            </a:pPr>
            <a:r>
              <a:rPr lang="en-US" dirty="0" smtClean="0"/>
              <a:t>Rice University, November 12, 2012</a:t>
            </a:r>
            <a:endParaRPr lang="en-US" dirty="0"/>
          </a:p>
        </p:txBody>
      </p:sp>
      <p:sp>
        <p:nvSpPr>
          <p:cNvPr id="4" name="Text Placeholder 2"/>
          <p:cNvSpPr txBox="1">
            <a:spLocks/>
          </p:cNvSpPr>
          <p:nvPr/>
        </p:nvSpPr>
        <p:spPr bwMode="auto">
          <a:xfrm>
            <a:off x="0" y="5410200"/>
            <a:ext cx="8375650" cy="679758"/>
          </a:xfrm>
          <a:prstGeom prst="rect">
            <a:avLst/>
          </a:prstGeom>
          <a:noFill/>
          <a:ln w="9525">
            <a:noFill/>
            <a:miter lim="800000"/>
            <a:headEnd/>
            <a:tailEnd/>
          </a:ln>
          <a:effectLst/>
        </p:spPr>
        <p:txBody>
          <a:bodyPr vert="horz" wrap="square" lIns="91333" tIns="0" rIns="91333" bIns="45667" numCol="1" rtlCol="0" anchor="t" anchorCtr="0" compatLnSpc="1">
            <a:prstTxWarp prst="textNoShape">
              <a:avLst/>
            </a:prstTxWarp>
            <a:normAutofit fontScale="85000" lnSpcReduction="20000"/>
          </a:bodyPr>
          <a:lstStyle>
            <a:lvl1pPr marL="52388" indent="1588" algn="l" defTabSz="914400" rtl="0" eaLnBrk="1" fontAlgn="base" latinLnBrk="0" hangingPunct="1">
              <a:lnSpc>
                <a:spcPct val="100000"/>
              </a:lnSpc>
              <a:spcBef>
                <a:spcPts val="300"/>
              </a:spcBef>
              <a:spcAft>
                <a:spcPts val="400"/>
              </a:spcAft>
              <a:buClr>
                <a:schemeClr val="accent5">
                  <a:lumMod val="50000"/>
                </a:schemeClr>
              </a:buClr>
              <a:buSzPct val="100000"/>
              <a:buFont typeface="Calibri" pitchFamily="34" charset="0"/>
              <a:buChar char=" "/>
              <a:tabLst>
                <a:tab pos="1025525" algn="l"/>
              </a:tabLst>
              <a:defRPr kumimoji="0" lang="en-US" sz="2800" b="0" i="0" u="none" kern="1200" baseline="0" dirty="0" smtClean="0">
                <a:solidFill>
                  <a:schemeClr val="tx2"/>
                </a:solidFill>
                <a:effectLst/>
                <a:latin typeface="Calibri" pitchFamily="34" charset="0"/>
                <a:ea typeface="+mn-ea"/>
                <a:cs typeface="+mn-cs"/>
              </a:defRPr>
            </a:lvl1pPr>
            <a:lvl2pPr marL="571500" indent="-285750" algn="l" defTabSz="914400" rtl="0" eaLnBrk="1" latinLnBrk="0" hangingPunct="1">
              <a:lnSpc>
                <a:spcPct val="100000"/>
              </a:lnSpc>
              <a:spcBef>
                <a:spcPts val="300"/>
              </a:spcBef>
              <a:spcAft>
                <a:spcPts val="400"/>
              </a:spcAft>
              <a:buClr>
                <a:srgbClr val="6596CC"/>
              </a:buClr>
              <a:buSzPct val="95000"/>
              <a:buFont typeface="Wingdings"/>
              <a:buChar char="§"/>
              <a:defRPr kumimoji="0" sz="2600" b="0" i="0" u="none" kern="1200" baseline="0">
                <a:solidFill>
                  <a:srgbClr val="404040"/>
                </a:solidFill>
                <a:effectLst/>
                <a:latin typeface="Calibri"/>
                <a:ea typeface="+mn-ea"/>
                <a:cs typeface="+mn-cs"/>
              </a:defRPr>
            </a:lvl2pPr>
            <a:lvl3pPr marL="801688" indent="-290513" algn="l" defTabSz="914400" rtl="0" eaLnBrk="1" latinLnBrk="0" hangingPunct="1">
              <a:lnSpc>
                <a:spcPct val="100000"/>
              </a:lnSpc>
              <a:spcBef>
                <a:spcPts val="300"/>
              </a:spcBef>
              <a:spcAft>
                <a:spcPts val="400"/>
              </a:spcAft>
              <a:buClr>
                <a:srgbClr val="6596CC"/>
              </a:buClr>
              <a:buSzPct val="100000"/>
              <a:buFont typeface="Symbol"/>
              <a:buChar char="-"/>
              <a:defRPr kumimoji="0" sz="2400" b="0" i="0" u="none" kern="1200" baseline="0">
                <a:solidFill>
                  <a:srgbClr val="404040"/>
                </a:solidFill>
                <a:effectLst/>
                <a:latin typeface="Calibri"/>
                <a:ea typeface="+mn-ea"/>
                <a:cs typeface="+mn-cs"/>
              </a:defRPr>
            </a:lvl3pPr>
            <a:lvl4pPr marL="1082675" indent="-280988" algn="l" defTabSz="914400" rtl="0" eaLnBrk="1" latinLnBrk="0" hangingPunct="1">
              <a:lnSpc>
                <a:spcPct val="100000"/>
              </a:lnSpc>
              <a:spcBef>
                <a:spcPts val="300"/>
              </a:spcBef>
              <a:spcAft>
                <a:spcPts val="400"/>
              </a:spcAft>
              <a:buClr>
                <a:srgbClr val="6596CC"/>
              </a:buClr>
              <a:buSzPct val="70000"/>
              <a:buFont typeface="Wingdings"/>
              <a:buChar char="§"/>
              <a:defRPr kumimoji="0" sz="2200" b="0" i="0" u="none" kern="1200" baseline="0">
                <a:solidFill>
                  <a:srgbClr val="404040"/>
                </a:solidFill>
                <a:effectLst/>
                <a:latin typeface="Calibri"/>
                <a:ea typeface="+mn-ea"/>
                <a:cs typeface="+mn-cs"/>
              </a:defRPr>
            </a:lvl4pPr>
            <a:lvl5pPr marL="1376363" indent="-231775" algn="l" defTabSz="914400" rtl="0" eaLnBrk="1" latinLnBrk="0" hangingPunct="1">
              <a:lnSpc>
                <a:spcPct val="100000"/>
              </a:lnSpc>
              <a:spcBef>
                <a:spcPts val="300"/>
              </a:spcBef>
              <a:spcAft>
                <a:spcPts val="400"/>
              </a:spcAft>
              <a:buClr>
                <a:srgbClr val="6596CC"/>
              </a:buClr>
              <a:buSzPct val="100000"/>
              <a:buFont typeface="Symbol"/>
              <a:buChar char="-"/>
              <a:defRPr kumimoji="0" sz="2000" b="0" i="0" u="none" kern="1200" baseline="0">
                <a:solidFill>
                  <a:srgbClr val="404040"/>
                </a:solidFill>
                <a:effectLst/>
                <a:latin typeface="Calibri"/>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415" lvl="1" indent="0">
              <a:buNone/>
            </a:pPr>
            <a:r>
              <a:rPr lang="en-US" dirty="0" smtClean="0"/>
              <a:t>Darius Walczak</a:t>
            </a:r>
          </a:p>
          <a:p>
            <a:pPr marL="285415" lvl="1" indent="0">
              <a:buNone/>
            </a:pPr>
            <a:r>
              <a:rPr lang="en-US" dirty="0" smtClean="0"/>
              <a:t>PROS Inc., Houston, TX</a:t>
            </a:r>
            <a:endParaRPr lang="en-US" dirty="0"/>
          </a:p>
        </p:txBody>
      </p:sp>
    </p:spTree>
    <p:extLst>
      <p:ext uri="{BB962C8B-B14F-4D97-AF65-F5344CB8AC3E}">
        <p14:creationId xmlns:p14="http://schemas.microsoft.com/office/powerpoint/2010/main" val="37442691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Revenue Management in History</a:t>
            </a:r>
            <a:endParaRPr lang="en-US" dirty="0"/>
          </a:p>
        </p:txBody>
      </p:sp>
      <p:graphicFrame>
        <p:nvGraphicFramePr>
          <p:cNvPr id="4" name="Diagram 3"/>
          <p:cNvGraphicFramePr/>
          <p:nvPr>
            <p:extLst>
              <p:ext uri="{D42A27DB-BD31-4B8C-83A1-F6EECF244321}">
                <p14:modId xmlns:p14="http://schemas.microsoft.com/office/powerpoint/2010/main" val="3005616837"/>
              </p:ext>
            </p:extLst>
          </p:nvPr>
        </p:nvGraphicFramePr>
        <p:xfrm>
          <a:off x="103192" y="1219200"/>
          <a:ext cx="8937626"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bwMode="auto">
          <a:xfrm>
            <a:off x="6073140" y="6148433"/>
            <a:ext cx="2971800" cy="252377"/>
          </a:xfrm>
          <a:prstGeom prst="rect">
            <a:avLst/>
          </a:prstGeom>
          <a:noFill/>
          <a:ln w="9525">
            <a:noFill/>
            <a:miter lim="800000"/>
            <a:headEnd/>
            <a:tailEnd/>
          </a:ln>
          <a:effectLst/>
        </p:spPr>
        <p:txBody>
          <a:bodyPr vert="horz" wrap="square" lIns="18265" tIns="18265" rIns="18265" bIns="18265" numCol="1" rtlCol="0" anchor="t" anchorCtr="0" compatLnSpc="1">
            <a:prstTxWarp prst="textNoShape">
              <a:avLst/>
            </a:prstTxWarp>
            <a:spAutoFit/>
          </a:bodyPr>
          <a:lstStyle/>
          <a:p>
            <a:pPr algn="r" fontAlgn="base">
              <a:spcBef>
                <a:spcPts val="300"/>
              </a:spcBef>
              <a:spcAft>
                <a:spcPts val="400"/>
              </a:spcAft>
              <a:buClr>
                <a:schemeClr val="accent5">
                  <a:lumMod val="50000"/>
                </a:schemeClr>
              </a:buClr>
            </a:pPr>
            <a:r>
              <a:rPr lang="en-US" sz="1400" i="1" kern="0" dirty="0">
                <a:latin typeface="Calibri" pitchFamily="34" charset="0"/>
              </a:rPr>
              <a:t>Source: </a:t>
            </a:r>
            <a:r>
              <a:rPr lang="en-US" sz="1400" i="1" kern="0" dirty="0" err="1">
                <a:latin typeface="Calibri" pitchFamily="34" charset="0"/>
              </a:rPr>
              <a:t>Belobaba</a:t>
            </a:r>
            <a:r>
              <a:rPr lang="en-US" sz="1400" i="1" kern="0" dirty="0">
                <a:latin typeface="Calibri" pitchFamily="34" charset="0"/>
              </a:rPr>
              <a:t>, P. P. (2011) </a:t>
            </a:r>
          </a:p>
        </p:txBody>
      </p:sp>
      <p:sp>
        <p:nvSpPr>
          <p:cNvPr id="5" name="Slide Number Placeholder 4"/>
          <p:cNvSpPr>
            <a:spLocks noGrp="1"/>
          </p:cNvSpPr>
          <p:nvPr>
            <p:ph type="sldNum" sz="quarter" idx="10"/>
          </p:nvPr>
        </p:nvSpPr>
        <p:spPr/>
        <p:txBody>
          <a:bodyPr/>
          <a:lstStyle/>
          <a:p>
            <a:fld id="{F71C7896-8E11-4384-BFC5-C0974CDBC83D}" type="slidenum">
              <a:rPr lang="en-US" smtClean="0"/>
              <a:pPr/>
              <a:t>10</a:t>
            </a:fld>
            <a:endParaRPr lang="en-US" dirty="0"/>
          </a:p>
        </p:txBody>
      </p:sp>
    </p:spTree>
    <p:extLst>
      <p:ext uri="{BB962C8B-B14F-4D97-AF65-F5344CB8AC3E}">
        <p14:creationId xmlns:p14="http://schemas.microsoft.com/office/powerpoint/2010/main" val="1907457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DBE45A45-F7B9-4F1C-9DCB-FE448FA88A6B}"/>
                                            </p:graphic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4">
                                            <p:graphicEl>
                                              <a:dgm id="{6D1AC6B1-07B8-4E3E-9727-A4D3F143CCAB}"/>
                                            </p:graphic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
                                            <p:graphicEl>
                                              <a:dgm id="{FC8DB1F0-700E-47B4-8A40-5F112B5F066C}"/>
                                            </p:graphicEl>
                                          </p:spTgt>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500"/>
                                  </p:stCondLst>
                                  <p:childTnLst>
                                    <p:set>
                                      <p:cBhvr>
                                        <p:cTn id="16" dur="1" fill="hold">
                                          <p:stCondLst>
                                            <p:cond delay="0"/>
                                          </p:stCondLst>
                                        </p:cTn>
                                        <p:tgtEl>
                                          <p:spTgt spid="4">
                                            <p:graphicEl>
                                              <a:dgm id="{F1D2DAD5-9CF6-4042-8B83-1AA9D4E64A08}"/>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graphicEl>
                                              <a:dgm id="{97A9FCC2-0EC0-44C6-B2F3-B29679AD54F3}"/>
                                            </p:graphic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500"/>
                                  </p:stCondLst>
                                  <p:childTnLst>
                                    <p:set>
                                      <p:cBhvr>
                                        <p:cTn id="23" dur="1" fill="hold">
                                          <p:stCondLst>
                                            <p:cond delay="0"/>
                                          </p:stCondLst>
                                        </p:cTn>
                                        <p:tgtEl>
                                          <p:spTgt spid="4">
                                            <p:graphicEl>
                                              <a:dgm id="{F27B078F-382B-44B2-9F8D-D5AFCCF8375D}"/>
                                            </p:graphic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4">
                                            <p:graphicEl>
                                              <a:dgm id="{BDFB27C5-1A24-4C50-924B-C0C00366F014}"/>
                                            </p:graphicEl>
                                          </p:spTgt>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0" nodeType="afterEffect">
                                  <p:stCondLst>
                                    <p:cond delay="500"/>
                                  </p:stCondLst>
                                  <p:childTnLst>
                                    <p:set>
                                      <p:cBhvr>
                                        <p:cTn id="30" dur="1" fill="hold">
                                          <p:stCondLst>
                                            <p:cond delay="0"/>
                                          </p:stCondLst>
                                        </p:cTn>
                                        <p:tgtEl>
                                          <p:spTgt spid="4">
                                            <p:graphicEl>
                                              <a:dgm id="{7EE1B9E8-72F0-4AD1-AACB-2305ABD9546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Airline Profitability</a:t>
            </a:r>
            <a:endParaRPr lang="en-US" dirty="0"/>
          </a:p>
        </p:txBody>
      </p:sp>
      <p:sp>
        <p:nvSpPr>
          <p:cNvPr id="7" name="TextBox 6"/>
          <p:cNvSpPr txBox="1"/>
          <p:nvPr/>
        </p:nvSpPr>
        <p:spPr bwMode="auto">
          <a:xfrm>
            <a:off x="6073140" y="6019810"/>
            <a:ext cx="2971800" cy="437043"/>
          </a:xfrm>
          <a:prstGeom prst="rect">
            <a:avLst/>
          </a:prstGeom>
          <a:noFill/>
          <a:ln w="9525">
            <a:noFill/>
            <a:miter lim="800000"/>
            <a:headEnd/>
            <a:tailEnd/>
          </a:ln>
          <a:effectLst/>
        </p:spPr>
        <p:txBody>
          <a:bodyPr vert="horz" wrap="square" lIns="18265" tIns="18265" rIns="18265" bIns="18265" numCol="1" rtlCol="0" anchor="t" anchorCtr="0" compatLnSpc="1">
            <a:prstTxWarp prst="textNoShape">
              <a:avLst/>
            </a:prstTxWarp>
            <a:spAutoFit/>
          </a:bodyPr>
          <a:lstStyle/>
          <a:p>
            <a:pPr algn="r">
              <a:spcBef>
                <a:spcPts val="300"/>
              </a:spcBef>
              <a:spcAft>
                <a:spcPts val="400"/>
              </a:spcAft>
              <a:buClr>
                <a:schemeClr val="accent5">
                  <a:lumMod val="50000"/>
                </a:schemeClr>
              </a:buClr>
            </a:pPr>
            <a:r>
              <a:rPr lang="en-US" sz="1400" i="1" kern="0" dirty="0">
                <a:latin typeface="Calibri" pitchFamily="34" charset="0"/>
              </a:rPr>
              <a:t>Source: MIT Airline Data Project</a:t>
            </a:r>
            <a:br>
              <a:rPr lang="en-US" sz="1400" i="1" kern="0" dirty="0">
                <a:latin typeface="Calibri" pitchFamily="34" charset="0"/>
              </a:rPr>
            </a:br>
            <a:r>
              <a:rPr lang="en-US" sz="1200" kern="0" dirty="0">
                <a:latin typeface="+mj-lt"/>
              </a:rPr>
              <a:t>(</a:t>
            </a:r>
            <a:r>
              <a:rPr lang="en-US" sz="1200" dirty="0">
                <a:latin typeface="+mj-lt"/>
                <a:hlinkClick r:id="rId2"/>
              </a:rPr>
              <a:t>http://web.mit.edu/airlinedata</a:t>
            </a:r>
            <a:r>
              <a:rPr lang="en-US" sz="1200" dirty="0">
                <a:latin typeface="+mj-lt"/>
              </a:rPr>
              <a:t>)</a:t>
            </a:r>
            <a:endParaRPr lang="en-US" sz="1400" kern="0" dirty="0">
              <a:latin typeface="+mj-lt"/>
            </a:endParaRPr>
          </a:p>
        </p:txBody>
      </p:sp>
      <p:sp>
        <p:nvSpPr>
          <p:cNvPr id="8" name="Slide Number Placeholder 7"/>
          <p:cNvSpPr>
            <a:spLocks noGrp="1"/>
          </p:cNvSpPr>
          <p:nvPr>
            <p:ph type="sldNum" sz="quarter" idx="10"/>
          </p:nvPr>
        </p:nvSpPr>
        <p:spPr/>
        <p:txBody>
          <a:bodyPr/>
          <a:lstStyle/>
          <a:p>
            <a:fld id="{F71C7896-8E11-4384-BFC5-C0974CDBC83D}" type="slidenum">
              <a:rPr lang="en-US" smtClean="0"/>
              <a:pPr/>
              <a:t>11</a:t>
            </a:fld>
            <a:endParaRPr lang="en-US" dirty="0"/>
          </a:p>
        </p:txBody>
      </p:sp>
      <p:graphicFrame>
        <p:nvGraphicFramePr>
          <p:cNvPr id="9" name="Chart 8"/>
          <p:cNvGraphicFramePr>
            <a:graphicFrameLocks/>
          </p:cNvGraphicFramePr>
          <p:nvPr>
            <p:extLst>
              <p:ext uri="{D42A27DB-BD31-4B8C-83A1-F6EECF244321}">
                <p14:modId xmlns:p14="http://schemas.microsoft.com/office/powerpoint/2010/main" val="4013359264"/>
              </p:ext>
            </p:extLst>
          </p:nvPr>
        </p:nvGraphicFramePr>
        <p:xfrm>
          <a:off x="434985" y="1143000"/>
          <a:ext cx="8067437" cy="4876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172633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404" y="914408"/>
            <a:ext cx="7931019" cy="4834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bwMode="auto">
          <a:xfrm>
            <a:off x="4648200" y="6085380"/>
            <a:ext cx="4396740" cy="467820"/>
          </a:xfrm>
          <a:prstGeom prst="rect">
            <a:avLst/>
          </a:prstGeom>
          <a:noFill/>
          <a:ln w="9525">
            <a:noFill/>
            <a:miter lim="800000"/>
            <a:headEnd/>
            <a:tailEnd/>
          </a:ln>
          <a:effectLst/>
        </p:spPr>
        <p:txBody>
          <a:bodyPr vert="horz" wrap="square" lIns="18265" tIns="18265" rIns="18265" bIns="18265" numCol="1" rtlCol="0" anchor="t" anchorCtr="0" compatLnSpc="1">
            <a:prstTxWarp prst="textNoShape">
              <a:avLst/>
            </a:prstTxWarp>
            <a:spAutoFit/>
          </a:bodyPr>
          <a:lstStyle/>
          <a:p>
            <a:pPr algn="r">
              <a:spcBef>
                <a:spcPts val="300"/>
              </a:spcBef>
              <a:spcAft>
                <a:spcPts val="400"/>
              </a:spcAft>
              <a:buClr>
                <a:schemeClr val="accent5">
                  <a:lumMod val="50000"/>
                </a:schemeClr>
              </a:buClr>
            </a:pPr>
            <a:r>
              <a:rPr lang="en-US" sz="1400" i="1" kern="0" dirty="0">
                <a:latin typeface="Calibri" pitchFamily="34" charset="0"/>
              </a:rPr>
              <a:t>Source: Revenue Management in the US Airline Industry</a:t>
            </a:r>
            <a:br>
              <a:rPr lang="en-US" sz="1400" i="1" kern="0" dirty="0">
                <a:latin typeface="Calibri" pitchFamily="34" charset="0"/>
              </a:rPr>
            </a:br>
            <a:r>
              <a:rPr lang="en-US" sz="1400" i="1" kern="0" dirty="0">
                <a:latin typeface="Calibri" pitchFamily="34" charset="0"/>
              </a:rPr>
              <a:t>Smith, Barry C. (AGIFORS, 2007)</a:t>
            </a:r>
          </a:p>
        </p:txBody>
      </p:sp>
      <p:sp>
        <p:nvSpPr>
          <p:cNvPr id="4" name="Slide Number Placeholder 3"/>
          <p:cNvSpPr>
            <a:spLocks noGrp="1"/>
          </p:cNvSpPr>
          <p:nvPr>
            <p:ph type="sldNum" sz="quarter" idx="10"/>
          </p:nvPr>
        </p:nvSpPr>
        <p:spPr/>
        <p:txBody>
          <a:bodyPr/>
          <a:lstStyle/>
          <a:p>
            <a:fld id="{F71C7896-8E11-4384-BFC5-C0974CDBC83D}" type="slidenum">
              <a:rPr lang="en-US" smtClean="0"/>
              <a:pPr/>
              <a:t>12</a:t>
            </a:fld>
            <a:endParaRPr lang="en-US" dirty="0"/>
          </a:p>
        </p:txBody>
      </p:sp>
    </p:spTree>
    <p:extLst>
      <p:ext uri="{BB962C8B-B14F-4D97-AF65-F5344CB8AC3E}">
        <p14:creationId xmlns:p14="http://schemas.microsoft.com/office/powerpoint/2010/main" val="41067725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18517" y="3207497"/>
            <a:ext cx="8503767" cy="615204"/>
            <a:chOff x="240362" y="3635163"/>
            <a:chExt cx="9354144" cy="697231"/>
          </a:xfrm>
        </p:grpSpPr>
        <p:sp>
          <p:nvSpPr>
            <p:cNvPr id="109" name="Rectangle 135"/>
            <p:cNvSpPr>
              <a:spLocks noChangeArrowheads="1"/>
            </p:cNvSpPr>
            <p:nvPr/>
          </p:nvSpPr>
          <p:spPr bwMode="auto">
            <a:xfrm>
              <a:off x="250840" y="3968962"/>
              <a:ext cx="9202738" cy="363432"/>
            </a:xfrm>
            <a:prstGeom prst="rect">
              <a:avLst/>
            </a:prstGeom>
            <a:gradFill rotWithShape="1">
              <a:gsLst>
                <a:gs pos="0">
                  <a:schemeClr val="accent1">
                    <a:lumMod val="10000"/>
                  </a:schemeClr>
                </a:gs>
                <a:gs pos="100000">
                  <a:schemeClr val="tx2">
                    <a:alpha val="0"/>
                  </a:schemeClr>
                </a:gs>
              </a:gsLst>
              <a:lin ang="5400000" scaled="1"/>
            </a:gradFill>
            <a:ln w="9525">
              <a:noFill/>
              <a:miter lim="800000"/>
              <a:headEnd/>
              <a:tailEnd/>
            </a:ln>
          </p:spPr>
          <p:txBody>
            <a:bodyPr wrap="none" lIns="101882" tIns="50941" rIns="101882" bIns="50941" anchor="ctr"/>
            <a:lstStyle/>
            <a:p>
              <a:pPr algn="ctr" defTabSz="819911" fontAlgn="base">
                <a:spcBef>
                  <a:spcPct val="0"/>
                </a:spcBef>
                <a:spcAft>
                  <a:spcPct val="0"/>
                </a:spcAft>
                <a:defRPr/>
              </a:pPr>
              <a:endParaRPr lang="en-US">
                <a:solidFill>
                  <a:srgbClr val="404040"/>
                </a:solidFill>
                <a:latin typeface="Calibri" pitchFamily="-111" charset="0"/>
              </a:endParaRPr>
            </a:p>
          </p:txBody>
        </p:sp>
        <p:sp>
          <p:nvSpPr>
            <p:cNvPr id="36" name="Rectangle 448"/>
            <p:cNvSpPr>
              <a:spLocks noChangeArrowheads="1"/>
            </p:cNvSpPr>
            <p:nvPr/>
          </p:nvSpPr>
          <p:spPr bwMode="auto">
            <a:xfrm>
              <a:off x="6838328" y="3635163"/>
              <a:ext cx="1371600" cy="502920"/>
            </a:xfrm>
            <a:prstGeom prst="rect">
              <a:avLst/>
            </a:prstGeom>
            <a:gradFill rotWithShape="1">
              <a:gsLst>
                <a:gs pos="0">
                  <a:srgbClr val="C0FF4D"/>
                </a:gs>
                <a:gs pos="100000">
                  <a:srgbClr val="A4D329"/>
                </a:gs>
              </a:gsLst>
              <a:lin ang="5400000" scaled="1"/>
            </a:gradFill>
            <a:ln w="19050">
              <a:solidFill>
                <a:srgbClr val="92D050"/>
              </a:solidFill>
              <a:round/>
              <a:headEnd/>
              <a:tailEnd/>
            </a:ln>
          </p:spPr>
          <p:txBody>
            <a:bodyPr anchor="ctr"/>
            <a:lstStyle/>
            <a:p>
              <a:pPr indent="-342459" algn="ctr" defTabSz="913224" fontAlgn="base">
                <a:spcBef>
                  <a:spcPct val="0"/>
                </a:spcBef>
                <a:spcAft>
                  <a:spcPct val="0"/>
                </a:spcAft>
              </a:pPr>
              <a:endParaRPr lang="en-US" noProof="1">
                <a:solidFill>
                  <a:srgbClr val="404040"/>
                </a:solidFill>
                <a:latin typeface="Calibri" pitchFamily="-111" charset="0"/>
              </a:endParaRPr>
            </a:p>
          </p:txBody>
        </p:sp>
        <p:sp>
          <p:nvSpPr>
            <p:cNvPr id="5147" name="Pentagon 104"/>
            <p:cNvSpPr>
              <a:spLocks noChangeArrowheads="1"/>
            </p:cNvSpPr>
            <p:nvPr/>
          </p:nvSpPr>
          <p:spPr bwMode="auto">
            <a:xfrm>
              <a:off x="8222905" y="3635163"/>
              <a:ext cx="1371601" cy="502920"/>
            </a:xfrm>
            <a:prstGeom prst="homePlate">
              <a:avLst>
                <a:gd name="adj" fmla="val 40317"/>
              </a:avLst>
            </a:prstGeom>
            <a:gradFill rotWithShape="1">
              <a:gsLst>
                <a:gs pos="0">
                  <a:srgbClr val="C0FF4D"/>
                </a:gs>
                <a:gs pos="100000">
                  <a:srgbClr val="A4D329"/>
                </a:gs>
              </a:gsLst>
              <a:lin ang="5400000" scaled="1"/>
            </a:gradFill>
            <a:ln w="19050">
              <a:solidFill>
                <a:srgbClr val="92D050"/>
              </a:solidFill>
              <a:round/>
              <a:headEnd/>
              <a:tailEnd/>
            </a:ln>
          </p:spPr>
          <p:txBody>
            <a:bodyPr anchor="ctr"/>
            <a:lstStyle/>
            <a:p>
              <a:pPr algn="ctr" defTabSz="913224" fontAlgn="base">
                <a:spcBef>
                  <a:spcPct val="0"/>
                </a:spcBef>
                <a:spcAft>
                  <a:spcPct val="0"/>
                </a:spcAft>
              </a:pPr>
              <a:r>
                <a:rPr lang="en-US" noProof="1">
                  <a:solidFill>
                    <a:srgbClr val="404040"/>
                  </a:solidFill>
                  <a:latin typeface="Calibri" pitchFamily="-111" charset="0"/>
                </a:rPr>
                <a:t>2012+</a:t>
              </a:r>
            </a:p>
          </p:txBody>
        </p:sp>
        <p:sp>
          <p:nvSpPr>
            <p:cNvPr id="5156" name="Rectangle 445"/>
            <p:cNvSpPr>
              <a:spLocks noChangeArrowheads="1"/>
            </p:cNvSpPr>
            <p:nvPr/>
          </p:nvSpPr>
          <p:spPr bwMode="auto">
            <a:xfrm>
              <a:off x="1510750" y="3635163"/>
              <a:ext cx="1213496" cy="502920"/>
            </a:xfrm>
            <a:prstGeom prst="rect">
              <a:avLst/>
            </a:prstGeom>
            <a:gradFill rotWithShape="1">
              <a:gsLst>
                <a:gs pos="0">
                  <a:srgbClr val="C0FF4D"/>
                </a:gs>
                <a:gs pos="100000">
                  <a:srgbClr val="A4D329"/>
                </a:gs>
              </a:gsLst>
              <a:lin ang="5400000" scaled="1"/>
            </a:gradFill>
            <a:ln w="19050">
              <a:solidFill>
                <a:srgbClr val="92D050"/>
              </a:solidFill>
              <a:round/>
              <a:headEnd/>
              <a:tailEnd/>
            </a:ln>
          </p:spPr>
          <p:txBody>
            <a:bodyPr anchor="ctr"/>
            <a:lstStyle/>
            <a:p>
              <a:pPr indent="-342459" algn="ctr" defTabSz="913224" fontAlgn="base">
                <a:spcBef>
                  <a:spcPct val="0"/>
                </a:spcBef>
                <a:spcAft>
                  <a:spcPct val="0"/>
                </a:spcAft>
              </a:pPr>
              <a:endParaRPr lang="en-US" noProof="1">
                <a:solidFill>
                  <a:srgbClr val="404040"/>
                </a:solidFill>
                <a:latin typeface="Calibri" pitchFamily="-111" charset="0"/>
              </a:endParaRPr>
            </a:p>
          </p:txBody>
        </p:sp>
        <p:sp>
          <p:nvSpPr>
            <p:cNvPr id="5157" name="Rectangle 446"/>
            <p:cNvSpPr>
              <a:spLocks noChangeArrowheads="1"/>
            </p:cNvSpPr>
            <p:nvPr/>
          </p:nvSpPr>
          <p:spPr bwMode="auto">
            <a:xfrm>
              <a:off x="2723530" y="3635163"/>
              <a:ext cx="1371601" cy="502920"/>
            </a:xfrm>
            <a:prstGeom prst="rect">
              <a:avLst/>
            </a:prstGeom>
            <a:gradFill rotWithShape="1">
              <a:gsLst>
                <a:gs pos="0">
                  <a:srgbClr val="C0FF4D"/>
                </a:gs>
                <a:gs pos="100000">
                  <a:srgbClr val="A4D329"/>
                </a:gs>
              </a:gsLst>
              <a:lin ang="5400000" scaled="1"/>
            </a:gradFill>
            <a:ln w="19050">
              <a:solidFill>
                <a:srgbClr val="92D050"/>
              </a:solidFill>
              <a:round/>
              <a:headEnd/>
              <a:tailEnd/>
            </a:ln>
          </p:spPr>
          <p:txBody>
            <a:bodyPr anchor="ctr"/>
            <a:lstStyle/>
            <a:p>
              <a:pPr indent="-342459" algn="ctr" defTabSz="913224" fontAlgn="base">
                <a:spcBef>
                  <a:spcPct val="0"/>
                </a:spcBef>
                <a:spcAft>
                  <a:spcPct val="0"/>
                </a:spcAft>
              </a:pPr>
              <a:endParaRPr lang="en-US" noProof="1">
                <a:solidFill>
                  <a:srgbClr val="404040"/>
                </a:solidFill>
                <a:latin typeface="Calibri" pitchFamily="-111" charset="0"/>
              </a:endParaRPr>
            </a:p>
          </p:txBody>
        </p:sp>
        <p:sp>
          <p:nvSpPr>
            <p:cNvPr id="5158" name="Rectangle 447"/>
            <p:cNvSpPr>
              <a:spLocks noChangeArrowheads="1"/>
            </p:cNvSpPr>
            <p:nvPr/>
          </p:nvSpPr>
          <p:spPr bwMode="auto">
            <a:xfrm>
              <a:off x="4095131" y="3635163"/>
              <a:ext cx="1371601" cy="502920"/>
            </a:xfrm>
            <a:prstGeom prst="rect">
              <a:avLst/>
            </a:prstGeom>
            <a:gradFill rotWithShape="1">
              <a:gsLst>
                <a:gs pos="0">
                  <a:srgbClr val="C0FF4D"/>
                </a:gs>
                <a:gs pos="100000">
                  <a:srgbClr val="A4D329"/>
                </a:gs>
              </a:gsLst>
              <a:lin ang="5400000" scaled="1"/>
            </a:gradFill>
            <a:ln w="19050">
              <a:solidFill>
                <a:srgbClr val="92D050"/>
              </a:solidFill>
              <a:round/>
              <a:headEnd/>
              <a:tailEnd/>
            </a:ln>
          </p:spPr>
          <p:txBody>
            <a:bodyPr anchor="ctr"/>
            <a:lstStyle/>
            <a:p>
              <a:pPr indent="-342459" algn="ctr" defTabSz="913224" fontAlgn="base">
                <a:spcBef>
                  <a:spcPct val="0"/>
                </a:spcBef>
                <a:spcAft>
                  <a:spcPct val="0"/>
                </a:spcAft>
              </a:pPr>
              <a:endParaRPr lang="en-US" noProof="1">
                <a:solidFill>
                  <a:srgbClr val="404040"/>
                </a:solidFill>
                <a:latin typeface="Calibri" pitchFamily="-111" charset="0"/>
              </a:endParaRPr>
            </a:p>
          </p:txBody>
        </p:sp>
        <p:sp>
          <p:nvSpPr>
            <p:cNvPr id="5159" name="Rectangle 448"/>
            <p:cNvSpPr>
              <a:spLocks noChangeArrowheads="1"/>
            </p:cNvSpPr>
            <p:nvPr/>
          </p:nvSpPr>
          <p:spPr bwMode="auto">
            <a:xfrm>
              <a:off x="5466731" y="3635163"/>
              <a:ext cx="1371601" cy="502920"/>
            </a:xfrm>
            <a:prstGeom prst="rect">
              <a:avLst/>
            </a:prstGeom>
            <a:gradFill rotWithShape="1">
              <a:gsLst>
                <a:gs pos="0">
                  <a:srgbClr val="C0FF4D"/>
                </a:gs>
                <a:gs pos="100000">
                  <a:srgbClr val="A4D329"/>
                </a:gs>
              </a:gsLst>
              <a:lin ang="5400000" scaled="1"/>
            </a:gradFill>
            <a:ln w="19050">
              <a:solidFill>
                <a:srgbClr val="92D050"/>
              </a:solidFill>
              <a:round/>
              <a:headEnd/>
              <a:tailEnd/>
            </a:ln>
          </p:spPr>
          <p:txBody>
            <a:bodyPr anchor="ctr"/>
            <a:lstStyle/>
            <a:p>
              <a:pPr indent="-342459" algn="ctr" defTabSz="913224" fontAlgn="base">
                <a:spcBef>
                  <a:spcPct val="0"/>
                </a:spcBef>
                <a:spcAft>
                  <a:spcPct val="0"/>
                </a:spcAft>
              </a:pPr>
              <a:endParaRPr lang="en-US" noProof="1">
                <a:solidFill>
                  <a:srgbClr val="404040"/>
                </a:solidFill>
                <a:latin typeface="Calibri" pitchFamily="-111" charset="0"/>
              </a:endParaRPr>
            </a:p>
          </p:txBody>
        </p:sp>
        <p:sp>
          <p:nvSpPr>
            <p:cNvPr id="5160" name="Rectangle 445"/>
            <p:cNvSpPr>
              <a:spLocks noChangeArrowheads="1"/>
            </p:cNvSpPr>
            <p:nvPr/>
          </p:nvSpPr>
          <p:spPr bwMode="auto">
            <a:xfrm>
              <a:off x="240362" y="3635163"/>
              <a:ext cx="1270388" cy="502920"/>
            </a:xfrm>
            <a:prstGeom prst="rect">
              <a:avLst/>
            </a:prstGeom>
            <a:gradFill rotWithShape="1">
              <a:gsLst>
                <a:gs pos="0">
                  <a:srgbClr val="C0FF4D"/>
                </a:gs>
                <a:gs pos="100000">
                  <a:srgbClr val="A4D329"/>
                </a:gs>
              </a:gsLst>
              <a:lin ang="5400000" scaled="1"/>
            </a:gradFill>
            <a:ln w="19050">
              <a:solidFill>
                <a:srgbClr val="92D050"/>
              </a:solidFill>
              <a:round/>
              <a:headEnd/>
              <a:tailEnd/>
            </a:ln>
          </p:spPr>
          <p:txBody>
            <a:bodyPr anchor="ctr"/>
            <a:lstStyle/>
            <a:p>
              <a:pPr indent="-342459" algn="ctr" defTabSz="913224" fontAlgn="base">
                <a:spcBef>
                  <a:spcPct val="0"/>
                </a:spcBef>
                <a:spcAft>
                  <a:spcPct val="0"/>
                </a:spcAft>
              </a:pPr>
              <a:endParaRPr lang="en-US" noProof="1">
                <a:solidFill>
                  <a:srgbClr val="404040"/>
                </a:solidFill>
                <a:latin typeface="Calibri" pitchFamily="-111" charset="0"/>
              </a:endParaRPr>
            </a:p>
          </p:txBody>
        </p:sp>
        <p:sp>
          <p:nvSpPr>
            <p:cNvPr id="5151" name="Rectangle 445"/>
            <p:cNvSpPr>
              <a:spLocks noChangeArrowheads="1"/>
            </p:cNvSpPr>
            <p:nvPr/>
          </p:nvSpPr>
          <p:spPr bwMode="auto">
            <a:xfrm>
              <a:off x="1510750" y="3635163"/>
              <a:ext cx="1213496" cy="502920"/>
            </a:xfrm>
            <a:prstGeom prst="rect">
              <a:avLst/>
            </a:prstGeom>
            <a:noFill/>
            <a:ln w="19050">
              <a:noFill/>
              <a:round/>
              <a:headEnd/>
              <a:tailEnd/>
            </a:ln>
          </p:spPr>
          <p:txBody>
            <a:bodyPr anchor="ctr"/>
            <a:lstStyle/>
            <a:p>
              <a:pPr indent="-342459" algn="ctr" defTabSz="913224" fontAlgn="base">
                <a:spcBef>
                  <a:spcPct val="0"/>
                </a:spcBef>
                <a:spcAft>
                  <a:spcPct val="0"/>
                </a:spcAft>
              </a:pPr>
              <a:r>
                <a:rPr lang="en-US" noProof="1">
                  <a:solidFill>
                    <a:srgbClr val="404040"/>
                  </a:solidFill>
                  <a:latin typeface="Calibri" pitchFamily="-111" charset="0"/>
                </a:rPr>
                <a:t>…</a:t>
              </a:r>
            </a:p>
          </p:txBody>
        </p:sp>
        <p:sp>
          <p:nvSpPr>
            <p:cNvPr id="5152" name="Rectangle 446"/>
            <p:cNvSpPr>
              <a:spLocks noChangeArrowheads="1"/>
            </p:cNvSpPr>
            <p:nvPr/>
          </p:nvSpPr>
          <p:spPr bwMode="auto">
            <a:xfrm>
              <a:off x="2724403" y="3635163"/>
              <a:ext cx="1345091" cy="502920"/>
            </a:xfrm>
            <a:prstGeom prst="rect">
              <a:avLst/>
            </a:prstGeom>
            <a:noFill/>
            <a:ln w="19050">
              <a:noFill/>
              <a:round/>
              <a:headEnd/>
              <a:tailEnd/>
            </a:ln>
          </p:spPr>
          <p:txBody>
            <a:bodyPr anchor="ctr"/>
            <a:lstStyle/>
            <a:p>
              <a:pPr indent="-342459" algn="ctr" defTabSz="913224" fontAlgn="base">
                <a:spcBef>
                  <a:spcPct val="0"/>
                </a:spcBef>
                <a:spcAft>
                  <a:spcPct val="0"/>
                </a:spcAft>
              </a:pPr>
              <a:r>
                <a:rPr lang="en-US" noProof="1">
                  <a:solidFill>
                    <a:srgbClr val="404040"/>
                  </a:solidFill>
                  <a:latin typeface="Calibri" pitchFamily="-111" charset="0"/>
                </a:rPr>
                <a:t>1985</a:t>
              </a:r>
            </a:p>
          </p:txBody>
        </p:sp>
        <p:sp>
          <p:nvSpPr>
            <p:cNvPr id="5153" name="Rectangle 447"/>
            <p:cNvSpPr>
              <a:spLocks noChangeArrowheads="1"/>
            </p:cNvSpPr>
            <p:nvPr/>
          </p:nvSpPr>
          <p:spPr bwMode="auto">
            <a:xfrm>
              <a:off x="4002975" y="3635163"/>
              <a:ext cx="1555910" cy="502920"/>
            </a:xfrm>
            <a:prstGeom prst="rect">
              <a:avLst/>
            </a:prstGeom>
            <a:noFill/>
            <a:ln w="19050">
              <a:noFill/>
              <a:round/>
              <a:headEnd/>
              <a:tailEnd/>
            </a:ln>
          </p:spPr>
          <p:txBody>
            <a:bodyPr anchor="ctr"/>
            <a:lstStyle/>
            <a:p>
              <a:pPr indent="-342459" algn="ctr" defTabSz="913224" fontAlgn="base">
                <a:spcBef>
                  <a:spcPct val="0"/>
                </a:spcBef>
                <a:spcAft>
                  <a:spcPct val="0"/>
                </a:spcAft>
              </a:pPr>
              <a:r>
                <a:rPr lang="en-US" noProof="1">
                  <a:solidFill>
                    <a:srgbClr val="404040"/>
                  </a:solidFill>
                  <a:latin typeface="Calibri" pitchFamily="-111" charset="0"/>
                </a:rPr>
                <a:t>1988</a:t>
              </a:r>
            </a:p>
          </p:txBody>
        </p:sp>
        <p:sp>
          <p:nvSpPr>
            <p:cNvPr id="5154" name="Rectangle 448"/>
            <p:cNvSpPr>
              <a:spLocks noChangeArrowheads="1"/>
            </p:cNvSpPr>
            <p:nvPr/>
          </p:nvSpPr>
          <p:spPr bwMode="auto">
            <a:xfrm>
              <a:off x="5466731" y="3635163"/>
              <a:ext cx="1371601" cy="502920"/>
            </a:xfrm>
            <a:prstGeom prst="rect">
              <a:avLst/>
            </a:prstGeom>
            <a:noFill/>
            <a:ln w="19050">
              <a:noFill/>
              <a:round/>
              <a:headEnd/>
              <a:tailEnd/>
            </a:ln>
          </p:spPr>
          <p:txBody>
            <a:bodyPr anchor="ctr"/>
            <a:lstStyle/>
            <a:p>
              <a:pPr indent="-342459" algn="ctr" defTabSz="913224" fontAlgn="base">
                <a:spcBef>
                  <a:spcPct val="0"/>
                </a:spcBef>
                <a:spcAft>
                  <a:spcPct val="0"/>
                </a:spcAft>
              </a:pPr>
              <a:r>
                <a:rPr lang="en-US" noProof="1">
                  <a:solidFill>
                    <a:srgbClr val="404040"/>
                  </a:solidFill>
                  <a:latin typeface="Calibri" pitchFamily="-111" charset="0"/>
                </a:rPr>
                <a:t>2001</a:t>
              </a:r>
            </a:p>
          </p:txBody>
        </p:sp>
        <p:sp>
          <p:nvSpPr>
            <p:cNvPr id="5155" name="Rectangle 445"/>
            <p:cNvSpPr>
              <a:spLocks noChangeArrowheads="1"/>
            </p:cNvSpPr>
            <p:nvPr/>
          </p:nvSpPr>
          <p:spPr bwMode="auto">
            <a:xfrm>
              <a:off x="250840" y="3635163"/>
              <a:ext cx="1259910" cy="502920"/>
            </a:xfrm>
            <a:prstGeom prst="rect">
              <a:avLst/>
            </a:prstGeom>
            <a:noFill/>
            <a:ln w="19050">
              <a:noFill/>
              <a:round/>
              <a:headEnd/>
              <a:tailEnd/>
            </a:ln>
          </p:spPr>
          <p:txBody>
            <a:bodyPr anchor="ctr"/>
            <a:lstStyle/>
            <a:p>
              <a:pPr indent="-342459" algn="ctr" defTabSz="913224" fontAlgn="base">
                <a:spcBef>
                  <a:spcPct val="0"/>
                </a:spcBef>
                <a:spcAft>
                  <a:spcPct val="0"/>
                </a:spcAft>
              </a:pPr>
              <a:r>
                <a:rPr lang="en-US" noProof="1">
                  <a:solidFill>
                    <a:srgbClr val="404040"/>
                  </a:solidFill>
                  <a:latin typeface="Calibri" pitchFamily="-111" charset="0"/>
                </a:rPr>
                <a:t>1978</a:t>
              </a:r>
            </a:p>
          </p:txBody>
        </p:sp>
        <p:sp>
          <p:nvSpPr>
            <p:cNvPr id="5149" name="Rectangle 448"/>
            <p:cNvSpPr>
              <a:spLocks noChangeArrowheads="1"/>
            </p:cNvSpPr>
            <p:nvPr/>
          </p:nvSpPr>
          <p:spPr bwMode="auto">
            <a:xfrm>
              <a:off x="6859197" y="3635163"/>
              <a:ext cx="1371601" cy="502920"/>
            </a:xfrm>
            <a:prstGeom prst="rect">
              <a:avLst/>
            </a:prstGeom>
            <a:noFill/>
            <a:ln w="19050">
              <a:noFill/>
              <a:round/>
              <a:headEnd/>
              <a:tailEnd/>
            </a:ln>
          </p:spPr>
          <p:txBody>
            <a:bodyPr anchor="ctr"/>
            <a:lstStyle/>
            <a:p>
              <a:pPr indent="-342459" algn="ctr" defTabSz="913224" fontAlgn="base">
                <a:spcBef>
                  <a:spcPct val="0"/>
                </a:spcBef>
                <a:spcAft>
                  <a:spcPct val="0"/>
                </a:spcAft>
              </a:pPr>
              <a:r>
                <a:rPr lang="en-US" noProof="1">
                  <a:solidFill>
                    <a:srgbClr val="404040"/>
                  </a:solidFill>
                  <a:latin typeface="Calibri" pitchFamily="-111" charset="0"/>
                </a:rPr>
                <a:t>2005-08</a:t>
              </a:r>
            </a:p>
          </p:txBody>
        </p:sp>
      </p:grpSp>
      <p:sp>
        <p:nvSpPr>
          <p:cNvPr id="5124" name="Rektangel 82"/>
          <p:cNvSpPr>
            <a:spLocks noChangeArrowheads="1"/>
          </p:cNvSpPr>
          <p:nvPr/>
        </p:nvSpPr>
        <p:spPr bwMode="auto">
          <a:xfrm>
            <a:off x="-54645" y="1689110"/>
            <a:ext cx="1954213" cy="785987"/>
          </a:xfrm>
          <a:prstGeom prst="rect">
            <a:avLst/>
          </a:prstGeom>
          <a:noFill/>
          <a:ln w="9525">
            <a:noFill/>
            <a:miter lim="800000"/>
            <a:headEnd/>
            <a:tailEnd/>
          </a:ln>
        </p:spPr>
        <p:txBody>
          <a:bodyPr lIns="91322" tIns="45662" rIns="91322" bIns="45662">
            <a:spAutoFit/>
          </a:bodyPr>
          <a:lstStyle/>
          <a:p>
            <a:pPr algn="ctr" defTabSz="800657" fontAlgn="base">
              <a:spcBef>
                <a:spcPct val="20000"/>
              </a:spcBef>
              <a:spcAft>
                <a:spcPct val="0"/>
              </a:spcAft>
            </a:pPr>
            <a:r>
              <a:rPr lang="en-US" sz="1400" b="1" noProof="1">
                <a:solidFill>
                  <a:srgbClr val="FFFFFF"/>
                </a:solidFill>
                <a:latin typeface="Calibri" pitchFamily="-111" charset="0"/>
                <a:cs typeface="Arial" charset="0"/>
              </a:rPr>
              <a:t>Airline Deregulation Act</a:t>
            </a:r>
          </a:p>
          <a:p>
            <a:pPr algn="ctr" defTabSz="800657" fontAlgn="base">
              <a:spcBef>
                <a:spcPct val="20000"/>
              </a:spcBef>
              <a:spcAft>
                <a:spcPct val="0"/>
              </a:spcAft>
            </a:pPr>
            <a:r>
              <a:rPr lang="en-US" sz="1400" noProof="1">
                <a:solidFill>
                  <a:srgbClr val="FFFFFF"/>
                </a:solidFill>
                <a:latin typeface="Calibri" pitchFamily="-111" charset="0"/>
                <a:cs typeface="Arial" charset="0"/>
              </a:rPr>
              <a:t>Oct 24, 1978</a:t>
            </a:r>
          </a:p>
        </p:txBody>
      </p:sp>
      <p:sp>
        <p:nvSpPr>
          <p:cNvPr id="91" name="Nedadgående pil 90"/>
          <p:cNvSpPr>
            <a:spLocks noChangeArrowheads="1"/>
          </p:cNvSpPr>
          <p:nvPr/>
        </p:nvSpPr>
        <p:spPr bwMode="auto">
          <a:xfrm>
            <a:off x="850338" y="2746376"/>
            <a:ext cx="250825" cy="538163"/>
          </a:xfrm>
          <a:prstGeom prst="downArrow">
            <a:avLst>
              <a:gd name="adj1" fmla="val 50000"/>
              <a:gd name="adj2" fmla="val 50004"/>
            </a:avLst>
          </a:prstGeom>
          <a:gradFill rotWithShape="1">
            <a:gsLst>
              <a:gs pos="0">
                <a:srgbClr val="FFC000"/>
              </a:gs>
              <a:gs pos="100000">
                <a:srgbClr val="E36119"/>
              </a:gs>
            </a:gsLst>
            <a:lin ang="2700000" scaled="1"/>
          </a:gradFill>
          <a:ln w="9525">
            <a:solidFill>
              <a:srgbClr val="FC7E00"/>
            </a:solidFill>
            <a:miter lim="800000"/>
            <a:headEnd/>
            <a:tailEnd/>
          </a:ln>
          <a:effectLst>
            <a:outerShdw blurRad="63500" dist="38100" dir="5400000" algn="t" rotWithShape="0">
              <a:srgbClr val="000000">
                <a:alpha val="39999"/>
              </a:srgbClr>
            </a:outerShdw>
          </a:effectLst>
        </p:spPr>
        <p:txBody>
          <a:bodyPr lIns="91322" tIns="45662" rIns="91322" bIns="45662" anchor="ctr"/>
          <a:lstStyle/>
          <a:p>
            <a:pPr indent="-342459" algn="ctr" defTabSz="819911" fontAlgn="base">
              <a:spcBef>
                <a:spcPct val="0"/>
              </a:spcBef>
              <a:spcAft>
                <a:spcPct val="0"/>
              </a:spcAft>
              <a:buFont typeface="Calibri" pitchFamily="-111" charset="0"/>
              <a:buAutoNum type="arabicPeriod"/>
              <a:defRPr/>
            </a:pPr>
            <a:endParaRPr lang="en-US">
              <a:solidFill>
                <a:srgbClr val="FFFFFF"/>
              </a:solidFill>
              <a:latin typeface="Calibri" pitchFamily="-111" charset="0"/>
            </a:endParaRPr>
          </a:p>
        </p:txBody>
      </p:sp>
      <p:sp>
        <p:nvSpPr>
          <p:cNvPr id="5126" name="Rektangel 91"/>
          <p:cNvSpPr>
            <a:spLocks noChangeArrowheads="1"/>
          </p:cNvSpPr>
          <p:nvPr/>
        </p:nvSpPr>
        <p:spPr bwMode="auto">
          <a:xfrm>
            <a:off x="1479679" y="1689100"/>
            <a:ext cx="1954212" cy="1003241"/>
          </a:xfrm>
          <a:prstGeom prst="rect">
            <a:avLst/>
          </a:prstGeom>
          <a:noFill/>
          <a:ln w="9525">
            <a:noFill/>
            <a:miter lim="800000"/>
            <a:headEnd/>
            <a:tailEnd/>
          </a:ln>
        </p:spPr>
        <p:txBody>
          <a:bodyPr lIns="91322" tIns="45662" rIns="91322" bIns="45662">
            <a:spAutoFit/>
          </a:bodyPr>
          <a:lstStyle/>
          <a:p>
            <a:pPr algn="ctr" defTabSz="800657" fontAlgn="base">
              <a:spcBef>
                <a:spcPct val="20000"/>
              </a:spcBef>
              <a:spcAft>
                <a:spcPct val="0"/>
              </a:spcAft>
            </a:pPr>
            <a:r>
              <a:rPr lang="en-US" sz="1400" b="1" noProof="1">
                <a:solidFill>
                  <a:srgbClr val="FFFFFF"/>
                </a:solidFill>
                <a:latin typeface="Calibri" pitchFamily="-111" charset="0"/>
                <a:cs typeface="Arial" charset="0"/>
              </a:rPr>
              <a:t>First RM System</a:t>
            </a:r>
          </a:p>
          <a:p>
            <a:pPr algn="ctr" defTabSz="800657" fontAlgn="base">
              <a:spcBef>
                <a:spcPct val="20000"/>
              </a:spcBef>
              <a:spcAft>
                <a:spcPct val="0"/>
              </a:spcAft>
            </a:pPr>
            <a:r>
              <a:rPr lang="en-US" sz="1400" noProof="1">
                <a:solidFill>
                  <a:srgbClr val="FFFFFF"/>
                </a:solidFill>
                <a:latin typeface="Calibri" pitchFamily="-111" charset="0"/>
                <a:cs typeface="Arial" charset="0"/>
              </a:rPr>
              <a:t>American Airlines introduces DINAMO (live in January)</a:t>
            </a:r>
          </a:p>
        </p:txBody>
      </p:sp>
      <p:sp>
        <p:nvSpPr>
          <p:cNvPr id="93" name="Nedadgående pil 92"/>
          <p:cNvSpPr>
            <a:spLocks noChangeArrowheads="1"/>
          </p:cNvSpPr>
          <p:nvPr/>
        </p:nvSpPr>
        <p:spPr bwMode="auto">
          <a:xfrm>
            <a:off x="2476731" y="2757491"/>
            <a:ext cx="249237" cy="538163"/>
          </a:xfrm>
          <a:prstGeom prst="downArrow">
            <a:avLst>
              <a:gd name="adj1" fmla="val 50000"/>
              <a:gd name="adj2" fmla="val 50002"/>
            </a:avLst>
          </a:prstGeom>
          <a:gradFill rotWithShape="1">
            <a:gsLst>
              <a:gs pos="0">
                <a:srgbClr val="FFC000"/>
              </a:gs>
              <a:gs pos="100000">
                <a:srgbClr val="E36119"/>
              </a:gs>
            </a:gsLst>
            <a:lin ang="2700000" scaled="1"/>
          </a:gradFill>
          <a:ln w="9525">
            <a:solidFill>
              <a:srgbClr val="FC7E00"/>
            </a:solidFill>
            <a:miter lim="800000"/>
            <a:headEnd/>
            <a:tailEnd/>
          </a:ln>
          <a:effectLst>
            <a:outerShdw blurRad="63500" dist="38100" dir="5400000" algn="t" rotWithShape="0">
              <a:srgbClr val="000000">
                <a:alpha val="39999"/>
              </a:srgbClr>
            </a:outerShdw>
          </a:effectLst>
        </p:spPr>
        <p:txBody>
          <a:bodyPr lIns="91322" tIns="45662" rIns="91322" bIns="45662" anchor="ctr"/>
          <a:lstStyle/>
          <a:p>
            <a:pPr indent="-342459" algn="ctr" defTabSz="819911" fontAlgn="base">
              <a:spcBef>
                <a:spcPct val="0"/>
              </a:spcBef>
              <a:spcAft>
                <a:spcPct val="0"/>
              </a:spcAft>
              <a:buFont typeface="Calibri" pitchFamily="-111" charset="0"/>
              <a:buAutoNum type="arabicPeriod"/>
              <a:defRPr/>
            </a:pPr>
            <a:endParaRPr lang="en-US">
              <a:solidFill>
                <a:srgbClr val="FFFFFF"/>
              </a:solidFill>
              <a:latin typeface="Calibri" pitchFamily="-111" charset="0"/>
            </a:endParaRPr>
          </a:p>
        </p:txBody>
      </p:sp>
      <p:sp>
        <p:nvSpPr>
          <p:cNvPr id="5128" name="Rektangel 93"/>
          <p:cNvSpPr>
            <a:spLocks noChangeArrowheads="1"/>
          </p:cNvSpPr>
          <p:nvPr/>
        </p:nvSpPr>
        <p:spPr bwMode="auto">
          <a:xfrm>
            <a:off x="4891874" y="1689100"/>
            <a:ext cx="1954213" cy="1220494"/>
          </a:xfrm>
          <a:prstGeom prst="rect">
            <a:avLst/>
          </a:prstGeom>
          <a:noFill/>
          <a:ln w="9525">
            <a:noFill/>
            <a:miter lim="800000"/>
            <a:headEnd/>
            <a:tailEnd/>
          </a:ln>
        </p:spPr>
        <p:txBody>
          <a:bodyPr lIns="91322" tIns="45662" rIns="91322" bIns="45662">
            <a:spAutoFit/>
          </a:bodyPr>
          <a:lstStyle/>
          <a:p>
            <a:pPr algn="ctr" defTabSz="800657" fontAlgn="base">
              <a:spcBef>
                <a:spcPct val="20000"/>
              </a:spcBef>
              <a:spcAft>
                <a:spcPct val="0"/>
              </a:spcAft>
            </a:pPr>
            <a:r>
              <a:rPr lang="en-US" sz="1400" b="1" noProof="1">
                <a:solidFill>
                  <a:srgbClr val="FFFFFF"/>
                </a:solidFill>
                <a:latin typeface="Calibri" pitchFamily="-111" charset="0"/>
                <a:cs typeface="Arial" charset="0"/>
              </a:rPr>
              <a:t>PROS O&amp;D Solution</a:t>
            </a:r>
          </a:p>
          <a:p>
            <a:pPr algn="ctr" defTabSz="800657" fontAlgn="base">
              <a:spcBef>
                <a:spcPct val="20000"/>
              </a:spcBef>
              <a:spcAft>
                <a:spcPct val="0"/>
              </a:spcAft>
            </a:pPr>
            <a:r>
              <a:rPr lang="en-US" sz="1400" noProof="1">
                <a:solidFill>
                  <a:srgbClr val="FFFFFF"/>
                </a:solidFill>
                <a:latin typeface="Calibri" pitchFamily="-111" charset="0"/>
                <a:cs typeface="Arial" charset="0"/>
              </a:rPr>
              <a:t>Full-blown O&amp;D solution, including network inventory control</a:t>
            </a:r>
          </a:p>
        </p:txBody>
      </p:sp>
      <p:sp>
        <p:nvSpPr>
          <p:cNvPr id="95" name="Nedadgående pil 94"/>
          <p:cNvSpPr>
            <a:spLocks noChangeArrowheads="1"/>
          </p:cNvSpPr>
          <p:nvPr/>
        </p:nvSpPr>
        <p:spPr bwMode="auto">
          <a:xfrm>
            <a:off x="5306928" y="2713038"/>
            <a:ext cx="249238" cy="538162"/>
          </a:xfrm>
          <a:prstGeom prst="downArrow">
            <a:avLst>
              <a:gd name="adj1" fmla="val 50000"/>
              <a:gd name="adj2" fmla="val 50002"/>
            </a:avLst>
          </a:prstGeom>
          <a:gradFill rotWithShape="1">
            <a:gsLst>
              <a:gs pos="0">
                <a:srgbClr val="FFC000"/>
              </a:gs>
              <a:gs pos="100000">
                <a:srgbClr val="E36119"/>
              </a:gs>
            </a:gsLst>
            <a:lin ang="2700000" scaled="1"/>
          </a:gradFill>
          <a:ln w="9525">
            <a:solidFill>
              <a:srgbClr val="FC7E00"/>
            </a:solidFill>
            <a:miter lim="800000"/>
            <a:headEnd/>
            <a:tailEnd/>
          </a:ln>
          <a:effectLst>
            <a:outerShdw blurRad="63500" dist="38100" dir="5400000" algn="t" rotWithShape="0">
              <a:srgbClr val="000000">
                <a:alpha val="39999"/>
              </a:srgbClr>
            </a:outerShdw>
          </a:effectLst>
        </p:spPr>
        <p:txBody>
          <a:bodyPr lIns="91322" tIns="45662" rIns="91322" bIns="45662" anchor="ctr"/>
          <a:lstStyle/>
          <a:p>
            <a:pPr indent="-342459" algn="ctr" defTabSz="819911" fontAlgn="base">
              <a:spcBef>
                <a:spcPct val="0"/>
              </a:spcBef>
              <a:spcAft>
                <a:spcPct val="0"/>
              </a:spcAft>
              <a:buFont typeface="Calibri" pitchFamily="-111" charset="0"/>
              <a:buAutoNum type="arabicPeriod"/>
              <a:defRPr/>
            </a:pPr>
            <a:endParaRPr lang="en-US">
              <a:solidFill>
                <a:srgbClr val="FFFFFF"/>
              </a:solidFill>
              <a:latin typeface="Calibri" pitchFamily="-111" charset="0"/>
            </a:endParaRPr>
          </a:p>
        </p:txBody>
      </p:sp>
      <p:sp>
        <p:nvSpPr>
          <p:cNvPr id="5130" name="Rektangel 95"/>
          <p:cNvSpPr>
            <a:spLocks noChangeArrowheads="1"/>
          </p:cNvSpPr>
          <p:nvPr/>
        </p:nvSpPr>
        <p:spPr bwMode="auto">
          <a:xfrm>
            <a:off x="718184" y="4128673"/>
            <a:ext cx="2401888" cy="1568101"/>
          </a:xfrm>
          <a:prstGeom prst="rect">
            <a:avLst/>
          </a:prstGeom>
          <a:noFill/>
          <a:ln w="9525">
            <a:noFill/>
            <a:miter lim="800000"/>
            <a:headEnd/>
            <a:tailEnd/>
          </a:ln>
        </p:spPr>
        <p:txBody>
          <a:bodyPr wrap="square" lIns="91322" tIns="45662" rIns="91322" bIns="45662">
            <a:spAutoFit/>
          </a:bodyPr>
          <a:lstStyle/>
          <a:p>
            <a:pPr algn="ctr" defTabSz="800657" fontAlgn="base">
              <a:spcBef>
                <a:spcPct val="20000"/>
              </a:spcBef>
              <a:spcAft>
                <a:spcPct val="0"/>
              </a:spcAft>
            </a:pPr>
            <a:r>
              <a:rPr lang="en-US" sz="1400" b="1" noProof="1">
                <a:solidFill>
                  <a:srgbClr val="FFFFFF"/>
                </a:solidFill>
                <a:latin typeface="Calibri" pitchFamily="-111" charset="0"/>
                <a:cs typeface="Arial" charset="0"/>
              </a:rPr>
              <a:t>Major changes</a:t>
            </a:r>
          </a:p>
          <a:p>
            <a:pPr marL="256132" indent="-256132" defTabSz="800657" fontAlgn="base">
              <a:spcBef>
                <a:spcPct val="20000"/>
              </a:spcBef>
              <a:spcAft>
                <a:spcPct val="0"/>
              </a:spcAft>
              <a:buFont typeface="Arial" pitchFamily="34" charset="0"/>
              <a:buChar char="•"/>
            </a:pPr>
            <a:r>
              <a:rPr lang="en-US" sz="1400" noProof="1">
                <a:solidFill>
                  <a:srgbClr val="FFFFFF"/>
                </a:solidFill>
                <a:latin typeface="Calibri" pitchFamily="-111" charset="0"/>
                <a:cs typeface="Arial" charset="0"/>
              </a:rPr>
              <a:t>Expansion of CRSs and GDSs</a:t>
            </a:r>
          </a:p>
          <a:p>
            <a:pPr marL="256132" indent="-256132" defTabSz="800657" fontAlgn="base">
              <a:spcBef>
                <a:spcPct val="20000"/>
              </a:spcBef>
              <a:spcAft>
                <a:spcPct val="0"/>
              </a:spcAft>
              <a:buFont typeface="Arial" pitchFamily="34" charset="0"/>
              <a:buChar char="•"/>
            </a:pPr>
            <a:r>
              <a:rPr lang="en-US" sz="1400" noProof="1">
                <a:solidFill>
                  <a:srgbClr val="FFFFFF"/>
                </a:solidFill>
                <a:latin typeface="Calibri" pitchFamily="-111" charset="0"/>
                <a:cs typeface="Arial" charset="0"/>
              </a:rPr>
              <a:t>Hub and spoke networks</a:t>
            </a:r>
          </a:p>
          <a:p>
            <a:pPr marL="256132" indent="-256132" defTabSz="800657" fontAlgn="base">
              <a:spcBef>
                <a:spcPct val="20000"/>
              </a:spcBef>
              <a:spcAft>
                <a:spcPct val="0"/>
              </a:spcAft>
              <a:buFont typeface="Arial" pitchFamily="34" charset="0"/>
              <a:buChar char="•"/>
            </a:pPr>
            <a:r>
              <a:rPr lang="en-US" sz="1400" noProof="1">
                <a:solidFill>
                  <a:srgbClr val="FFFFFF"/>
                </a:solidFill>
                <a:latin typeface="Calibri" pitchFamily="-111" charset="0"/>
                <a:cs typeface="Arial" charset="0"/>
              </a:rPr>
              <a:t>Low fare new entrants</a:t>
            </a:r>
          </a:p>
          <a:p>
            <a:pPr marL="256132" indent="-256132" defTabSz="800657" fontAlgn="base">
              <a:spcBef>
                <a:spcPct val="20000"/>
              </a:spcBef>
              <a:spcAft>
                <a:spcPct val="0"/>
              </a:spcAft>
              <a:buFont typeface="Arial" pitchFamily="34" charset="0"/>
              <a:buChar char="•"/>
            </a:pPr>
            <a:r>
              <a:rPr lang="en-US" sz="1400" noProof="1">
                <a:solidFill>
                  <a:srgbClr val="FFFFFF"/>
                </a:solidFill>
                <a:latin typeface="Calibri" pitchFamily="-111" charset="0"/>
                <a:cs typeface="Arial" charset="0"/>
              </a:rPr>
              <a:t>Increased competition</a:t>
            </a:r>
          </a:p>
        </p:txBody>
      </p:sp>
      <p:sp>
        <p:nvSpPr>
          <p:cNvPr id="5132" name="Rektangel 98"/>
          <p:cNvSpPr>
            <a:spLocks noChangeArrowheads="1"/>
          </p:cNvSpPr>
          <p:nvPr/>
        </p:nvSpPr>
        <p:spPr bwMode="auto">
          <a:xfrm>
            <a:off x="2986149" y="4163920"/>
            <a:ext cx="1954212" cy="1003241"/>
          </a:xfrm>
          <a:prstGeom prst="rect">
            <a:avLst/>
          </a:prstGeom>
          <a:noFill/>
          <a:ln w="9525">
            <a:noFill/>
            <a:miter lim="800000"/>
            <a:headEnd/>
            <a:tailEnd/>
          </a:ln>
        </p:spPr>
        <p:txBody>
          <a:bodyPr lIns="91322" tIns="45662" rIns="91322" bIns="45662">
            <a:spAutoFit/>
          </a:bodyPr>
          <a:lstStyle/>
          <a:p>
            <a:pPr algn="ctr" defTabSz="800657" fontAlgn="base">
              <a:spcBef>
                <a:spcPct val="20000"/>
              </a:spcBef>
              <a:spcAft>
                <a:spcPct val="0"/>
              </a:spcAft>
            </a:pPr>
            <a:r>
              <a:rPr lang="en-US" sz="1400" b="1" noProof="1">
                <a:solidFill>
                  <a:srgbClr val="FFFFFF"/>
                </a:solidFill>
                <a:latin typeface="Calibri" pitchFamily="-111" charset="0"/>
                <a:cs typeface="Arial" charset="0"/>
              </a:rPr>
              <a:t>PROS RM Solution</a:t>
            </a:r>
          </a:p>
          <a:p>
            <a:pPr algn="ctr" defTabSz="800657" fontAlgn="base">
              <a:spcBef>
                <a:spcPct val="20000"/>
              </a:spcBef>
              <a:spcAft>
                <a:spcPct val="0"/>
              </a:spcAft>
            </a:pPr>
            <a:r>
              <a:rPr lang="en-US" sz="1400" noProof="1">
                <a:solidFill>
                  <a:srgbClr val="FFFFFF"/>
                </a:solidFill>
                <a:latin typeface="Calibri" pitchFamily="-111" charset="0"/>
                <a:cs typeface="Arial" charset="0"/>
              </a:rPr>
              <a:t>Overbooking, forecasting and optimization solution</a:t>
            </a:r>
          </a:p>
        </p:txBody>
      </p:sp>
      <p:sp>
        <p:nvSpPr>
          <p:cNvPr id="100" name="Nedadgående pil 99"/>
          <p:cNvSpPr>
            <a:spLocks noChangeArrowheads="1"/>
          </p:cNvSpPr>
          <p:nvPr/>
        </p:nvSpPr>
        <p:spPr bwMode="auto">
          <a:xfrm rot="10800000">
            <a:off x="4233991" y="3587750"/>
            <a:ext cx="249238" cy="538163"/>
          </a:xfrm>
          <a:prstGeom prst="downArrow">
            <a:avLst>
              <a:gd name="adj1" fmla="val 50000"/>
              <a:gd name="adj2" fmla="val 50002"/>
            </a:avLst>
          </a:prstGeom>
          <a:gradFill rotWithShape="1">
            <a:gsLst>
              <a:gs pos="0">
                <a:srgbClr val="FFC000"/>
              </a:gs>
              <a:gs pos="100000">
                <a:srgbClr val="E36119"/>
              </a:gs>
            </a:gsLst>
            <a:lin ang="2700000" scaled="1"/>
          </a:gradFill>
          <a:ln w="9525">
            <a:solidFill>
              <a:srgbClr val="FC7E00"/>
            </a:solidFill>
            <a:miter lim="800000"/>
            <a:headEnd/>
            <a:tailEnd/>
          </a:ln>
          <a:effectLst>
            <a:outerShdw blurRad="63500" dist="38100" dir="5400000" algn="t" rotWithShape="0">
              <a:srgbClr val="000000">
                <a:alpha val="39999"/>
              </a:srgbClr>
            </a:outerShdw>
          </a:effectLst>
        </p:spPr>
        <p:txBody>
          <a:bodyPr lIns="91322" tIns="45662" rIns="91322" bIns="45662" anchor="ctr"/>
          <a:lstStyle/>
          <a:p>
            <a:pPr indent="-342459" algn="ctr" defTabSz="819911" fontAlgn="base">
              <a:spcBef>
                <a:spcPct val="0"/>
              </a:spcBef>
              <a:spcAft>
                <a:spcPct val="0"/>
              </a:spcAft>
              <a:buFont typeface="Calibri" pitchFamily="-111" charset="0"/>
              <a:buAutoNum type="arabicPeriod"/>
              <a:defRPr/>
            </a:pPr>
            <a:endParaRPr lang="en-US">
              <a:solidFill>
                <a:srgbClr val="FFFFFF"/>
              </a:solidFill>
              <a:latin typeface="Calibri" pitchFamily="-111" charset="0"/>
            </a:endParaRPr>
          </a:p>
        </p:txBody>
      </p:sp>
      <p:sp>
        <p:nvSpPr>
          <p:cNvPr id="41" name="Nedadgående pil 40"/>
          <p:cNvSpPr>
            <a:spLocks noChangeArrowheads="1"/>
          </p:cNvSpPr>
          <p:nvPr/>
        </p:nvSpPr>
        <p:spPr bwMode="auto">
          <a:xfrm rot="10800000">
            <a:off x="7824293" y="2713037"/>
            <a:ext cx="249238" cy="538162"/>
          </a:xfrm>
          <a:prstGeom prst="downArrow">
            <a:avLst>
              <a:gd name="adj1" fmla="val 50000"/>
              <a:gd name="adj2" fmla="val 50002"/>
            </a:avLst>
          </a:prstGeom>
          <a:gradFill rotWithShape="1">
            <a:gsLst>
              <a:gs pos="0">
                <a:srgbClr val="FB0036"/>
              </a:gs>
              <a:gs pos="100000">
                <a:srgbClr val="C00000"/>
              </a:gs>
            </a:gsLst>
            <a:lin ang="5400000" scaled="1"/>
          </a:gradFill>
          <a:ln w="9525">
            <a:solidFill>
              <a:srgbClr val="C00000"/>
            </a:solidFill>
            <a:miter lim="800000"/>
            <a:headEnd/>
            <a:tailEnd/>
          </a:ln>
          <a:effectLst>
            <a:outerShdw blurRad="63500" dist="38100" dir="2700000" algn="tl" rotWithShape="0">
              <a:srgbClr val="000000">
                <a:alpha val="39999"/>
              </a:srgbClr>
            </a:outerShdw>
          </a:effectLst>
          <a:scene3d>
            <a:camera prst="orthographicFront">
              <a:rot lat="0" lon="0" rev="10800000"/>
            </a:camera>
            <a:lightRig rig="threePt" dir="t"/>
          </a:scene3d>
        </p:spPr>
        <p:txBody>
          <a:bodyPr lIns="91322" tIns="45662" rIns="91322" bIns="45662" anchor="ctr"/>
          <a:lstStyle/>
          <a:p>
            <a:pPr indent="-342459" algn="ctr" defTabSz="819911" fontAlgn="base">
              <a:spcBef>
                <a:spcPct val="0"/>
              </a:spcBef>
              <a:spcAft>
                <a:spcPct val="0"/>
              </a:spcAft>
              <a:buFont typeface="Calibri" pitchFamily="-111" charset="0"/>
              <a:buAutoNum type="arabicPeriod"/>
              <a:defRPr/>
            </a:pPr>
            <a:endParaRPr lang="en-US" noProof="1">
              <a:solidFill>
                <a:srgbClr val="FFFFFF"/>
              </a:solidFill>
              <a:latin typeface="Calibri" pitchFamily="-111" charset="0"/>
            </a:endParaRPr>
          </a:p>
        </p:txBody>
      </p:sp>
      <p:sp>
        <p:nvSpPr>
          <p:cNvPr id="2" name="Title 1"/>
          <p:cNvSpPr>
            <a:spLocks noGrp="1"/>
          </p:cNvSpPr>
          <p:nvPr>
            <p:ph type="title"/>
          </p:nvPr>
        </p:nvSpPr>
        <p:spPr/>
        <p:txBody>
          <a:bodyPr>
            <a:normAutofit/>
          </a:bodyPr>
          <a:lstStyle/>
          <a:p>
            <a:r>
              <a:rPr lang="en-US" sz="3600" dirty="0"/>
              <a:t>Evolution of revenue management</a:t>
            </a:r>
          </a:p>
        </p:txBody>
      </p:sp>
      <p:sp>
        <p:nvSpPr>
          <p:cNvPr id="3" name="Left Brace 2"/>
          <p:cNvSpPr/>
          <p:nvPr/>
        </p:nvSpPr>
        <p:spPr>
          <a:xfrm rot="16200000">
            <a:off x="1728806" y="3451067"/>
            <a:ext cx="380649" cy="969048"/>
          </a:xfrm>
          <a:prstGeom prst="leftBrace">
            <a:avLst/>
          </a:prstGeom>
          <a:ln>
            <a:solidFill>
              <a:schemeClr val="bg1"/>
            </a:solidFill>
          </a:ln>
        </p:spPr>
        <p:style>
          <a:lnRef idx="2">
            <a:schemeClr val="accent1"/>
          </a:lnRef>
          <a:fillRef idx="0">
            <a:schemeClr val="accent1"/>
          </a:fillRef>
          <a:effectRef idx="1">
            <a:schemeClr val="accent1"/>
          </a:effectRef>
          <a:fontRef idx="minor">
            <a:schemeClr val="tx1"/>
          </a:fontRef>
        </p:style>
        <p:txBody>
          <a:bodyPr lIns="81967" tIns="40982" rIns="81967" bIns="40982" rtlCol="0" anchor="ctr"/>
          <a:lstStyle/>
          <a:p>
            <a:pPr algn="ctr" defTabSz="819911" fontAlgn="base">
              <a:spcBef>
                <a:spcPct val="0"/>
              </a:spcBef>
              <a:spcAft>
                <a:spcPct val="0"/>
              </a:spcAft>
            </a:pPr>
            <a:endParaRPr lang="en-US">
              <a:solidFill>
                <a:srgbClr val="404040"/>
              </a:solidFill>
            </a:endParaRPr>
          </a:p>
        </p:txBody>
      </p:sp>
      <p:sp>
        <p:nvSpPr>
          <p:cNvPr id="31" name="Nedadgående pil 92"/>
          <p:cNvSpPr>
            <a:spLocks noChangeArrowheads="1"/>
          </p:cNvSpPr>
          <p:nvPr/>
        </p:nvSpPr>
        <p:spPr bwMode="auto">
          <a:xfrm>
            <a:off x="3197272" y="2759081"/>
            <a:ext cx="249237" cy="538163"/>
          </a:xfrm>
          <a:prstGeom prst="downArrow">
            <a:avLst>
              <a:gd name="adj1" fmla="val 50000"/>
              <a:gd name="adj2" fmla="val 50002"/>
            </a:avLst>
          </a:prstGeom>
          <a:gradFill rotWithShape="1">
            <a:gsLst>
              <a:gs pos="0">
                <a:srgbClr val="FFC000"/>
              </a:gs>
              <a:gs pos="100000">
                <a:srgbClr val="E36119"/>
              </a:gs>
            </a:gsLst>
            <a:lin ang="2700000" scaled="1"/>
          </a:gradFill>
          <a:ln w="9525">
            <a:solidFill>
              <a:srgbClr val="FC7E00"/>
            </a:solidFill>
            <a:miter lim="800000"/>
            <a:headEnd/>
            <a:tailEnd/>
          </a:ln>
          <a:effectLst>
            <a:outerShdw blurRad="63500" dist="38100" dir="5400000" algn="t" rotWithShape="0">
              <a:srgbClr val="000000">
                <a:alpha val="39999"/>
              </a:srgbClr>
            </a:outerShdw>
          </a:effectLst>
        </p:spPr>
        <p:txBody>
          <a:bodyPr lIns="91322" tIns="45662" rIns="91322" bIns="45662" anchor="ctr"/>
          <a:lstStyle/>
          <a:p>
            <a:pPr indent="-342459" algn="ctr" defTabSz="819911" fontAlgn="base">
              <a:spcBef>
                <a:spcPct val="0"/>
              </a:spcBef>
              <a:spcAft>
                <a:spcPct val="0"/>
              </a:spcAft>
              <a:buFont typeface="Calibri" pitchFamily="-111" charset="0"/>
              <a:buAutoNum type="arabicPeriod"/>
              <a:defRPr/>
            </a:pPr>
            <a:endParaRPr lang="en-US">
              <a:solidFill>
                <a:srgbClr val="FFFFFF"/>
              </a:solidFill>
              <a:latin typeface="Calibri" pitchFamily="-111" charset="0"/>
            </a:endParaRPr>
          </a:p>
        </p:txBody>
      </p:sp>
      <p:sp>
        <p:nvSpPr>
          <p:cNvPr id="32" name="Rektangel 91"/>
          <p:cNvSpPr>
            <a:spLocks noChangeArrowheads="1"/>
          </p:cNvSpPr>
          <p:nvPr/>
        </p:nvSpPr>
        <p:spPr bwMode="auto">
          <a:xfrm>
            <a:off x="3091239" y="1689103"/>
            <a:ext cx="1954212" cy="997079"/>
          </a:xfrm>
          <a:prstGeom prst="rect">
            <a:avLst/>
          </a:prstGeom>
          <a:noFill/>
          <a:ln w="9525">
            <a:noFill/>
            <a:miter lim="800000"/>
            <a:headEnd/>
            <a:tailEnd/>
          </a:ln>
        </p:spPr>
        <p:txBody>
          <a:bodyPr lIns="91322" tIns="45662" rIns="91322" bIns="45662">
            <a:spAutoFit/>
          </a:bodyPr>
          <a:lstStyle/>
          <a:p>
            <a:pPr algn="ctr" defTabSz="800657" fontAlgn="base">
              <a:spcBef>
                <a:spcPct val="20000"/>
              </a:spcBef>
              <a:spcAft>
                <a:spcPct val="0"/>
              </a:spcAft>
            </a:pPr>
            <a:r>
              <a:rPr lang="en-US" sz="1400" b="1" noProof="1">
                <a:solidFill>
                  <a:srgbClr val="FFFFFF"/>
                </a:solidFill>
                <a:latin typeface="Calibri" pitchFamily="-111" charset="0"/>
                <a:cs typeface="Arial" charset="0"/>
              </a:rPr>
              <a:t>PROS Overbooking</a:t>
            </a:r>
          </a:p>
          <a:p>
            <a:pPr algn="ctr" defTabSz="800657" fontAlgn="base">
              <a:spcBef>
                <a:spcPct val="20000"/>
              </a:spcBef>
              <a:spcAft>
                <a:spcPct val="0"/>
              </a:spcAft>
            </a:pPr>
            <a:r>
              <a:rPr lang="en-US" sz="1400" noProof="1">
                <a:solidFill>
                  <a:srgbClr val="FFFFFF"/>
                </a:solidFill>
                <a:latin typeface="Calibri" pitchFamily="-111" charset="0"/>
                <a:cs typeface="Arial" charset="0"/>
              </a:rPr>
              <a:t>PROS introduces its first RM system, consisting of overbooking only</a:t>
            </a:r>
          </a:p>
        </p:txBody>
      </p:sp>
      <p:sp>
        <p:nvSpPr>
          <p:cNvPr id="33" name="Nedadgående pil 99"/>
          <p:cNvSpPr>
            <a:spLocks noChangeArrowheads="1"/>
          </p:cNvSpPr>
          <p:nvPr/>
        </p:nvSpPr>
        <p:spPr bwMode="auto">
          <a:xfrm rot="10800000">
            <a:off x="5780499" y="3587750"/>
            <a:ext cx="249238" cy="538163"/>
          </a:xfrm>
          <a:prstGeom prst="downArrow">
            <a:avLst>
              <a:gd name="adj1" fmla="val 50000"/>
              <a:gd name="adj2" fmla="val 50002"/>
            </a:avLst>
          </a:prstGeom>
          <a:gradFill rotWithShape="1">
            <a:gsLst>
              <a:gs pos="0">
                <a:srgbClr val="FFC000"/>
              </a:gs>
              <a:gs pos="100000">
                <a:srgbClr val="E36119"/>
              </a:gs>
            </a:gsLst>
            <a:lin ang="2700000" scaled="1"/>
          </a:gradFill>
          <a:ln w="9525">
            <a:solidFill>
              <a:srgbClr val="FC7E00"/>
            </a:solidFill>
            <a:miter lim="800000"/>
            <a:headEnd/>
            <a:tailEnd/>
          </a:ln>
          <a:effectLst>
            <a:outerShdw blurRad="63500" dist="38100" dir="5400000" algn="t" rotWithShape="0">
              <a:srgbClr val="000000">
                <a:alpha val="39999"/>
              </a:srgbClr>
            </a:outerShdw>
          </a:effectLst>
        </p:spPr>
        <p:txBody>
          <a:bodyPr lIns="91322" tIns="45662" rIns="91322" bIns="45662" anchor="ctr"/>
          <a:lstStyle/>
          <a:p>
            <a:pPr indent="-342459" algn="ctr" defTabSz="819911" fontAlgn="base">
              <a:spcBef>
                <a:spcPct val="0"/>
              </a:spcBef>
              <a:spcAft>
                <a:spcPct val="0"/>
              </a:spcAft>
              <a:buFont typeface="Calibri" pitchFamily="-111" charset="0"/>
              <a:buAutoNum type="arabicPeriod"/>
              <a:defRPr/>
            </a:pPr>
            <a:endParaRPr lang="en-US">
              <a:solidFill>
                <a:srgbClr val="FFFFFF"/>
              </a:solidFill>
              <a:latin typeface="Calibri" pitchFamily="-111" charset="0"/>
            </a:endParaRPr>
          </a:p>
        </p:txBody>
      </p:sp>
      <p:sp>
        <p:nvSpPr>
          <p:cNvPr id="34" name="Rektangel 98"/>
          <p:cNvSpPr>
            <a:spLocks noChangeArrowheads="1"/>
          </p:cNvSpPr>
          <p:nvPr/>
        </p:nvSpPr>
        <p:spPr bwMode="auto">
          <a:xfrm>
            <a:off x="4578939" y="4163929"/>
            <a:ext cx="1954212" cy="785987"/>
          </a:xfrm>
          <a:prstGeom prst="rect">
            <a:avLst/>
          </a:prstGeom>
          <a:noFill/>
          <a:ln w="9525">
            <a:noFill/>
            <a:miter lim="800000"/>
            <a:headEnd/>
            <a:tailEnd/>
          </a:ln>
        </p:spPr>
        <p:txBody>
          <a:bodyPr lIns="91322" tIns="45662" rIns="91322" bIns="45662">
            <a:spAutoFit/>
          </a:bodyPr>
          <a:lstStyle/>
          <a:p>
            <a:pPr algn="ctr" defTabSz="800657" fontAlgn="base">
              <a:spcBef>
                <a:spcPct val="20000"/>
              </a:spcBef>
              <a:spcAft>
                <a:spcPct val="0"/>
              </a:spcAft>
            </a:pPr>
            <a:r>
              <a:rPr lang="en-US" sz="1400" b="1" noProof="1">
                <a:solidFill>
                  <a:srgbClr val="FFFFFF"/>
                </a:solidFill>
                <a:latin typeface="Calibri" pitchFamily="-111" charset="0"/>
                <a:cs typeface="Arial" charset="0"/>
              </a:rPr>
              <a:t>PROS RTDP</a:t>
            </a:r>
          </a:p>
          <a:p>
            <a:pPr algn="ctr" defTabSz="800657" fontAlgn="base">
              <a:spcBef>
                <a:spcPct val="20000"/>
              </a:spcBef>
              <a:spcAft>
                <a:spcPct val="0"/>
              </a:spcAft>
            </a:pPr>
            <a:r>
              <a:rPr lang="en-US" sz="1400" noProof="1">
                <a:solidFill>
                  <a:srgbClr val="FFFFFF"/>
                </a:solidFill>
                <a:latin typeface="Calibri" pitchFamily="-111" charset="0"/>
                <a:cs typeface="Arial" charset="0"/>
              </a:rPr>
              <a:t>Real time dynamic availability tool</a:t>
            </a:r>
          </a:p>
        </p:txBody>
      </p:sp>
      <p:sp>
        <p:nvSpPr>
          <p:cNvPr id="37" name="Nedadgående pil 99"/>
          <p:cNvSpPr>
            <a:spLocks noChangeArrowheads="1"/>
          </p:cNvSpPr>
          <p:nvPr/>
        </p:nvSpPr>
        <p:spPr bwMode="auto">
          <a:xfrm rot="10800000">
            <a:off x="6918968" y="3593599"/>
            <a:ext cx="249238" cy="538163"/>
          </a:xfrm>
          <a:prstGeom prst="downArrow">
            <a:avLst>
              <a:gd name="adj1" fmla="val 50000"/>
              <a:gd name="adj2" fmla="val 50002"/>
            </a:avLst>
          </a:prstGeom>
          <a:gradFill rotWithShape="1">
            <a:gsLst>
              <a:gs pos="0">
                <a:srgbClr val="FFC000"/>
              </a:gs>
              <a:gs pos="100000">
                <a:srgbClr val="E36119"/>
              </a:gs>
            </a:gsLst>
            <a:lin ang="2700000" scaled="1"/>
          </a:gradFill>
          <a:ln w="9525">
            <a:solidFill>
              <a:srgbClr val="FC7E00"/>
            </a:solidFill>
            <a:miter lim="800000"/>
            <a:headEnd/>
            <a:tailEnd/>
          </a:ln>
          <a:effectLst>
            <a:outerShdw blurRad="63500" dist="38100" dir="5400000" algn="t" rotWithShape="0">
              <a:srgbClr val="000000">
                <a:alpha val="39999"/>
              </a:srgbClr>
            </a:outerShdw>
          </a:effectLst>
        </p:spPr>
        <p:txBody>
          <a:bodyPr lIns="91322" tIns="45662" rIns="91322" bIns="45662" anchor="ctr"/>
          <a:lstStyle/>
          <a:p>
            <a:pPr indent="-342459" algn="ctr" defTabSz="819911" fontAlgn="base">
              <a:spcBef>
                <a:spcPct val="0"/>
              </a:spcBef>
              <a:spcAft>
                <a:spcPct val="0"/>
              </a:spcAft>
              <a:buFont typeface="Calibri" pitchFamily="-111" charset="0"/>
              <a:buAutoNum type="arabicPeriod"/>
              <a:defRPr/>
            </a:pPr>
            <a:endParaRPr lang="en-US">
              <a:solidFill>
                <a:srgbClr val="FFFFFF"/>
              </a:solidFill>
              <a:latin typeface="Calibri" pitchFamily="-111" charset="0"/>
            </a:endParaRPr>
          </a:p>
        </p:txBody>
      </p:sp>
      <p:sp>
        <p:nvSpPr>
          <p:cNvPr id="38" name="Rektangel 98"/>
          <p:cNvSpPr>
            <a:spLocks noChangeArrowheads="1"/>
          </p:cNvSpPr>
          <p:nvPr/>
        </p:nvSpPr>
        <p:spPr bwMode="auto">
          <a:xfrm>
            <a:off x="6367959" y="4169767"/>
            <a:ext cx="1954212" cy="1481200"/>
          </a:xfrm>
          <a:prstGeom prst="rect">
            <a:avLst/>
          </a:prstGeom>
          <a:noFill/>
          <a:ln w="9525">
            <a:noFill/>
            <a:miter lim="800000"/>
            <a:headEnd/>
            <a:tailEnd/>
          </a:ln>
        </p:spPr>
        <p:txBody>
          <a:bodyPr lIns="91322" tIns="45662" rIns="91322" bIns="45662">
            <a:spAutoFit/>
          </a:bodyPr>
          <a:lstStyle/>
          <a:p>
            <a:pPr algn="ctr" defTabSz="800657" fontAlgn="base">
              <a:spcBef>
                <a:spcPct val="20000"/>
              </a:spcBef>
              <a:spcAft>
                <a:spcPct val="0"/>
              </a:spcAft>
            </a:pPr>
            <a:r>
              <a:rPr lang="en-US" sz="1400" b="1" noProof="1">
                <a:solidFill>
                  <a:srgbClr val="FFFFFF"/>
                </a:solidFill>
                <a:latin typeface="Calibri" pitchFamily="-111" charset="0"/>
                <a:cs typeface="Arial" charset="0"/>
              </a:rPr>
              <a:t>PROS Low Fare</a:t>
            </a:r>
          </a:p>
          <a:p>
            <a:pPr marL="256132" indent="-256132" defTabSz="800657" fontAlgn="base">
              <a:spcBef>
                <a:spcPct val="20000"/>
              </a:spcBef>
              <a:spcAft>
                <a:spcPct val="0"/>
              </a:spcAft>
              <a:buFont typeface="Arial" pitchFamily="34" charset="0"/>
              <a:buChar char="•"/>
            </a:pPr>
            <a:r>
              <a:rPr lang="en-US" sz="1400" noProof="1">
                <a:solidFill>
                  <a:srgbClr val="FFFFFF"/>
                </a:solidFill>
                <a:latin typeface="Calibri" pitchFamily="-111" charset="0"/>
                <a:cs typeface="Arial" charset="0"/>
              </a:rPr>
              <a:t>Introduction of low-fare solutions for leg carriers</a:t>
            </a:r>
          </a:p>
          <a:p>
            <a:pPr marL="256132" indent="-256132" defTabSz="800657" fontAlgn="base">
              <a:spcBef>
                <a:spcPct val="20000"/>
              </a:spcBef>
              <a:spcAft>
                <a:spcPct val="0"/>
              </a:spcAft>
              <a:buFont typeface="Arial" pitchFamily="34" charset="0"/>
              <a:buChar char="•"/>
            </a:pPr>
            <a:r>
              <a:rPr lang="en-US" sz="1400" noProof="1">
                <a:solidFill>
                  <a:srgbClr val="FFFFFF"/>
                </a:solidFill>
                <a:latin typeface="Calibri" pitchFamily="-111" charset="0"/>
                <a:cs typeface="Arial" charset="0"/>
              </a:rPr>
              <a:t>Expansion to full OD hybrid RM</a:t>
            </a:r>
          </a:p>
        </p:txBody>
      </p:sp>
      <p:sp>
        <p:nvSpPr>
          <p:cNvPr id="39" name="Rektangel 93"/>
          <p:cNvSpPr>
            <a:spLocks noChangeArrowheads="1"/>
          </p:cNvSpPr>
          <p:nvPr/>
        </p:nvSpPr>
        <p:spPr bwMode="auto">
          <a:xfrm>
            <a:off x="6734524" y="1689110"/>
            <a:ext cx="2457675" cy="1090143"/>
          </a:xfrm>
          <a:prstGeom prst="rect">
            <a:avLst/>
          </a:prstGeom>
          <a:noFill/>
          <a:ln w="9525">
            <a:noFill/>
            <a:miter lim="800000"/>
            <a:headEnd/>
            <a:tailEnd/>
          </a:ln>
        </p:spPr>
        <p:txBody>
          <a:bodyPr wrap="square" lIns="91322" tIns="45662" rIns="91322" bIns="45662">
            <a:spAutoFit/>
          </a:bodyPr>
          <a:lstStyle/>
          <a:p>
            <a:pPr algn="ctr" defTabSz="800657" fontAlgn="base">
              <a:spcBef>
                <a:spcPct val="20000"/>
              </a:spcBef>
              <a:spcAft>
                <a:spcPct val="0"/>
              </a:spcAft>
            </a:pPr>
            <a:r>
              <a:rPr lang="en-US" sz="1400" b="1" noProof="1">
                <a:solidFill>
                  <a:srgbClr val="FFFFFF"/>
                </a:solidFill>
                <a:latin typeface="Calibri" pitchFamily="-111" charset="0"/>
                <a:cs typeface="Arial" charset="0"/>
              </a:rPr>
              <a:t>Next generation RM</a:t>
            </a:r>
          </a:p>
          <a:p>
            <a:pPr marL="256132" indent="-256132" defTabSz="800657" fontAlgn="base">
              <a:spcBef>
                <a:spcPct val="20000"/>
              </a:spcBef>
              <a:spcAft>
                <a:spcPct val="0"/>
              </a:spcAft>
              <a:buFont typeface="Arial" pitchFamily="34" charset="0"/>
              <a:buChar char="•"/>
            </a:pPr>
            <a:r>
              <a:rPr lang="en-US" sz="1400" noProof="1">
                <a:solidFill>
                  <a:srgbClr val="FFFFFF"/>
                </a:solidFill>
                <a:latin typeface="Calibri" pitchFamily="-111" charset="0"/>
                <a:cs typeface="Arial" charset="0"/>
              </a:rPr>
              <a:t>Choice based RM</a:t>
            </a:r>
          </a:p>
          <a:p>
            <a:pPr marL="256132" indent="-256132" defTabSz="800657" fontAlgn="base">
              <a:spcBef>
                <a:spcPct val="20000"/>
              </a:spcBef>
              <a:spcAft>
                <a:spcPct val="0"/>
              </a:spcAft>
              <a:buFont typeface="Arial" pitchFamily="34" charset="0"/>
              <a:buChar char="•"/>
            </a:pPr>
            <a:r>
              <a:rPr lang="en-US" sz="1400" noProof="1">
                <a:solidFill>
                  <a:srgbClr val="FFFFFF"/>
                </a:solidFill>
                <a:latin typeface="Calibri" pitchFamily="-111" charset="0"/>
                <a:cs typeface="Arial" charset="0"/>
              </a:rPr>
              <a:t>Joint pricing and RM</a:t>
            </a:r>
          </a:p>
          <a:p>
            <a:pPr marL="256132" indent="-256132" defTabSz="800657" fontAlgn="base">
              <a:spcBef>
                <a:spcPct val="20000"/>
              </a:spcBef>
              <a:spcAft>
                <a:spcPct val="0"/>
              </a:spcAft>
              <a:buFont typeface="Arial" pitchFamily="34" charset="0"/>
              <a:buChar char="•"/>
            </a:pPr>
            <a:r>
              <a:rPr lang="en-US" sz="1400" noProof="1">
                <a:solidFill>
                  <a:srgbClr val="FFFFFF"/>
                </a:solidFill>
                <a:latin typeface="Calibri" pitchFamily="-111" charset="0"/>
                <a:cs typeface="Arial" charset="0"/>
              </a:rPr>
              <a:t>Segmentation applications</a:t>
            </a:r>
          </a:p>
        </p:txBody>
      </p:sp>
      <p:sp>
        <p:nvSpPr>
          <p:cNvPr id="40" name="Slide Number Placeholder 224"/>
          <p:cNvSpPr>
            <a:spLocks noGrp="1"/>
          </p:cNvSpPr>
          <p:nvPr>
            <p:ph type="sldNum" sz="quarter" idx="12"/>
          </p:nvPr>
        </p:nvSpPr>
        <p:spPr>
          <a:xfrm>
            <a:off x="7866415" y="6363790"/>
            <a:ext cx="682831" cy="365125"/>
          </a:xfrm>
        </p:spPr>
        <p:txBody>
          <a:bodyPr/>
          <a:lstStyle/>
          <a:p>
            <a:fld id="{E0945A5B-6FD1-4E75-90E0-1022EA54FCBA}" type="slidenum">
              <a:rPr lang="en-US" smtClean="0">
                <a:solidFill>
                  <a:srgbClr val="FFFFFF"/>
                </a:solidFill>
              </a:rPr>
              <a:pPr/>
              <a:t>13</a:t>
            </a:fld>
            <a:endParaRPr lang="en-US" dirty="0">
              <a:solidFill>
                <a:srgbClr val="FFFFFF"/>
              </a:solidFill>
            </a:endParaRPr>
          </a:p>
        </p:txBody>
      </p:sp>
    </p:spTree>
    <p:extLst>
      <p:ext uri="{BB962C8B-B14F-4D97-AF65-F5344CB8AC3E}">
        <p14:creationId xmlns:p14="http://schemas.microsoft.com/office/powerpoint/2010/main" val="3558406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24"/>
                                        </p:tgtEl>
                                        <p:attrNameLst>
                                          <p:attrName>style.visibility</p:attrName>
                                        </p:attrNameLst>
                                      </p:cBhvr>
                                      <p:to>
                                        <p:strVal val="visible"/>
                                      </p:to>
                                    </p:set>
                                    <p:anim calcmode="lin" valueType="num">
                                      <p:cBhvr additive="base">
                                        <p:cTn id="7" dur="500" fill="hold"/>
                                        <p:tgtEl>
                                          <p:spTgt spid="5124"/>
                                        </p:tgtEl>
                                        <p:attrNameLst>
                                          <p:attrName>ppt_x</p:attrName>
                                        </p:attrNameLst>
                                      </p:cBhvr>
                                      <p:tavLst>
                                        <p:tav tm="0">
                                          <p:val>
                                            <p:strVal val="0-#ppt_w/2"/>
                                          </p:val>
                                        </p:tav>
                                        <p:tav tm="100000">
                                          <p:val>
                                            <p:strVal val="#ppt_x"/>
                                          </p:val>
                                        </p:tav>
                                      </p:tavLst>
                                    </p:anim>
                                    <p:anim calcmode="lin" valueType="num">
                                      <p:cBhvr additive="base">
                                        <p:cTn id="8" dur="500" fill="hold"/>
                                        <p:tgtEl>
                                          <p:spTgt spid="512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additive="base">
                                        <p:cTn id="11" dur="500" fill="hold"/>
                                        <p:tgtEl>
                                          <p:spTgt spid="91"/>
                                        </p:tgtEl>
                                        <p:attrNameLst>
                                          <p:attrName>ppt_x</p:attrName>
                                        </p:attrNameLst>
                                      </p:cBhvr>
                                      <p:tavLst>
                                        <p:tav tm="0">
                                          <p:val>
                                            <p:strVal val="0-#ppt_w/2"/>
                                          </p:val>
                                        </p:tav>
                                        <p:tav tm="100000">
                                          <p:val>
                                            <p:strVal val="#ppt_x"/>
                                          </p:val>
                                        </p:tav>
                                      </p:tavLst>
                                    </p:anim>
                                    <p:anim calcmode="lin" valueType="num">
                                      <p:cBhvr additive="base">
                                        <p:cTn id="12" dur="500" fill="hold"/>
                                        <p:tgtEl>
                                          <p:spTgt spid="91"/>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0-#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5130"/>
                                        </p:tgtEl>
                                        <p:attrNameLst>
                                          <p:attrName>style.visibility</p:attrName>
                                        </p:attrNameLst>
                                      </p:cBhvr>
                                      <p:to>
                                        <p:strVal val="visible"/>
                                      </p:to>
                                    </p:set>
                                    <p:anim calcmode="lin" valueType="num">
                                      <p:cBhvr additive="base">
                                        <p:cTn id="21" dur="500" fill="hold"/>
                                        <p:tgtEl>
                                          <p:spTgt spid="5130"/>
                                        </p:tgtEl>
                                        <p:attrNameLst>
                                          <p:attrName>ppt_x</p:attrName>
                                        </p:attrNameLst>
                                      </p:cBhvr>
                                      <p:tavLst>
                                        <p:tav tm="0">
                                          <p:val>
                                            <p:strVal val="0-#ppt_w/2"/>
                                          </p:val>
                                        </p:tav>
                                        <p:tav tm="100000">
                                          <p:val>
                                            <p:strVal val="#ppt_x"/>
                                          </p:val>
                                        </p:tav>
                                      </p:tavLst>
                                    </p:anim>
                                    <p:anim calcmode="lin" valueType="num">
                                      <p:cBhvr additive="base">
                                        <p:cTn id="22" dur="500" fill="hold"/>
                                        <p:tgtEl>
                                          <p:spTgt spid="5130"/>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5126"/>
                                        </p:tgtEl>
                                        <p:attrNameLst>
                                          <p:attrName>style.visibility</p:attrName>
                                        </p:attrNameLst>
                                      </p:cBhvr>
                                      <p:to>
                                        <p:strVal val="visible"/>
                                      </p:to>
                                    </p:set>
                                    <p:anim calcmode="lin" valueType="num">
                                      <p:cBhvr additive="base">
                                        <p:cTn id="27" dur="500" fill="hold"/>
                                        <p:tgtEl>
                                          <p:spTgt spid="5126"/>
                                        </p:tgtEl>
                                        <p:attrNameLst>
                                          <p:attrName>ppt_x</p:attrName>
                                        </p:attrNameLst>
                                      </p:cBhvr>
                                      <p:tavLst>
                                        <p:tav tm="0">
                                          <p:val>
                                            <p:strVal val="1+#ppt_w/2"/>
                                          </p:val>
                                        </p:tav>
                                        <p:tav tm="100000">
                                          <p:val>
                                            <p:strVal val="#ppt_x"/>
                                          </p:val>
                                        </p:tav>
                                      </p:tavLst>
                                    </p:anim>
                                    <p:anim calcmode="lin" valueType="num">
                                      <p:cBhvr additive="base">
                                        <p:cTn id="28" dur="500" fill="hold"/>
                                        <p:tgtEl>
                                          <p:spTgt spid="5126"/>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93"/>
                                        </p:tgtEl>
                                        <p:attrNameLst>
                                          <p:attrName>style.visibility</p:attrName>
                                        </p:attrNameLst>
                                      </p:cBhvr>
                                      <p:to>
                                        <p:strVal val="visible"/>
                                      </p:to>
                                    </p:set>
                                    <p:anim calcmode="lin" valueType="num">
                                      <p:cBhvr additive="base">
                                        <p:cTn id="31" dur="500" fill="hold"/>
                                        <p:tgtEl>
                                          <p:spTgt spid="93"/>
                                        </p:tgtEl>
                                        <p:attrNameLst>
                                          <p:attrName>ppt_x</p:attrName>
                                        </p:attrNameLst>
                                      </p:cBhvr>
                                      <p:tavLst>
                                        <p:tav tm="0">
                                          <p:val>
                                            <p:strVal val="1+#ppt_w/2"/>
                                          </p:val>
                                        </p:tav>
                                        <p:tav tm="100000">
                                          <p:val>
                                            <p:strVal val="#ppt_x"/>
                                          </p:val>
                                        </p:tav>
                                      </p:tavLst>
                                    </p:anim>
                                    <p:anim calcmode="lin" valueType="num">
                                      <p:cBhvr additive="base">
                                        <p:cTn id="32" dur="500" fill="hold"/>
                                        <p:tgtEl>
                                          <p:spTgt spid="93"/>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additive="base">
                                        <p:cTn id="37" dur="500" fill="hold"/>
                                        <p:tgtEl>
                                          <p:spTgt spid="32"/>
                                        </p:tgtEl>
                                        <p:attrNameLst>
                                          <p:attrName>ppt_x</p:attrName>
                                        </p:attrNameLst>
                                      </p:cBhvr>
                                      <p:tavLst>
                                        <p:tav tm="0">
                                          <p:val>
                                            <p:strVal val="1+#ppt_w/2"/>
                                          </p:val>
                                        </p:tav>
                                        <p:tav tm="100000">
                                          <p:val>
                                            <p:strVal val="#ppt_x"/>
                                          </p:val>
                                        </p:tav>
                                      </p:tavLst>
                                    </p:anim>
                                    <p:anim calcmode="lin" valueType="num">
                                      <p:cBhvr additive="base">
                                        <p:cTn id="38" dur="500" fill="hold"/>
                                        <p:tgtEl>
                                          <p:spTgt spid="32"/>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additive="base">
                                        <p:cTn id="41" dur="500" fill="hold"/>
                                        <p:tgtEl>
                                          <p:spTgt spid="31"/>
                                        </p:tgtEl>
                                        <p:attrNameLst>
                                          <p:attrName>ppt_x</p:attrName>
                                        </p:attrNameLst>
                                      </p:cBhvr>
                                      <p:tavLst>
                                        <p:tav tm="0">
                                          <p:val>
                                            <p:strVal val="1+#ppt_w/2"/>
                                          </p:val>
                                        </p:tav>
                                        <p:tav tm="100000">
                                          <p:val>
                                            <p:strVal val="#ppt_x"/>
                                          </p:val>
                                        </p:tav>
                                      </p:tavLst>
                                    </p:anim>
                                    <p:anim calcmode="lin" valueType="num">
                                      <p:cBhvr additive="base">
                                        <p:cTn id="42"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100"/>
                                        </p:tgtEl>
                                        <p:attrNameLst>
                                          <p:attrName>style.visibility</p:attrName>
                                        </p:attrNameLst>
                                      </p:cBhvr>
                                      <p:to>
                                        <p:strVal val="visible"/>
                                      </p:to>
                                    </p:set>
                                    <p:anim calcmode="lin" valueType="num">
                                      <p:cBhvr additive="base">
                                        <p:cTn id="47" dur="500" fill="hold"/>
                                        <p:tgtEl>
                                          <p:spTgt spid="100"/>
                                        </p:tgtEl>
                                        <p:attrNameLst>
                                          <p:attrName>ppt_x</p:attrName>
                                        </p:attrNameLst>
                                      </p:cBhvr>
                                      <p:tavLst>
                                        <p:tav tm="0">
                                          <p:val>
                                            <p:strVal val="1+#ppt_w/2"/>
                                          </p:val>
                                        </p:tav>
                                        <p:tav tm="100000">
                                          <p:val>
                                            <p:strVal val="#ppt_x"/>
                                          </p:val>
                                        </p:tav>
                                      </p:tavLst>
                                    </p:anim>
                                    <p:anim calcmode="lin" valueType="num">
                                      <p:cBhvr additive="base">
                                        <p:cTn id="48" dur="500" fill="hold"/>
                                        <p:tgtEl>
                                          <p:spTgt spid="100"/>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5132"/>
                                        </p:tgtEl>
                                        <p:attrNameLst>
                                          <p:attrName>style.visibility</p:attrName>
                                        </p:attrNameLst>
                                      </p:cBhvr>
                                      <p:to>
                                        <p:strVal val="visible"/>
                                      </p:to>
                                    </p:set>
                                    <p:anim calcmode="lin" valueType="num">
                                      <p:cBhvr additive="base">
                                        <p:cTn id="51" dur="500" fill="hold"/>
                                        <p:tgtEl>
                                          <p:spTgt spid="5132"/>
                                        </p:tgtEl>
                                        <p:attrNameLst>
                                          <p:attrName>ppt_x</p:attrName>
                                        </p:attrNameLst>
                                      </p:cBhvr>
                                      <p:tavLst>
                                        <p:tav tm="0">
                                          <p:val>
                                            <p:strVal val="1+#ppt_w/2"/>
                                          </p:val>
                                        </p:tav>
                                        <p:tav tm="100000">
                                          <p:val>
                                            <p:strVal val="#ppt_x"/>
                                          </p:val>
                                        </p:tav>
                                      </p:tavLst>
                                    </p:anim>
                                    <p:anim calcmode="lin" valueType="num">
                                      <p:cBhvr additive="base">
                                        <p:cTn id="52" dur="500" fill="hold"/>
                                        <p:tgtEl>
                                          <p:spTgt spid="5132"/>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2" fill="hold" grpId="0" nodeType="clickEffect">
                                  <p:stCondLst>
                                    <p:cond delay="0"/>
                                  </p:stCondLst>
                                  <p:childTnLst>
                                    <p:set>
                                      <p:cBhvr>
                                        <p:cTn id="56" dur="1" fill="hold">
                                          <p:stCondLst>
                                            <p:cond delay="0"/>
                                          </p:stCondLst>
                                        </p:cTn>
                                        <p:tgtEl>
                                          <p:spTgt spid="95"/>
                                        </p:tgtEl>
                                        <p:attrNameLst>
                                          <p:attrName>style.visibility</p:attrName>
                                        </p:attrNameLst>
                                      </p:cBhvr>
                                      <p:to>
                                        <p:strVal val="visible"/>
                                      </p:to>
                                    </p:set>
                                    <p:anim calcmode="lin" valueType="num">
                                      <p:cBhvr additive="base">
                                        <p:cTn id="57" dur="500" fill="hold"/>
                                        <p:tgtEl>
                                          <p:spTgt spid="95"/>
                                        </p:tgtEl>
                                        <p:attrNameLst>
                                          <p:attrName>ppt_x</p:attrName>
                                        </p:attrNameLst>
                                      </p:cBhvr>
                                      <p:tavLst>
                                        <p:tav tm="0">
                                          <p:val>
                                            <p:strVal val="1+#ppt_w/2"/>
                                          </p:val>
                                        </p:tav>
                                        <p:tav tm="100000">
                                          <p:val>
                                            <p:strVal val="#ppt_x"/>
                                          </p:val>
                                        </p:tav>
                                      </p:tavLst>
                                    </p:anim>
                                    <p:anim calcmode="lin" valueType="num">
                                      <p:cBhvr additive="base">
                                        <p:cTn id="58" dur="500" fill="hold"/>
                                        <p:tgtEl>
                                          <p:spTgt spid="95"/>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0"/>
                                  </p:stCondLst>
                                  <p:childTnLst>
                                    <p:set>
                                      <p:cBhvr>
                                        <p:cTn id="60" dur="1" fill="hold">
                                          <p:stCondLst>
                                            <p:cond delay="0"/>
                                          </p:stCondLst>
                                        </p:cTn>
                                        <p:tgtEl>
                                          <p:spTgt spid="5128"/>
                                        </p:tgtEl>
                                        <p:attrNameLst>
                                          <p:attrName>style.visibility</p:attrName>
                                        </p:attrNameLst>
                                      </p:cBhvr>
                                      <p:to>
                                        <p:strVal val="visible"/>
                                      </p:to>
                                    </p:set>
                                    <p:anim calcmode="lin" valueType="num">
                                      <p:cBhvr additive="base">
                                        <p:cTn id="61" dur="500" fill="hold"/>
                                        <p:tgtEl>
                                          <p:spTgt spid="5128"/>
                                        </p:tgtEl>
                                        <p:attrNameLst>
                                          <p:attrName>ppt_x</p:attrName>
                                        </p:attrNameLst>
                                      </p:cBhvr>
                                      <p:tavLst>
                                        <p:tav tm="0">
                                          <p:val>
                                            <p:strVal val="1+#ppt_w/2"/>
                                          </p:val>
                                        </p:tav>
                                        <p:tav tm="100000">
                                          <p:val>
                                            <p:strVal val="#ppt_x"/>
                                          </p:val>
                                        </p:tav>
                                      </p:tavLst>
                                    </p:anim>
                                    <p:anim calcmode="lin" valueType="num">
                                      <p:cBhvr additive="base">
                                        <p:cTn id="62" dur="500" fill="hold"/>
                                        <p:tgtEl>
                                          <p:spTgt spid="5128"/>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33"/>
                                        </p:tgtEl>
                                        <p:attrNameLst>
                                          <p:attrName>style.visibility</p:attrName>
                                        </p:attrNameLst>
                                      </p:cBhvr>
                                      <p:to>
                                        <p:strVal val="visible"/>
                                      </p:to>
                                    </p:set>
                                    <p:anim calcmode="lin" valueType="num">
                                      <p:cBhvr additive="base">
                                        <p:cTn id="67" dur="500" fill="hold"/>
                                        <p:tgtEl>
                                          <p:spTgt spid="33"/>
                                        </p:tgtEl>
                                        <p:attrNameLst>
                                          <p:attrName>ppt_x</p:attrName>
                                        </p:attrNameLst>
                                      </p:cBhvr>
                                      <p:tavLst>
                                        <p:tav tm="0">
                                          <p:val>
                                            <p:strVal val="1+#ppt_w/2"/>
                                          </p:val>
                                        </p:tav>
                                        <p:tav tm="100000">
                                          <p:val>
                                            <p:strVal val="#ppt_x"/>
                                          </p:val>
                                        </p:tav>
                                      </p:tavLst>
                                    </p:anim>
                                    <p:anim calcmode="lin" valueType="num">
                                      <p:cBhvr additive="base">
                                        <p:cTn id="68" dur="500" fill="hold"/>
                                        <p:tgtEl>
                                          <p:spTgt spid="33"/>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34"/>
                                        </p:tgtEl>
                                        <p:attrNameLst>
                                          <p:attrName>style.visibility</p:attrName>
                                        </p:attrNameLst>
                                      </p:cBhvr>
                                      <p:to>
                                        <p:strVal val="visible"/>
                                      </p:to>
                                    </p:set>
                                    <p:anim calcmode="lin" valueType="num">
                                      <p:cBhvr additive="base">
                                        <p:cTn id="71" dur="500" fill="hold"/>
                                        <p:tgtEl>
                                          <p:spTgt spid="34"/>
                                        </p:tgtEl>
                                        <p:attrNameLst>
                                          <p:attrName>ppt_x</p:attrName>
                                        </p:attrNameLst>
                                      </p:cBhvr>
                                      <p:tavLst>
                                        <p:tav tm="0">
                                          <p:val>
                                            <p:strVal val="1+#ppt_w/2"/>
                                          </p:val>
                                        </p:tav>
                                        <p:tav tm="100000">
                                          <p:val>
                                            <p:strVal val="#ppt_x"/>
                                          </p:val>
                                        </p:tav>
                                      </p:tavLst>
                                    </p:anim>
                                    <p:anim calcmode="lin" valueType="num">
                                      <p:cBhvr additive="base">
                                        <p:cTn id="72"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2" fill="hold" grpId="0" nodeType="click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1+#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additive="base">
                                        <p:cTn id="81" dur="500" fill="hold"/>
                                        <p:tgtEl>
                                          <p:spTgt spid="38"/>
                                        </p:tgtEl>
                                        <p:attrNameLst>
                                          <p:attrName>ppt_x</p:attrName>
                                        </p:attrNameLst>
                                      </p:cBhvr>
                                      <p:tavLst>
                                        <p:tav tm="0">
                                          <p:val>
                                            <p:strVal val="1+#ppt_w/2"/>
                                          </p:val>
                                        </p:tav>
                                        <p:tav tm="100000">
                                          <p:val>
                                            <p:strVal val="#ppt_x"/>
                                          </p:val>
                                        </p:tav>
                                      </p:tavLst>
                                    </p:anim>
                                    <p:anim calcmode="lin" valueType="num">
                                      <p:cBhvr additive="base">
                                        <p:cTn id="82"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2" fill="hold" grpId="0" nodeType="click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additive="base">
                                        <p:cTn id="87" dur="500" fill="hold"/>
                                        <p:tgtEl>
                                          <p:spTgt spid="39"/>
                                        </p:tgtEl>
                                        <p:attrNameLst>
                                          <p:attrName>ppt_x</p:attrName>
                                        </p:attrNameLst>
                                      </p:cBhvr>
                                      <p:tavLst>
                                        <p:tav tm="0">
                                          <p:val>
                                            <p:strVal val="1+#ppt_w/2"/>
                                          </p:val>
                                        </p:tav>
                                        <p:tav tm="100000">
                                          <p:val>
                                            <p:strVal val="#ppt_x"/>
                                          </p:val>
                                        </p:tav>
                                      </p:tavLst>
                                    </p:anim>
                                    <p:anim calcmode="lin" valueType="num">
                                      <p:cBhvr additive="base">
                                        <p:cTn id="88" dur="500" fill="hold"/>
                                        <p:tgtEl>
                                          <p:spTgt spid="39"/>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additive="base">
                                        <p:cTn id="91" dur="500" fill="hold"/>
                                        <p:tgtEl>
                                          <p:spTgt spid="41"/>
                                        </p:tgtEl>
                                        <p:attrNameLst>
                                          <p:attrName>ppt_x</p:attrName>
                                        </p:attrNameLst>
                                      </p:cBhvr>
                                      <p:tavLst>
                                        <p:tav tm="0">
                                          <p:val>
                                            <p:strVal val="1+#ppt_w/2"/>
                                          </p:val>
                                        </p:tav>
                                        <p:tav tm="100000">
                                          <p:val>
                                            <p:strVal val="#ppt_x"/>
                                          </p:val>
                                        </p:tav>
                                      </p:tavLst>
                                    </p:anim>
                                    <p:anim calcmode="lin" valueType="num">
                                      <p:cBhvr additive="base">
                                        <p:cTn id="92" dur="5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p:bldP spid="91" grpId="0" animBg="1"/>
      <p:bldP spid="5126" grpId="0"/>
      <p:bldP spid="93" grpId="0" animBg="1"/>
      <p:bldP spid="5128" grpId="0"/>
      <p:bldP spid="95" grpId="0" animBg="1"/>
      <p:bldP spid="5130" grpId="0"/>
      <p:bldP spid="5132" grpId="0"/>
      <p:bldP spid="100" grpId="0" animBg="1"/>
      <p:bldP spid="41" grpId="0" animBg="1"/>
      <p:bldP spid="3" grpId="0" animBg="1"/>
      <p:bldP spid="31" grpId="0" animBg="1"/>
      <p:bldP spid="32" grpId="0"/>
      <p:bldP spid="33" grpId="0" animBg="1"/>
      <p:bldP spid="34" grpId="0"/>
      <p:bldP spid="37" grpId="0" animBg="1"/>
      <p:bldP spid="38" grpId="0"/>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Three Main Mathematical Themes</a:t>
            </a:r>
            <a:endParaRPr lang="en-US" dirty="0"/>
          </a:p>
        </p:txBody>
      </p:sp>
      <p:sp>
        <p:nvSpPr>
          <p:cNvPr id="3" name="Content Placeholder 2"/>
          <p:cNvSpPr>
            <a:spLocks noGrp="1"/>
          </p:cNvSpPr>
          <p:nvPr>
            <p:ph idx="1"/>
          </p:nvPr>
        </p:nvSpPr>
        <p:spPr/>
        <p:txBody>
          <a:bodyPr/>
          <a:lstStyle/>
          <a:p>
            <a:r>
              <a:rPr lang="en-US" dirty="0" smtClean="0"/>
              <a:t>Stochastic and dynamic demand</a:t>
            </a:r>
          </a:p>
          <a:p>
            <a:r>
              <a:rPr lang="en-US" dirty="0" smtClean="0"/>
              <a:t>Network effects</a:t>
            </a:r>
          </a:p>
          <a:p>
            <a:r>
              <a:rPr lang="en-US" dirty="0" smtClean="0"/>
              <a:t>Choice behavior</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Stochastic and Dynamic Demand</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As revenue management advanced, at least three major themes evolved. The first was the introduction of time dynamics, replacing fare class demand-to-come estimates with stochastic processes describing fare class arrivals. Beyond providing greater realism, this change brought to light an alternative to nested protection levels for controlling the sale of inventory; a method discussed in more detail in the remaining sections.</a:t>
            </a:r>
          </a:p>
          <a:p>
            <a:r>
              <a:rPr lang="en-US" dirty="0" smtClean="0"/>
              <a:t>A second theme was that of capturing network effects. As airlines developed route structures that required passengers to travel on more than one flight, the limitations of leg level models became increasingly clear to practitioners and mathematical modelers alike. For practitioners, the limitations manifested themselves in questions such as “what </a:t>
            </a:r>
            <a:r>
              <a:rPr lang="en-US" i="1" dirty="0" smtClean="0"/>
              <a:t>is</a:t>
            </a:r>
            <a:r>
              <a:rPr lang="en-US" dirty="0" smtClean="0"/>
              <a:t> the Y class fare on a leg when there are 100 different itineraries drawing upon Y class inventory, each with its own fare?” Mathematical modelers not only saw the need for network models, but devoted considerable effort to the problem while developing important theoretical insights along the way.</a:t>
            </a:r>
          </a:p>
          <a:p>
            <a:r>
              <a:rPr lang="en-US" dirty="0" smtClean="0"/>
              <a:t>Just as important were business considerations. For airlines, which often operate under razor-thin profit margins, the quest for fraction-of–a-percentage point improvements in revenue made good sense.  Theoretical results as well as simulations were promising since every new class of models was more comprehensive and better reflective of actual customer behavior.  While not every airline jumps on the bandwagon of any new theoretical development, models that are dynamic in nature and/or capture network effects explicitly have become accepted worldwide since they deliver promised improvements.  Implementation of those run-time consuming methods was in no small measure made possible by the incredible increase in computing power available at little cost, and to better numerical approaches. </a:t>
            </a:r>
          </a:p>
          <a:p>
            <a:r>
              <a:rPr lang="en-US" dirty="0" smtClean="0"/>
              <a:t>A third theme was the development of better demand models, as was touched upon in Section 1.2.4. In the remainder of this section we address each of these topics in more detail.  In contrast to the first two themes, the development of the demand models was mainly driven by airlines suffering losses due to shifts in passenger buying behavior caused by several factors.  We will have more to say about this phenomenon in Section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EMSRa</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Extend </a:t>
            </a:r>
            <a:r>
              <a:rPr lang="en-US" dirty="0" err="1" smtClean="0"/>
              <a:t>Littlewood’s</a:t>
            </a:r>
            <a:r>
              <a:rPr lang="en-US" dirty="0" smtClean="0"/>
              <a:t> formula to more than two classes</a:t>
            </a:r>
          </a:p>
          <a:p>
            <a:r>
              <a:rPr lang="en-US" dirty="0" smtClean="0"/>
              <a:t>Three -class</a:t>
            </a:r>
            <a:r>
              <a:rPr lang="en-US" i="1" dirty="0" smtClean="0"/>
              <a:t> </a:t>
            </a:r>
            <a:r>
              <a:rPr lang="en-US" dirty="0" err="1" smtClean="0"/>
              <a:t>EMSRa</a:t>
            </a:r>
            <a:r>
              <a:rPr lang="en-US" dirty="0" smtClean="0"/>
              <a:t>, example</a:t>
            </a:r>
          </a:p>
          <a:p>
            <a:pPr lvl="1"/>
            <a:r>
              <a:rPr lang="en-US" dirty="0" smtClean="0"/>
              <a:t> The protection level </a:t>
            </a:r>
            <a:r>
              <a:rPr lang="en-US" i="1" dirty="0" smtClean="0"/>
              <a:t>n</a:t>
            </a:r>
            <a:r>
              <a:rPr lang="en-US" baseline="-25000" dirty="0" smtClean="0"/>
              <a:t>2 </a:t>
            </a:r>
            <a:r>
              <a:rPr lang="en-US" dirty="0" smtClean="0"/>
              <a:t>for fare classes 1 and 2 would be calculated as </a:t>
            </a:r>
            <a:r>
              <a:rPr lang="en-US" i="1" dirty="0" smtClean="0"/>
              <a:t>n</a:t>
            </a:r>
            <a:r>
              <a:rPr lang="en-US" baseline="-25000" dirty="0" smtClean="0"/>
              <a:t>2</a:t>
            </a:r>
            <a:r>
              <a:rPr lang="en-US" i="1" dirty="0" smtClean="0"/>
              <a:t> </a:t>
            </a:r>
            <a:r>
              <a:rPr lang="en-US" dirty="0" smtClean="0"/>
              <a:t>= </a:t>
            </a:r>
            <a:r>
              <a:rPr lang="en-US" i="1" dirty="0" smtClean="0"/>
              <a:t>m</a:t>
            </a:r>
            <a:r>
              <a:rPr lang="en-US" baseline="-25000" dirty="0" smtClean="0"/>
              <a:t>1</a:t>
            </a:r>
            <a:r>
              <a:rPr lang="en-US" i="1" dirty="0" smtClean="0"/>
              <a:t> </a:t>
            </a:r>
            <a:r>
              <a:rPr lang="en-US" dirty="0" smtClean="0"/>
              <a:t>+ </a:t>
            </a:r>
            <a:r>
              <a:rPr lang="en-US" i="1" dirty="0" smtClean="0"/>
              <a:t>m</a:t>
            </a:r>
            <a:r>
              <a:rPr lang="en-US" baseline="-25000" dirty="0" smtClean="0"/>
              <a:t>2</a:t>
            </a:r>
            <a:r>
              <a:rPr lang="en-US" dirty="0" smtClean="0"/>
              <a:t> where </a:t>
            </a:r>
            <a:r>
              <a:rPr lang="en-US" i="1" dirty="0" smtClean="0"/>
              <a:t>m</a:t>
            </a:r>
            <a:r>
              <a:rPr lang="en-US" baseline="-25000" dirty="0" smtClean="0"/>
              <a:t>1</a:t>
            </a:r>
            <a:r>
              <a:rPr lang="en-US" i="1" dirty="0" smtClean="0"/>
              <a:t> </a:t>
            </a:r>
            <a:r>
              <a:rPr lang="en-US" dirty="0" smtClean="0"/>
              <a:t>and </a:t>
            </a:r>
            <a:r>
              <a:rPr lang="en-US" i="1" dirty="0" smtClean="0"/>
              <a:t>m</a:t>
            </a:r>
            <a:r>
              <a:rPr lang="en-US" baseline="-25000" dirty="0" smtClean="0"/>
              <a:t>2</a:t>
            </a:r>
            <a:r>
              <a:rPr lang="en-US" dirty="0" smtClean="0"/>
              <a:t> are defined by</a:t>
            </a:r>
          </a:p>
          <a:p>
            <a:pPr lvl="1">
              <a:buNone/>
            </a:pPr>
            <a:r>
              <a:rPr lang="en-US" i="1" dirty="0" smtClean="0"/>
              <a:t>			f</a:t>
            </a:r>
            <a:r>
              <a:rPr lang="en-US" baseline="-25000" dirty="0" smtClean="0"/>
              <a:t>3</a:t>
            </a:r>
            <a:r>
              <a:rPr lang="en-US" dirty="0" smtClean="0"/>
              <a:t> = </a:t>
            </a:r>
            <a:r>
              <a:rPr lang="en-US" i="1" dirty="0" smtClean="0"/>
              <a:t>f</a:t>
            </a:r>
            <a:r>
              <a:rPr lang="en-US" baseline="-25000" dirty="0" smtClean="0"/>
              <a:t>1</a:t>
            </a:r>
            <a:r>
              <a:rPr lang="en-US" dirty="0" smtClean="0"/>
              <a:t> Pr(</a:t>
            </a:r>
            <a:r>
              <a:rPr lang="en-US" i="1" dirty="0" smtClean="0"/>
              <a:t>D</a:t>
            </a:r>
            <a:r>
              <a:rPr lang="en-US" baseline="-25000" dirty="0" smtClean="0"/>
              <a:t>1</a:t>
            </a:r>
            <a:r>
              <a:rPr lang="en-US" dirty="0" smtClean="0"/>
              <a:t> ≥ </a:t>
            </a:r>
            <a:r>
              <a:rPr lang="en-US" i="1" dirty="0" smtClean="0"/>
              <a:t>m</a:t>
            </a:r>
            <a:r>
              <a:rPr lang="en-US" baseline="-25000" dirty="0" smtClean="0"/>
              <a:t>1</a:t>
            </a:r>
            <a:r>
              <a:rPr lang="en-US" dirty="0" smtClean="0"/>
              <a:t>)		</a:t>
            </a:r>
          </a:p>
          <a:p>
            <a:pPr>
              <a:buNone/>
            </a:pPr>
            <a:r>
              <a:rPr lang="en-US" dirty="0" smtClean="0"/>
              <a:t>	and</a:t>
            </a:r>
          </a:p>
          <a:p>
            <a:pPr lvl="1">
              <a:buNone/>
            </a:pPr>
            <a:r>
              <a:rPr lang="en-US" i="1" dirty="0" smtClean="0"/>
              <a:t>			f</a:t>
            </a:r>
            <a:r>
              <a:rPr lang="en-US" baseline="-25000" dirty="0" smtClean="0"/>
              <a:t>3</a:t>
            </a:r>
            <a:r>
              <a:rPr lang="en-US" dirty="0" smtClean="0"/>
              <a:t> = </a:t>
            </a:r>
            <a:r>
              <a:rPr lang="en-US" i="1" dirty="0" smtClean="0"/>
              <a:t>f</a:t>
            </a:r>
            <a:r>
              <a:rPr lang="en-US" baseline="-25000" dirty="0" smtClean="0"/>
              <a:t>2</a:t>
            </a:r>
            <a:r>
              <a:rPr lang="en-US" dirty="0" smtClean="0"/>
              <a:t> Pr(</a:t>
            </a:r>
            <a:r>
              <a:rPr lang="en-US" i="1" dirty="0" smtClean="0"/>
              <a:t>D</a:t>
            </a:r>
            <a:r>
              <a:rPr lang="en-US" baseline="-25000" dirty="0" smtClean="0"/>
              <a:t>1</a:t>
            </a:r>
            <a:r>
              <a:rPr lang="en-US" dirty="0" smtClean="0"/>
              <a:t> ≥ </a:t>
            </a:r>
            <a:r>
              <a:rPr lang="en-US" i="1" dirty="0" smtClean="0"/>
              <a:t>m</a:t>
            </a:r>
            <a:r>
              <a:rPr lang="en-US" baseline="-25000" dirty="0" smtClean="0"/>
              <a:t>2</a:t>
            </a:r>
            <a:r>
              <a:rPr lang="en-US" dirty="0" smtClean="0"/>
              <a:t>)		</a:t>
            </a:r>
          </a:p>
          <a:p>
            <a:pPr>
              <a:buNone/>
            </a:pPr>
            <a:r>
              <a:rPr lang="en-US" dirty="0" smtClean="0"/>
              <a:t>	while the protection level </a:t>
            </a:r>
            <a:r>
              <a:rPr lang="en-US" i="1" dirty="0" smtClean="0"/>
              <a:t>n</a:t>
            </a:r>
            <a:r>
              <a:rPr lang="en-US" baseline="-25000" dirty="0" smtClean="0"/>
              <a:t>1</a:t>
            </a:r>
            <a:r>
              <a:rPr lang="en-US" i="1" dirty="0" smtClean="0"/>
              <a:t> </a:t>
            </a:r>
            <a:r>
              <a:rPr lang="en-US" dirty="0" smtClean="0"/>
              <a:t>= </a:t>
            </a:r>
            <a:r>
              <a:rPr lang="en-US" i="1" dirty="0" smtClean="0"/>
              <a:t>m</a:t>
            </a:r>
            <a:r>
              <a:rPr lang="en-US" baseline="-25000" dirty="0" smtClean="0"/>
              <a:t>1</a:t>
            </a:r>
            <a:r>
              <a:rPr lang="en-US" dirty="0" smtClean="0"/>
              <a:t> would be calculated from</a:t>
            </a:r>
          </a:p>
          <a:p>
            <a:pPr lvl="1">
              <a:buNone/>
            </a:pPr>
            <a:r>
              <a:rPr lang="en-US" dirty="0" smtClean="0"/>
              <a:t>			</a:t>
            </a:r>
            <a:r>
              <a:rPr lang="en-US" i="1" dirty="0" smtClean="0"/>
              <a:t>f</a:t>
            </a:r>
            <a:r>
              <a:rPr lang="en-US" baseline="-25000" dirty="0" smtClean="0"/>
              <a:t>2</a:t>
            </a:r>
            <a:r>
              <a:rPr lang="en-US" dirty="0" smtClean="0"/>
              <a:t> = </a:t>
            </a:r>
            <a:r>
              <a:rPr lang="en-US" i="1" dirty="0" smtClean="0"/>
              <a:t>f</a:t>
            </a:r>
            <a:r>
              <a:rPr lang="en-US" baseline="-25000" dirty="0" smtClean="0"/>
              <a:t>1</a:t>
            </a:r>
            <a:r>
              <a:rPr lang="en-US" dirty="0" smtClean="0"/>
              <a:t> Pr(</a:t>
            </a:r>
            <a:r>
              <a:rPr lang="en-US" i="1" dirty="0" smtClean="0"/>
              <a:t>D</a:t>
            </a:r>
            <a:r>
              <a:rPr lang="en-US" baseline="-25000" dirty="0" smtClean="0"/>
              <a:t>1</a:t>
            </a:r>
            <a:r>
              <a:rPr lang="en-US" dirty="0" smtClean="0"/>
              <a:t> ≥ </a:t>
            </a:r>
            <a:r>
              <a:rPr lang="en-US" i="1" dirty="0" smtClean="0"/>
              <a:t>m</a:t>
            </a:r>
            <a:r>
              <a:rPr lang="en-US" baseline="-25000" dirty="0" smtClean="0"/>
              <a:t>1</a:t>
            </a:r>
            <a:r>
              <a:rPr lang="en-US" dirty="0" smtClean="0"/>
              <a:t>).		</a:t>
            </a:r>
          </a:p>
          <a:p>
            <a:r>
              <a:rPr lang="en-US" dirty="0" smtClean="0"/>
              <a:t>In general, the protection level for fare classes 1,…,</a:t>
            </a:r>
            <a:r>
              <a:rPr lang="en-US" i="1" dirty="0" smtClean="0"/>
              <a:t>j</a:t>
            </a:r>
            <a:r>
              <a:rPr lang="en-US" dirty="0" smtClean="0"/>
              <a:t> is calculated as</a:t>
            </a:r>
          </a:p>
          <a:p>
            <a:r>
              <a:rPr lang="it-IT" i="1" dirty="0" smtClean="0"/>
              <a:t>n</a:t>
            </a:r>
            <a:r>
              <a:rPr lang="it-IT" i="1" baseline="-25000" dirty="0" smtClean="0"/>
              <a:t>j</a:t>
            </a:r>
            <a:r>
              <a:rPr lang="it-IT" i="1" dirty="0" smtClean="0"/>
              <a:t> </a:t>
            </a:r>
            <a:r>
              <a:rPr lang="it-IT" dirty="0" smtClean="0"/>
              <a:t>= </a:t>
            </a:r>
            <a:r>
              <a:rPr lang="it-IT" i="1" dirty="0" smtClean="0"/>
              <a:t>m</a:t>
            </a:r>
            <a:r>
              <a:rPr lang="it-IT" baseline="-25000" dirty="0" smtClean="0"/>
              <a:t>1</a:t>
            </a:r>
            <a:r>
              <a:rPr lang="it-IT" i="1" dirty="0" smtClean="0"/>
              <a:t> </a:t>
            </a:r>
            <a:r>
              <a:rPr lang="it-IT" dirty="0" smtClean="0"/>
              <a:t>+ </a:t>
            </a:r>
            <a:r>
              <a:rPr lang="it-IT" i="1" dirty="0" smtClean="0"/>
              <a:t>m</a:t>
            </a:r>
            <a:r>
              <a:rPr lang="it-IT" baseline="-25000" dirty="0" smtClean="0"/>
              <a:t>2</a:t>
            </a:r>
            <a:r>
              <a:rPr lang="it-IT" dirty="0" smtClean="0"/>
              <a:t> + … + </a:t>
            </a:r>
            <a:r>
              <a:rPr lang="it-IT" i="1" dirty="0" smtClean="0"/>
              <a:t>m</a:t>
            </a:r>
            <a:r>
              <a:rPr lang="it-IT" i="1" baseline="-25000" dirty="0" smtClean="0"/>
              <a:t>j</a:t>
            </a:r>
            <a:r>
              <a:rPr lang="it-IT" dirty="0" smtClean="0"/>
              <a:t>, where</a:t>
            </a:r>
            <a:endParaRPr lang="en-US" dirty="0" smtClean="0"/>
          </a:p>
          <a:p>
            <a:pPr lvl="1">
              <a:buNone/>
            </a:pPr>
            <a:r>
              <a:rPr lang="it-IT" dirty="0" smtClean="0"/>
              <a:t>			 </a:t>
            </a:r>
            <a:r>
              <a:rPr lang="it-IT" i="1" dirty="0" smtClean="0"/>
              <a:t>f</a:t>
            </a:r>
            <a:r>
              <a:rPr lang="it-IT" i="1" baseline="-25000" dirty="0" smtClean="0"/>
              <a:t>j</a:t>
            </a:r>
            <a:r>
              <a:rPr lang="it-IT" baseline="-25000" dirty="0" smtClean="0"/>
              <a:t>+1</a:t>
            </a:r>
            <a:r>
              <a:rPr lang="it-IT" dirty="0" smtClean="0"/>
              <a:t> =  </a:t>
            </a:r>
            <a:r>
              <a:rPr lang="it-IT" i="1" dirty="0" smtClean="0"/>
              <a:t>f</a:t>
            </a:r>
            <a:r>
              <a:rPr lang="it-IT" i="1" baseline="-25000" dirty="0" smtClean="0"/>
              <a:t>i</a:t>
            </a:r>
            <a:r>
              <a:rPr lang="it-IT" dirty="0" smtClean="0"/>
              <a:t> Pr(</a:t>
            </a:r>
            <a:r>
              <a:rPr lang="it-IT" i="1" dirty="0" smtClean="0"/>
              <a:t>D</a:t>
            </a:r>
            <a:r>
              <a:rPr lang="it-IT" i="1" baseline="-25000" dirty="0" smtClean="0"/>
              <a:t>i</a:t>
            </a:r>
            <a:r>
              <a:rPr lang="it-IT" dirty="0" smtClean="0"/>
              <a:t> ≥ </a:t>
            </a:r>
            <a:r>
              <a:rPr lang="it-IT" i="1" dirty="0" smtClean="0"/>
              <a:t>m</a:t>
            </a:r>
            <a:r>
              <a:rPr lang="it-IT" i="1" baseline="-25000" dirty="0" smtClean="0"/>
              <a:t>i</a:t>
            </a:r>
            <a:r>
              <a:rPr lang="it-IT" dirty="0" smtClean="0"/>
              <a:t>)		</a:t>
            </a:r>
            <a:r>
              <a:rPr lang="it-IT" i="1" dirty="0" smtClean="0"/>
              <a:t>i</a:t>
            </a:r>
            <a:r>
              <a:rPr lang="it-IT" dirty="0" smtClean="0"/>
              <a:t> = 1,…,</a:t>
            </a:r>
            <a:r>
              <a:rPr lang="it-IT" i="1" dirty="0" smtClean="0"/>
              <a:t>j</a:t>
            </a:r>
            <a:r>
              <a:rPr lang="it-IT" dirty="0" smtClean="0"/>
              <a:t>-1.</a:t>
            </a:r>
            <a:endParaRPr lang="en-US" dirty="0" smtClean="0"/>
          </a:p>
          <a:p>
            <a:pPr lvl="1"/>
            <a:r>
              <a:rPr lang="en-US" dirty="0" smtClean="0"/>
              <a:t>Observe that </a:t>
            </a:r>
            <a:r>
              <a:rPr lang="en-US" i="1" dirty="0" smtClean="0"/>
              <a:t>m</a:t>
            </a:r>
            <a:r>
              <a:rPr lang="en-US" i="1" baseline="-25000" dirty="0" smtClean="0"/>
              <a:t>i</a:t>
            </a:r>
            <a:r>
              <a:rPr lang="en-US" dirty="0" smtClean="0"/>
              <a:t> changes from the calculation of one protection level to the next.</a:t>
            </a: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EMSRb</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Builds upon </a:t>
            </a:r>
            <a:r>
              <a:rPr lang="en-US" dirty="0" err="1" smtClean="0"/>
              <a:t>Littlewood’s</a:t>
            </a:r>
            <a:r>
              <a:rPr lang="en-US" dirty="0" smtClean="0"/>
              <a:t> formula but in a different way</a:t>
            </a:r>
          </a:p>
          <a:p>
            <a:r>
              <a:rPr lang="en-US" dirty="0" smtClean="0"/>
              <a:t>Three -class </a:t>
            </a:r>
            <a:r>
              <a:rPr lang="en-US" dirty="0" err="1" smtClean="0"/>
              <a:t>EMSRb</a:t>
            </a:r>
            <a:r>
              <a:rPr lang="en-US" dirty="0" smtClean="0"/>
              <a:t> example</a:t>
            </a:r>
          </a:p>
          <a:p>
            <a:pPr lvl="1"/>
            <a:r>
              <a:rPr lang="en-US" dirty="0" smtClean="0"/>
              <a:t>Uses the </a:t>
            </a:r>
            <a:r>
              <a:rPr lang="en-US" i="1" dirty="0" smtClean="0"/>
              <a:t>sum</a:t>
            </a:r>
            <a:r>
              <a:rPr lang="en-US" dirty="0" smtClean="0"/>
              <a:t> of the class 1 and 2 demands and apply </a:t>
            </a:r>
            <a:r>
              <a:rPr lang="en-US" dirty="0" err="1" smtClean="0"/>
              <a:t>Littlewood</a:t>
            </a:r>
            <a:endParaRPr lang="en-US" dirty="0" smtClean="0"/>
          </a:p>
          <a:p>
            <a:pPr lvl="1"/>
            <a:r>
              <a:rPr lang="en-US" dirty="0" smtClean="0"/>
              <a:t>Use  </a:t>
            </a:r>
            <a:r>
              <a:rPr lang="en-US" i="1" dirty="0" smtClean="0"/>
              <a:t>F</a:t>
            </a:r>
            <a:r>
              <a:rPr lang="en-US" baseline="-25000" dirty="0" smtClean="0"/>
              <a:t>2</a:t>
            </a:r>
            <a:r>
              <a:rPr lang="en-US" dirty="0" smtClean="0"/>
              <a:t> , the demand weighted average fare of fare classes 1 and 2, calculate the protection level </a:t>
            </a:r>
            <a:r>
              <a:rPr lang="en-US" i="1" dirty="0" smtClean="0"/>
              <a:t>n</a:t>
            </a:r>
            <a:r>
              <a:rPr lang="en-US" baseline="-25000" dirty="0" smtClean="0"/>
              <a:t>2</a:t>
            </a:r>
            <a:r>
              <a:rPr lang="en-US" dirty="0" smtClean="0"/>
              <a:t> from the intuitive expression </a:t>
            </a:r>
          </a:p>
          <a:p>
            <a:pPr lvl="1">
              <a:buNone/>
            </a:pPr>
            <a:r>
              <a:rPr lang="en-US" i="1" dirty="0" smtClean="0"/>
              <a:t>				f</a:t>
            </a:r>
            <a:r>
              <a:rPr lang="en-US" baseline="-25000" dirty="0" smtClean="0"/>
              <a:t>3</a:t>
            </a:r>
            <a:r>
              <a:rPr lang="en-US" dirty="0" smtClean="0"/>
              <a:t> = </a:t>
            </a:r>
            <a:r>
              <a:rPr lang="en-US" i="1" dirty="0" smtClean="0"/>
              <a:t>F</a:t>
            </a:r>
            <a:r>
              <a:rPr lang="en-US" baseline="-25000" dirty="0" smtClean="0"/>
              <a:t>2</a:t>
            </a:r>
            <a:r>
              <a:rPr lang="en-US" dirty="0" smtClean="0"/>
              <a:t> Pr(</a:t>
            </a:r>
            <a:r>
              <a:rPr lang="en-US" i="1" dirty="0" smtClean="0"/>
              <a:t>D</a:t>
            </a:r>
            <a:r>
              <a:rPr lang="en-US" baseline="-25000" dirty="0" smtClean="0"/>
              <a:t>1</a:t>
            </a:r>
            <a:r>
              <a:rPr lang="en-US" dirty="0" smtClean="0"/>
              <a:t> + </a:t>
            </a:r>
            <a:r>
              <a:rPr lang="en-US" i="1" dirty="0" smtClean="0"/>
              <a:t>D</a:t>
            </a:r>
            <a:r>
              <a:rPr lang="en-US" baseline="-25000" dirty="0" smtClean="0"/>
              <a:t>2</a:t>
            </a:r>
            <a:r>
              <a:rPr lang="en-US" dirty="0" smtClean="0"/>
              <a:t> ≥ </a:t>
            </a:r>
            <a:r>
              <a:rPr lang="en-US" i="1" dirty="0" smtClean="0"/>
              <a:t>n</a:t>
            </a:r>
            <a:r>
              <a:rPr lang="en-US" baseline="-25000" dirty="0" smtClean="0"/>
              <a:t>2</a:t>
            </a:r>
            <a:r>
              <a:rPr lang="en-US" dirty="0" smtClean="0"/>
              <a:t>)</a:t>
            </a:r>
          </a:p>
          <a:p>
            <a:r>
              <a:rPr lang="en-US" dirty="0" smtClean="0"/>
              <a:t>The protection level </a:t>
            </a:r>
            <a:r>
              <a:rPr lang="en-US" i="1" dirty="0" err="1" smtClean="0"/>
              <a:t>n</a:t>
            </a:r>
            <a:r>
              <a:rPr lang="en-US" i="1" baseline="-25000" dirty="0" err="1" smtClean="0"/>
              <a:t>j</a:t>
            </a:r>
            <a:r>
              <a:rPr lang="en-US" dirty="0" smtClean="0"/>
              <a:t> for the first </a:t>
            </a:r>
            <a:r>
              <a:rPr lang="en-US" i="1" dirty="0" smtClean="0"/>
              <a:t>j</a:t>
            </a:r>
            <a:r>
              <a:rPr lang="en-US" dirty="0" smtClean="0"/>
              <a:t> fare classes calculated as</a:t>
            </a:r>
          </a:p>
          <a:p>
            <a:pPr lvl="1"/>
            <a:r>
              <a:rPr lang="pt-BR" i="1" dirty="0" smtClean="0"/>
              <a:t>f</a:t>
            </a:r>
            <a:r>
              <a:rPr lang="pt-BR" i="1" baseline="-25000" dirty="0" smtClean="0"/>
              <a:t>j</a:t>
            </a:r>
            <a:r>
              <a:rPr lang="pt-BR" baseline="-25000" dirty="0" smtClean="0"/>
              <a:t>+1</a:t>
            </a:r>
            <a:r>
              <a:rPr lang="pt-BR" dirty="0" smtClean="0"/>
              <a:t> =  </a:t>
            </a:r>
            <a:r>
              <a:rPr lang="pt-BR" i="1" dirty="0" smtClean="0"/>
              <a:t>F</a:t>
            </a:r>
            <a:r>
              <a:rPr lang="pt-BR" i="1" baseline="-25000" dirty="0" smtClean="0"/>
              <a:t>j</a:t>
            </a:r>
            <a:r>
              <a:rPr lang="pt-BR" dirty="0" smtClean="0"/>
              <a:t> Pr(</a:t>
            </a:r>
            <a:r>
              <a:rPr lang="pt-BR" i="1" dirty="0" smtClean="0"/>
              <a:t>D</a:t>
            </a:r>
            <a:r>
              <a:rPr lang="pt-BR" baseline="-25000" dirty="0" smtClean="0"/>
              <a:t>1</a:t>
            </a:r>
            <a:r>
              <a:rPr lang="pt-BR" dirty="0" smtClean="0"/>
              <a:t> + </a:t>
            </a:r>
            <a:r>
              <a:rPr lang="pt-BR" i="1" dirty="0" smtClean="0"/>
              <a:t>D</a:t>
            </a:r>
            <a:r>
              <a:rPr lang="pt-BR" baseline="-25000" dirty="0" smtClean="0"/>
              <a:t>2</a:t>
            </a:r>
            <a:r>
              <a:rPr lang="pt-BR" dirty="0" smtClean="0"/>
              <a:t> + … + </a:t>
            </a:r>
            <a:r>
              <a:rPr lang="pt-BR" i="1" dirty="0" smtClean="0"/>
              <a:t>D</a:t>
            </a:r>
            <a:r>
              <a:rPr lang="pt-BR" i="1" baseline="-25000" dirty="0" smtClean="0"/>
              <a:t>j</a:t>
            </a:r>
            <a:r>
              <a:rPr lang="pt-BR" dirty="0" smtClean="0"/>
              <a:t> ≥ </a:t>
            </a:r>
            <a:r>
              <a:rPr lang="pt-BR" i="1" dirty="0" smtClean="0"/>
              <a:t>n</a:t>
            </a:r>
            <a:r>
              <a:rPr lang="pt-BR" i="1" baseline="-25000" dirty="0" smtClean="0"/>
              <a:t>j</a:t>
            </a:r>
            <a:r>
              <a:rPr lang="pt-BR" dirty="0" smtClean="0"/>
              <a:t>)		</a:t>
            </a:r>
            <a:endParaRPr lang="en-US" dirty="0" smtClean="0"/>
          </a:p>
          <a:p>
            <a:pPr lvl="1">
              <a:buNone/>
            </a:pPr>
            <a:r>
              <a:rPr lang="en-US" dirty="0" smtClean="0"/>
              <a:t>where</a:t>
            </a:r>
          </a:p>
          <a:p>
            <a:pPr lvl="1"/>
            <a:r>
              <a:rPr lang="en-US" i="1" dirty="0" err="1" smtClean="0"/>
              <a:t>F</a:t>
            </a:r>
            <a:r>
              <a:rPr lang="en-US" i="1" baseline="-25000" dirty="0" err="1" smtClean="0"/>
              <a:t>j</a:t>
            </a:r>
            <a:r>
              <a:rPr lang="en-US" dirty="0" smtClean="0"/>
              <a:t>  = ( </a:t>
            </a:r>
            <a:r>
              <a:rPr lang="en-US" i="1" dirty="0" smtClean="0"/>
              <a:t>f</a:t>
            </a:r>
            <a:r>
              <a:rPr lang="en-US" baseline="-25000" dirty="0" smtClean="0"/>
              <a:t>1</a:t>
            </a:r>
            <a:r>
              <a:rPr lang="en-US" dirty="0" smtClean="0"/>
              <a:t>E[</a:t>
            </a:r>
            <a:r>
              <a:rPr lang="en-US" i="1" dirty="0" smtClean="0"/>
              <a:t>D</a:t>
            </a:r>
            <a:r>
              <a:rPr lang="en-US" baseline="-25000" dirty="0" smtClean="0"/>
              <a:t>1</a:t>
            </a:r>
            <a:r>
              <a:rPr lang="en-US" dirty="0" smtClean="0"/>
              <a:t>] + </a:t>
            </a:r>
            <a:r>
              <a:rPr lang="en-US" i="1" dirty="0" smtClean="0"/>
              <a:t>f</a:t>
            </a:r>
            <a:r>
              <a:rPr lang="en-US" baseline="-25000" dirty="0" smtClean="0"/>
              <a:t>2</a:t>
            </a:r>
            <a:r>
              <a:rPr lang="en-US" dirty="0" smtClean="0"/>
              <a:t>E[</a:t>
            </a:r>
            <a:r>
              <a:rPr lang="en-US" i="1" dirty="0" smtClean="0"/>
              <a:t>D</a:t>
            </a:r>
            <a:r>
              <a:rPr lang="en-US" baseline="-25000" dirty="0" smtClean="0"/>
              <a:t>2</a:t>
            </a:r>
            <a:r>
              <a:rPr lang="en-US" dirty="0" smtClean="0"/>
              <a:t>] + … + </a:t>
            </a:r>
            <a:r>
              <a:rPr lang="en-US" i="1" dirty="0" err="1" smtClean="0"/>
              <a:t>f</a:t>
            </a:r>
            <a:r>
              <a:rPr lang="en-US" i="1" baseline="-25000" dirty="0" err="1" smtClean="0"/>
              <a:t>j</a:t>
            </a:r>
            <a:r>
              <a:rPr lang="en-US" baseline="-25000" dirty="0" smtClean="0"/>
              <a:t> </a:t>
            </a:r>
            <a:r>
              <a:rPr lang="en-US" dirty="0" smtClean="0"/>
              <a:t>E[</a:t>
            </a:r>
            <a:r>
              <a:rPr lang="en-US" i="1" dirty="0" err="1" smtClean="0"/>
              <a:t>D</a:t>
            </a:r>
            <a:r>
              <a:rPr lang="en-US" i="1" baseline="-25000" dirty="0" err="1" smtClean="0"/>
              <a:t>j</a:t>
            </a:r>
            <a:r>
              <a:rPr lang="en-US" dirty="0" smtClean="0"/>
              <a:t>] ) / ( E[</a:t>
            </a:r>
            <a:r>
              <a:rPr lang="en-US" i="1" dirty="0" smtClean="0"/>
              <a:t>D</a:t>
            </a:r>
            <a:r>
              <a:rPr lang="en-US" baseline="-25000" dirty="0" smtClean="0"/>
              <a:t>1</a:t>
            </a:r>
            <a:r>
              <a:rPr lang="en-US" dirty="0" smtClean="0"/>
              <a:t>] + E[</a:t>
            </a:r>
            <a:r>
              <a:rPr lang="en-US" i="1" dirty="0" smtClean="0"/>
              <a:t>D</a:t>
            </a:r>
            <a:r>
              <a:rPr lang="en-US" baseline="-25000" dirty="0" smtClean="0"/>
              <a:t>2</a:t>
            </a:r>
            <a:r>
              <a:rPr lang="en-US" dirty="0" smtClean="0"/>
              <a:t>] + … + E[</a:t>
            </a:r>
            <a:r>
              <a:rPr lang="en-US" i="1" dirty="0" err="1" smtClean="0"/>
              <a:t>D</a:t>
            </a:r>
            <a:r>
              <a:rPr lang="en-US" i="1" baseline="-25000" dirty="0" err="1" smtClean="0"/>
              <a:t>j</a:t>
            </a:r>
            <a:r>
              <a:rPr lang="en-US" dirty="0" smtClean="0"/>
              <a:t>] )</a:t>
            </a:r>
          </a:p>
          <a:p>
            <a:r>
              <a:rPr lang="en-US" dirty="0" smtClean="0"/>
              <a:t>Assume that each </a:t>
            </a:r>
            <a:r>
              <a:rPr lang="en-US" i="1" dirty="0" smtClean="0"/>
              <a:t>D</a:t>
            </a:r>
            <a:r>
              <a:rPr lang="en-US" i="1" baseline="-25000" dirty="0" smtClean="0"/>
              <a:t>i</a:t>
            </a:r>
            <a:r>
              <a:rPr lang="en-US" dirty="0" smtClean="0"/>
              <a:t> is normally distributed to simplify calculations</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Low-Before-High</a:t>
            </a:r>
            <a:endParaRPr lang="en-US" dirty="0"/>
          </a:p>
        </p:txBody>
      </p:sp>
      <p:sp>
        <p:nvSpPr>
          <p:cNvPr id="3" name="Content Placeholder 2"/>
          <p:cNvSpPr>
            <a:spLocks noGrp="1"/>
          </p:cNvSpPr>
          <p:nvPr>
            <p:ph idx="1"/>
          </p:nvPr>
        </p:nvSpPr>
        <p:spPr>
          <a:xfrm>
            <a:off x="457200" y="1600200"/>
            <a:ext cx="8229600" cy="4800600"/>
          </a:xfrm>
        </p:spPr>
        <p:txBody>
          <a:bodyPr>
            <a:normAutofit fontScale="77500" lnSpcReduction="20000"/>
          </a:bodyPr>
          <a:lstStyle/>
          <a:p>
            <a:r>
              <a:rPr lang="en-US" dirty="0" smtClean="0"/>
              <a:t>Characterization of the optimal policy (</a:t>
            </a:r>
            <a:r>
              <a:rPr lang="en-US" dirty="0" err="1" smtClean="0"/>
              <a:t>Brumelle</a:t>
            </a:r>
            <a:r>
              <a:rPr lang="en-US" dirty="0" smtClean="0"/>
              <a:t> and McGill (1993)) in terms of protection levels (continuous demand setting): the protection levels </a:t>
            </a:r>
            <a:r>
              <a:rPr lang="en-US" i="1" dirty="0" smtClean="0"/>
              <a:t>n</a:t>
            </a:r>
            <a:r>
              <a:rPr lang="en-US" baseline="-25000" dirty="0" smtClean="0"/>
              <a:t>1</a:t>
            </a:r>
            <a:r>
              <a:rPr lang="en-US" dirty="0" smtClean="0"/>
              <a:t>,…,</a:t>
            </a:r>
            <a:r>
              <a:rPr lang="en-US" i="1" dirty="0" smtClean="0"/>
              <a:t> n</a:t>
            </a:r>
            <a:r>
              <a:rPr lang="en-US" i="1" baseline="-25000" dirty="0" smtClean="0"/>
              <a:t>J</a:t>
            </a:r>
            <a:r>
              <a:rPr lang="en-US" baseline="-25000" dirty="0" smtClean="0"/>
              <a:t>-1</a:t>
            </a:r>
            <a:r>
              <a:rPr lang="en-US" dirty="0" smtClean="0"/>
              <a:t> are optimal if</a:t>
            </a:r>
          </a:p>
          <a:p>
            <a:pPr lvl="1">
              <a:buNone/>
            </a:pPr>
            <a:r>
              <a:rPr lang="pt-BR" i="1" dirty="0" smtClean="0"/>
              <a:t>f</a:t>
            </a:r>
            <a:r>
              <a:rPr lang="pt-BR" baseline="-25000" dirty="0" smtClean="0"/>
              <a:t>2</a:t>
            </a:r>
            <a:r>
              <a:rPr lang="pt-BR" dirty="0" smtClean="0"/>
              <a:t> =  </a:t>
            </a:r>
            <a:r>
              <a:rPr lang="pt-BR" i="1" dirty="0" smtClean="0"/>
              <a:t>f</a:t>
            </a:r>
            <a:r>
              <a:rPr lang="pt-BR" baseline="-25000" dirty="0" smtClean="0"/>
              <a:t>1</a:t>
            </a:r>
            <a:r>
              <a:rPr lang="pt-BR" dirty="0" smtClean="0"/>
              <a:t> Pr (</a:t>
            </a:r>
            <a:r>
              <a:rPr lang="pt-BR" i="1" dirty="0" smtClean="0"/>
              <a:t>D</a:t>
            </a:r>
            <a:r>
              <a:rPr lang="pt-BR" baseline="-25000" dirty="0" smtClean="0"/>
              <a:t>1</a:t>
            </a:r>
            <a:r>
              <a:rPr lang="pt-BR" dirty="0" smtClean="0"/>
              <a:t> ≥ </a:t>
            </a:r>
            <a:r>
              <a:rPr lang="pt-BR" i="1" dirty="0" smtClean="0"/>
              <a:t>n</a:t>
            </a:r>
            <a:r>
              <a:rPr lang="pt-BR" baseline="-25000" dirty="0" smtClean="0"/>
              <a:t>1</a:t>
            </a:r>
            <a:r>
              <a:rPr lang="pt-BR" dirty="0" smtClean="0"/>
              <a:t>)</a:t>
            </a:r>
            <a:endParaRPr lang="en-US" dirty="0" smtClean="0"/>
          </a:p>
          <a:p>
            <a:pPr lvl="1">
              <a:buNone/>
            </a:pPr>
            <a:r>
              <a:rPr lang="pt-BR" i="1" dirty="0" smtClean="0"/>
              <a:t>f</a:t>
            </a:r>
            <a:r>
              <a:rPr lang="pt-BR" baseline="-25000" dirty="0" smtClean="0"/>
              <a:t>3</a:t>
            </a:r>
            <a:r>
              <a:rPr lang="pt-BR" dirty="0" smtClean="0"/>
              <a:t> =  </a:t>
            </a:r>
            <a:r>
              <a:rPr lang="pt-BR" i="1" dirty="0" smtClean="0"/>
              <a:t>f</a:t>
            </a:r>
            <a:r>
              <a:rPr lang="pt-BR" baseline="-25000" dirty="0" smtClean="0"/>
              <a:t>1</a:t>
            </a:r>
            <a:r>
              <a:rPr lang="pt-BR" dirty="0" smtClean="0"/>
              <a:t> Pr(</a:t>
            </a:r>
            <a:r>
              <a:rPr lang="pt-BR" i="1" dirty="0" smtClean="0"/>
              <a:t>D</a:t>
            </a:r>
            <a:r>
              <a:rPr lang="pt-BR" baseline="-25000" dirty="0" smtClean="0"/>
              <a:t>1</a:t>
            </a:r>
            <a:r>
              <a:rPr lang="pt-BR" dirty="0" smtClean="0"/>
              <a:t> ≥ </a:t>
            </a:r>
            <a:r>
              <a:rPr lang="pt-BR" i="1" dirty="0" smtClean="0"/>
              <a:t>n</a:t>
            </a:r>
            <a:r>
              <a:rPr lang="pt-BR" baseline="-25000" dirty="0" smtClean="0"/>
              <a:t>1</a:t>
            </a:r>
            <a:r>
              <a:rPr lang="pt-BR" dirty="0" smtClean="0"/>
              <a:t> and </a:t>
            </a:r>
            <a:r>
              <a:rPr lang="pt-BR" i="1" dirty="0" smtClean="0"/>
              <a:t>D</a:t>
            </a:r>
            <a:r>
              <a:rPr lang="pt-BR" baseline="-25000" dirty="0" smtClean="0"/>
              <a:t>1</a:t>
            </a:r>
            <a:r>
              <a:rPr lang="pt-BR" dirty="0" smtClean="0"/>
              <a:t> + </a:t>
            </a:r>
            <a:r>
              <a:rPr lang="pt-BR" i="1" dirty="0" smtClean="0"/>
              <a:t>D</a:t>
            </a:r>
            <a:r>
              <a:rPr lang="pt-BR" baseline="-25000" dirty="0" smtClean="0"/>
              <a:t>2</a:t>
            </a:r>
            <a:r>
              <a:rPr lang="pt-BR" dirty="0" smtClean="0"/>
              <a:t> ≥ </a:t>
            </a:r>
            <a:r>
              <a:rPr lang="pt-BR" i="1" dirty="0" smtClean="0"/>
              <a:t>n</a:t>
            </a:r>
            <a:r>
              <a:rPr lang="pt-BR" baseline="-25000" dirty="0" smtClean="0"/>
              <a:t>2</a:t>
            </a:r>
            <a:r>
              <a:rPr lang="pt-BR" dirty="0" smtClean="0"/>
              <a:t>)</a:t>
            </a:r>
            <a:endParaRPr lang="en-US" dirty="0" smtClean="0"/>
          </a:p>
          <a:p>
            <a:pPr lvl="1">
              <a:buNone/>
            </a:pPr>
            <a:r>
              <a:rPr lang="en-US" dirty="0" smtClean="0"/>
              <a:t>…</a:t>
            </a:r>
          </a:p>
          <a:p>
            <a:pPr lvl="1">
              <a:buNone/>
            </a:pPr>
            <a:r>
              <a:rPr lang="en-US" i="1" dirty="0" smtClean="0"/>
              <a:t>f</a:t>
            </a:r>
            <a:r>
              <a:rPr lang="en-US" i="1" baseline="-25000" dirty="0" smtClean="0"/>
              <a:t>j</a:t>
            </a:r>
            <a:r>
              <a:rPr lang="en-US" baseline="-25000" dirty="0" smtClean="0"/>
              <a:t>+1</a:t>
            </a:r>
            <a:r>
              <a:rPr lang="en-US" dirty="0" smtClean="0"/>
              <a:t> =  </a:t>
            </a:r>
            <a:r>
              <a:rPr lang="en-US" i="1" dirty="0" smtClean="0"/>
              <a:t>f</a:t>
            </a:r>
            <a:r>
              <a:rPr lang="en-US" baseline="-25000" dirty="0" smtClean="0"/>
              <a:t>1</a:t>
            </a:r>
            <a:r>
              <a:rPr lang="en-US" dirty="0" smtClean="0"/>
              <a:t> Pr(</a:t>
            </a:r>
            <a:r>
              <a:rPr lang="en-US" i="1" dirty="0" smtClean="0"/>
              <a:t>D</a:t>
            </a:r>
            <a:r>
              <a:rPr lang="en-US" baseline="-25000" dirty="0" smtClean="0"/>
              <a:t>1</a:t>
            </a:r>
            <a:r>
              <a:rPr lang="en-US" dirty="0" smtClean="0"/>
              <a:t> ≥ </a:t>
            </a:r>
            <a:r>
              <a:rPr lang="en-US" i="1" dirty="0" smtClean="0"/>
              <a:t>n</a:t>
            </a:r>
            <a:r>
              <a:rPr lang="en-US" baseline="-25000" dirty="0" smtClean="0"/>
              <a:t>1</a:t>
            </a:r>
            <a:r>
              <a:rPr lang="en-US" dirty="0" smtClean="0"/>
              <a:t> and </a:t>
            </a:r>
            <a:r>
              <a:rPr lang="en-US" i="1" dirty="0" smtClean="0"/>
              <a:t>D</a:t>
            </a:r>
            <a:r>
              <a:rPr lang="en-US" baseline="-25000" dirty="0" smtClean="0"/>
              <a:t>1</a:t>
            </a:r>
            <a:r>
              <a:rPr lang="en-US" dirty="0" smtClean="0"/>
              <a:t> + </a:t>
            </a:r>
            <a:r>
              <a:rPr lang="en-US" i="1" dirty="0" smtClean="0"/>
              <a:t>D</a:t>
            </a:r>
            <a:r>
              <a:rPr lang="en-US" baseline="-25000" dirty="0" smtClean="0"/>
              <a:t>2</a:t>
            </a:r>
            <a:r>
              <a:rPr lang="en-US" dirty="0" smtClean="0"/>
              <a:t> ≥ </a:t>
            </a:r>
            <a:r>
              <a:rPr lang="en-US" i="1" dirty="0" smtClean="0"/>
              <a:t>n</a:t>
            </a:r>
            <a:r>
              <a:rPr lang="en-US" baseline="-25000" dirty="0" smtClean="0"/>
              <a:t>2</a:t>
            </a:r>
            <a:r>
              <a:rPr lang="en-US" dirty="0" smtClean="0"/>
              <a:t> and …  </a:t>
            </a:r>
            <a:r>
              <a:rPr lang="en-US" i="1" dirty="0" smtClean="0"/>
              <a:t>D</a:t>
            </a:r>
            <a:r>
              <a:rPr lang="en-US" baseline="-25000" dirty="0" smtClean="0"/>
              <a:t>1</a:t>
            </a:r>
            <a:r>
              <a:rPr lang="en-US" dirty="0" smtClean="0"/>
              <a:t> + </a:t>
            </a:r>
            <a:r>
              <a:rPr lang="en-US" i="1" dirty="0" smtClean="0"/>
              <a:t>D</a:t>
            </a:r>
            <a:r>
              <a:rPr lang="en-US" baseline="-25000" dirty="0" smtClean="0"/>
              <a:t>2</a:t>
            </a:r>
            <a:r>
              <a:rPr lang="en-US" dirty="0" smtClean="0"/>
              <a:t> + … </a:t>
            </a:r>
            <a:r>
              <a:rPr lang="en-US" i="1" dirty="0" err="1" smtClean="0"/>
              <a:t>D</a:t>
            </a:r>
            <a:r>
              <a:rPr lang="en-US" i="1" baseline="-25000" dirty="0" err="1" smtClean="0"/>
              <a:t>j</a:t>
            </a:r>
            <a:r>
              <a:rPr lang="en-US" dirty="0" smtClean="0"/>
              <a:t> ≥ </a:t>
            </a:r>
            <a:r>
              <a:rPr lang="en-US" i="1" dirty="0" err="1" smtClean="0"/>
              <a:t>n</a:t>
            </a:r>
            <a:r>
              <a:rPr lang="en-US" i="1" baseline="-25000" dirty="0" err="1" smtClean="0"/>
              <a:t>j</a:t>
            </a:r>
            <a:r>
              <a:rPr lang="en-US" dirty="0" smtClean="0"/>
              <a:t>).	</a:t>
            </a:r>
          </a:p>
          <a:p>
            <a:pPr lvl="1">
              <a:buNone/>
            </a:pPr>
            <a:endParaRPr lang="en-US" dirty="0" smtClean="0"/>
          </a:p>
          <a:p>
            <a:r>
              <a:rPr lang="en-US" dirty="0" smtClean="0"/>
              <a:t>Note: probability that a fare class nest will sell out (under the optimal policy) is proportional to the ratio of the fares:</a:t>
            </a:r>
          </a:p>
          <a:p>
            <a:pPr lvl="1"/>
            <a:r>
              <a:rPr lang="en-US" dirty="0" smtClean="0"/>
              <a:t>if the protection levels </a:t>
            </a:r>
            <a:r>
              <a:rPr lang="en-US" i="1" dirty="0" smtClean="0"/>
              <a:t>n</a:t>
            </a:r>
            <a:r>
              <a:rPr lang="en-US" baseline="-25000" dirty="0" smtClean="0"/>
              <a:t>1</a:t>
            </a:r>
            <a:r>
              <a:rPr lang="en-US" dirty="0" smtClean="0"/>
              <a:t> and </a:t>
            </a:r>
            <a:r>
              <a:rPr lang="en-US" i="1" dirty="0" smtClean="0"/>
              <a:t>n</a:t>
            </a:r>
            <a:r>
              <a:rPr lang="en-US" baseline="-25000" dirty="0" smtClean="0"/>
              <a:t>2</a:t>
            </a:r>
            <a:r>
              <a:rPr lang="en-US" dirty="0" smtClean="0"/>
              <a:t> are set optimally, then the proportion of time classes 1 and 2 both sell out relative to the total number of flight departures should be approximately </a:t>
            </a:r>
            <a:r>
              <a:rPr lang="en-US" i="1" dirty="0" smtClean="0"/>
              <a:t>f</a:t>
            </a:r>
            <a:r>
              <a:rPr lang="en-US" baseline="-25000" dirty="0" smtClean="0"/>
              <a:t>3</a:t>
            </a:r>
            <a:r>
              <a:rPr lang="en-US" dirty="0" smtClean="0"/>
              <a:t> / </a:t>
            </a:r>
            <a:r>
              <a:rPr lang="en-US" i="1" dirty="0" smtClean="0"/>
              <a:t>f</a:t>
            </a:r>
            <a:r>
              <a:rPr lang="en-US" baseline="-25000" dirty="0" smtClean="0"/>
              <a:t>1</a:t>
            </a:r>
            <a:r>
              <a:rPr lang="en-US" dirty="0" smtClean="0"/>
              <a:t>; similarly, the proportion of time fare class 1 will sell out should be approximately </a:t>
            </a:r>
            <a:r>
              <a:rPr lang="en-US" i="1" dirty="0" smtClean="0"/>
              <a:t>f</a:t>
            </a:r>
            <a:r>
              <a:rPr lang="en-US" baseline="-25000" dirty="0" smtClean="0"/>
              <a:t>2</a:t>
            </a:r>
            <a:r>
              <a:rPr lang="en-US" dirty="0" smtClean="0"/>
              <a:t> / </a:t>
            </a:r>
            <a:r>
              <a:rPr lang="en-US" i="1" dirty="0" smtClean="0"/>
              <a:t>f</a:t>
            </a:r>
            <a:r>
              <a:rPr lang="en-US" baseline="-25000" dirty="0" smtClean="0"/>
              <a:t>1</a:t>
            </a:r>
            <a:r>
              <a:rPr lang="en-US" dirty="0" smtClean="0"/>
              <a:t>. </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39125" cy="831850"/>
          </a:xfrm>
        </p:spPr>
        <p:txBody>
          <a:bodyPr>
            <a:normAutofit fontScale="90000"/>
          </a:bodyPr>
          <a:lstStyle/>
          <a:p>
            <a:r>
              <a:rPr lang="en-US" dirty="0" smtClean="0"/>
              <a:t>Complete (Yield) MDP Solution, Single Resource</a:t>
            </a:r>
            <a:endParaRPr lang="en-US" dirty="0"/>
          </a:p>
        </p:txBody>
      </p:sp>
      <p:sp>
        <p:nvSpPr>
          <p:cNvPr id="3" name="Content Placeholder 2"/>
          <p:cNvSpPr>
            <a:spLocks noGrp="1"/>
          </p:cNvSpPr>
          <p:nvPr>
            <p:ph idx="1"/>
          </p:nvPr>
        </p:nvSpPr>
        <p:spPr>
          <a:xfrm>
            <a:off x="457200" y="1524000"/>
            <a:ext cx="8686800" cy="2286000"/>
          </a:xfrm>
        </p:spPr>
        <p:txBody>
          <a:bodyPr>
            <a:normAutofit/>
          </a:bodyPr>
          <a:lstStyle/>
          <a:p>
            <a:r>
              <a:rPr lang="en-US" sz="2400" dirty="0"/>
              <a:t>Subramanian, </a:t>
            </a:r>
            <a:r>
              <a:rPr lang="en-US" sz="2400" dirty="0" err="1"/>
              <a:t>Stidham</a:t>
            </a:r>
            <a:r>
              <a:rPr lang="en-US" sz="2400" dirty="0"/>
              <a:t>, and </a:t>
            </a:r>
            <a:r>
              <a:rPr lang="en-US" sz="2400" dirty="0" err="1"/>
              <a:t>Lautenbacher</a:t>
            </a:r>
            <a:r>
              <a:rPr lang="en-US" sz="2400" dirty="0"/>
              <a:t> (1999) </a:t>
            </a:r>
          </a:p>
          <a:p>
            <a:pPr lvl="1"/>
            <a:r>
              <a:rPr lang="en-US" sz="2400" dirty="0"/>
              <a:t>Cancellation</a:t>
            </a:r>
          </a:p>
          <a:p>
            <a:pPr lvl="1"/>
            <a:r>
              <a:rPr lang="en-US" sz="2400" dirty="0"/>
              <a:t>Cancellation refunds  (possibly class dependent)</a:t>
            </a:r>
          </a:p>
          <a:p>
            <a:pPr lvl="1"/>
            <a:r>
              <a:rPr lang="en-US" sz="2400" dirty="0"/>
              <a:t>Overbooking explicitly included</a:t>
            </a:r>
          </a:p>
          <a:p>
            <a:endParaRPr lang="en-US" dirty="0" smtClean="0"/>
          </a:p>
          <a:p>
            <a:endParaRPr lang="en-US" dirty="0" smtClean="0"/>
          </a:p>
          <a:p>
            <a:endParaRPr lang="en-US" dirty="0" smtClean="0"/>
          </a:p>
          <a:p>
            <a:endParaRPr lang="en-US" dirty="0"/>
          </a:p>
        </p:txBody>
      </p:sp>
      <p:graphicFrame>
        <p:nvGraphicFramePr>
          <p:cNvPr id="106499" name="Object 3"/>
          <p:cNvGraphicFramePr>
            <a:graphicFrameLocks noChangeAspect="1"/>
          </p:cNvGraphicFramePr>
          <p:nvPr/>
        </p:nvGraphicFramePr>
        <p:xfrm>
          <a:off x="609610" y="3581410"/>
          <a:ext cx="7834481" cy="2133599"/>
        </p:xfrm>
        <a:graphic>
          <a:graphicData uri="http://schemas.openxmlformats.org/presentationml/2006/ole">
            <mc:AlternateContent xmlns:mc="http://schemas.openxmlformats.org/markup-compatibility/2006">
              <mc:Choice xmlns:v="urn:schemas-microsoft-com:vml" Requires="v">
                <p:oleObj spid="_x0000_s9245" name="Equation" r:id="rId3" imgW="4381200" imgH="1193760" progId="Equation.DSMT4">
                  <p:embed/>
                </p:oleObj>
              </mc:Choice>
              <mc:Fallback>
                <p:oleObj name="Equation" r:id="rId3" imgW="4381200" imgH="119376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10" y="3581410"/>
                        <a:ext cx="7834481" cy="2133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E0945A5B-6FD1-4E75-90E0-1022EA54FCBA}" type="slidenum">
              <a:rPr lang="en-US" smtClean="0"/>
              <a:pPr/>
              <a:t>2</a:t>
            </a:fld>
            <a:endParaRPr lang="en-US" dirty="0"/>
          </a:p>
        </p:txBody>
      </p:sp>
      <p:sp>
        <p:nvSpPr>
          <p:cNvPr id="3" name="Text Placeholder 2"/>
          <p:cNvSpPr>
            <a:spLocks noGrp="1"/>
          </p:cNvSpPr>
          <p:nvPr>
            <p:ph type="body" sz="quarter" idx="11"/>
          </p:nvPr>
        </p:nvSpPr>
        <p:spPr/>
        <p:txBody>
          <a:bodyPr>
            <a:normAutofit fontScale="62500" lnSpcReduction="20000"/>
          </a:bodyPr>
          <a:lstStyle/>
          <a:p>
            <a:pPr marL="856248" indent="-856248">
              <a:buFont typeface="Wingdings" pitchFamily="2" charset="2"/>
              <a:buChar char="§"/>
            </a:pPr>
            <a:r>
              <a:rPr lang="en-US" sz="6200" dirty="0"/>
              <a:t>Introduction</a:t>
            </a:r>
          </a:p>
          <a:p>
            <a:pPr marL="856248" indent="-856248">
              <a:buFont typeface="Wingdings" pitchFamily="2" charset="2"/>
              <a:buChar char="§"/>
            </a:pPr>
            <a:r>
              <a:rPr lang="en-US" sz="6200" dirty="0"/>
              <a:t>Basic Concepts of Revenue Management</a:t>
            </a:r>
          </a:p>
          <a:p>
            <a:pPr marL="856248" indent="-856248">
              <a:buFont typeface="Wingdings" pitchFamily="2" charset="2"/>
              <a:buChar char="§"/>
            </a:pPr>
            <a:r>
              <a:rPr lang="en-US" sz="6200" dirty="0"/>
              <a:t>PROS timeline</a:t>
            </a:r>
          </a:p>
          <a:p>
            <a:pPr marL="856248" indent="-856248">
              <a:buFont typeface="Wingdings" pitchFamily="2" charset="2"/>
              <a:buChar char="§"/>
            </a:pPr>
            <a:r>
              <a:rPr lang="en-US" sz="6200" dirty="0"/>
              <a:t>Three main mathematical themes</a:t>
            </a:r>
          </a:p>
          <a:p>
            <a:pPr marL="856248" indent="-856248">
              <a:buFont typeface="Wingdings" pitchFamily="2" charset="2"/>
              <a:buChar char="§"/>
            </a:pPr>
            <a:r>
              <a:rPr lang="en-US" sz="6200" dirty="0"/>
              <a:t>Spiral-down example</a:t>
            </a:r>
          </a:p>
          <a:p>
            <a:pPr marL="856248" indent="-856248">
              <a:buFont typeface="Wingdings" pitchFamily="2" charset="2"/>
              <a:buChar char="§"/>
            </a:pPr>
            <a:r>
              <a:rPr lang="en-US" sz="6200" dirty="0" smtClean="0"/>
              <a:t>Pricing optimization</a:t>
            </a:r>
            <a:endParaRPr lang="en-US" sz="6200" dirty="0"/>
          </a:p>
          <a:p>
            <a:pPr marL="856248" indent="-856248">
              <a:buFont typeface="Wingdings" pitchFamily="2" charset="2"/>
              <a:buChar char="§"/>
            </a:pPr>
            <a:r>
              <a:rPr lang="en-US" sz="6200" dirty="0"/>
              <a:t>Other industries</a:t>
            </a:r>
            <a:endParaRPr lang="en-US" dirty="0"/>
          </a:p>
        </p:txBody>
      </p:sp>
      <p:sp>
        <p:nvSpPr>
          <p:cNvPr id="4" name="Title 3"/>
          <p:cNvSpPr>
            <a:spLocks noGrp="1"/>
          </p:cNvSpPr>
          <p:nvPr>
            <p:ph type="title"/>
          </p:nvPr>
        </p:nvSpPr>
        <p:spPr/>
        <p:txBody>
          <a:bodyPr/>
          <a:lstStyle/>
          <a:p>
            <a:r>
              <a:rPr lang="en-US" dirty="0" smtClean="0"/>
              <a:t>Agenda</a:t>
            </a:r>
            <a:endParaRPr lang="en-US" dirty="0"/>
          </a:p>
        </p:txBody>
      </p:sp>
    </p:spTree>
    <p:extLst>
      <p:ext uri="{BB962C8B-B14F-4D97-AF65-F5344CB8AC3E}">
        <p14:creationId xmlns:p14="http://schemas.microsoft.com/office/powerpoint/2010/main" val="3527200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Continuous Time MDP Solution</a:t>
            </a:r>
            <a:endParaRPr lang="en-US" dirty="0"/>
          </a:p>
        </p:txBody>
      </p:sp>
      <p:sp>
        <p:nvSpPr>
          <p:cNvPr id="3" name="Content Placeholder 2"/>
          <p:cNvSpPr>
            <a:spLocks noGrp="1"/>
          </p:cNvSpPr>
          <p:nvPr>
            <p:ph idx="1"/>
          </p:nvPr>
        </p:nvSpPr>
        <p:spPr>
          <a:xfrm>
            <a:off x="457200" y="1524000"/>
            <a:ext cx="8686800" cy="1143000"/>
          </a:xfrm>
        </p:spPr>
        <p:txBody>
          <a:bodyPr>
            <a:normAutofit/>
          </a:bodyPr>
          <a:lstStyle/>
          <a:p>
            <a:r>
              <a:rPr lang="en-US" sz="2400" dirty="0"/>
              <a:t>The discrete time formulation can be thought of as an approximation (forward Euler) to the continuous time formulations</a:t>
            </a:r>
            <a:endParaRPr lang="en-US" dirty="0" smtClean="0"/>
          </a:p>
          <a:p>
            <a:endParaRPr lang="en-US" dirty="0" smtClean="0"/>
          </a:p>
          <a:p>
            <a:endParaRPr lang="en-US" dirty="0"/>
          </a:p>
        </p:txBody>
      </p:sp>
      <p:graphicFrame>
        <p:nvGraphicFramePr>
          <p:cNvPr id="106499" name="Object 3"/>
          <p:cNvGraphicFramePr>
            <a:graphicFrameLocks noChangeAspect="1"/>
          </p:cNvGraphicFramePr>
          <p:nvPr>
            <p:extLst>
              <p:ext uri="{D42A27DB-BD31-4B8C-83A1-F6EECF244321}">
                <p14:modId xmlns:p14="http://schemas.microsoft.com/office/powerpoint/2010/main" val="138590680"/>
              </p:ext>
            </p:extLst>
          </p:nvPr>
        </p:nvGraphicFramePr>
        <p:xfrm>
          <a:off x="914400" y="2514601"/>
          <a:ext cx="6630987" cy="1225550"/>
        </p:xfrm>
        <a:graphic>
          <a:graphicData uri="http://schemas.openxmlformats.org/presentationml/2006/ole">
            <mc:AlternateContent xmlns:mc="http://schemas.openxmlformats.org/markup-compatibility/2006">
              <mc:Choice xmlns:v="urn:schemas-microsoft-com:vml" Requires="v">
                <p:oleObj spid="_x0000_s10269" name="Equation" r:id="rId3" imgW="3708360" imgH="685800" progId="Equation.DSMT4">
                  <p:embed/>
                </p:oleObj>
              </mc:Choice>
              <mc:Fallback>
                <p:oleObj name="Equation" r:id="rId3" imgW="3708360" imgH="685800" progId="Equation.DSMT4">
                  <p:embed/>
                  <p:pic>
                    <p:nvPicPr>
                      <p:cNvPr id="0" name=""/>
                      <p:cNvPicPr>
                        <a:picLocks noChangeAspect="1" noChangeArrowheads="1"/>
                      </p:cNvPicPr>
                      <p:nvPr/>
                    </p:nvPicPr>
                    <p:blipFill>
                      <a:blip r:embed="rId4"/>
                      <a:srcRect/>
                      <a:stretch>
                        <a:fillRect/>
                      </a:stretch>
                    </p:blipFill>
                    <p:spPr bwMode="auto">
                      <a:xfrm>
                        <a:off x="914400" y="2514601"/>
                        <a:ext cx="6630987"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Content Placeholder 2"/>
          <p:cNvSpPr txBox="1">
            <a:spLocks/>
          </p:cNvSpPr>
          <p:nvPr/>
        </p:nvSpPr>
        <p:spPr>
          <a:xfrm>
            <a:off x="457200" y="3962400"/>
            <a:ext cx="8686800" cy="1143000"/>
          </a:xfrm>
          <a:prstGeom prst="rect">
            <a:avLst/>
          </a:prstGeom>
        </p:spPr>
        <p:txBody>
          <a:bodyPr vert="horz" lIns="91333" tIns="45667" rIns="91333" bIns="45667" rtlCol="0">
            <a:normAutofit/>
          </a:bodyPr>
          <a:lstStyle/>
          <a:p>
            <a:pPr marL="342499" indent="-342499">
              <a:spcBef>
                <a:spcPct val="20000"/>
              </a:spcBef>
              <a:buFont typeface="Arial" pitchFamily="34" charset="0"/>
              <a:buChar char="•"/>
              <a:defRPr/>
            </a:pPr>
            <a:r>
              <a:rPr lang="en-US" sz="2400" dirty="0"/>
              <a:t>This in turn can viewed as a specific case of a problem with semi-Markov arrivals (perhaps time-inhomogeneous)</a:t>
            </a:r>
            <a:endParaRPr lang="en-US" sz="3200" dirty="0"/>
          </a:p>
          <a:p>
            <a:pPr marL="342499" indent="-342499">
              <a:spcBef>
                <a:spcPct val="20000"/>
              </a:spcBef>
              <a:buFont typeface="Arial" pitchFamily="34" charset="0"/>
              <a:buChar char="•"/>
              <a:defRPr/>
            </a:pPr>
            <a:endParaRPr lang="en-US" sz="3200" dirty="0"/>
          </a:p>
        </p:txBody>
      </p:sp>
      <p:pic>
        <p:nvPicPr>
          <p:cNvPr id="176131" name="Picture 3"/>
          <p:cNvPicPr>
            <a:picLocks noChangeAspect="1" noChangeArrowheads="1"/>
          </p:cNvPicPr>
          <p:nvPr/>
        </p:nvPicPr>
        <p:blipFill>
          <a:blip r:embed="rId5" cstate="print"/>
          <a:srcRect/>
          <a:stretch>
            <a:fillRect/>
          </a:stretch>
        </p:blipFill>
        <p:spPr bwMode="auto">
          <a:xfrm>
            <a:off x="2057410" y="4724400"/>
            <a:ext cx="5342743" cy="1600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Networks of Flights</a:t>
            </a:r>
            <a:endParaRPr lang="en-US" dirty="0"/>
          </a:p>
        </p:txBody>
      </p:sp>
      <p:sp>
        <p:nvSpPr>
          <p:cNvPr id="177154" name="Oval 2"/>
          <p:cNvSpPr>
            <a:spLocks noChangeArrowheads="1"/>
          </p:cNvSpPr>
          <p:nvPr/>
        </p:nvSpPr>
        <p:spPr bwMode="auto">
          <a:xfrm>
            <a:off x="4343400" y="4038600"/>
            <a:ext cx="533400" cy="533400"/>
          </a:xfrm>
          <a:prstGeom prst="ellipse">
            <a:avLst/>
          </a:prstGeom>
          <a:solidFill>
            <a:srgbClr val="FFFFFF"/>
          </a:solidFill>
          <a:ln w="9525">
            <a:solidFill>
              <a:srgbClr val="000000"/>
            </a:solidFill>
            <a:round/>
            <a:headEnd/>
            <a:tailEnd/>
          </a:ln>
        </p:spPr>
        <p:txBody>
          <a:bodyPr vert="horz" wrap="square" lIns="91333" tIns="45667" rIns="91333" bIns="45667" numCol="1" anchor="t" anchorCtr="0" compatLnSpc="1">
            <a:prstTxWarp prst="textNoShape">
              <a:avLst/>
            </a:prstTxWarp>
          </a:bodyPr>
          <a:lstStyle/>
          <a:p>
            <a:endParaRPr lang="en-US"/>
          </a:p>
        </p:txBody>
      </p:sp>
      <p:cxnSp>
        <p:nvCxnSpPr>
          <p:cNvPr id="177155" name="AutoShape 3"/>
          <p:cNvCxnSpPr>
            <a:cxnSpLocks noChangeShapeType="1"/>
          </p:cNvCxnSpPr>
          <p:nvPr/>
        </p:nvCxnSpPr>
        <p:spPr bwMode="auto">
          <a:xfrm>
            <a:off x="3200400" y="3352800"/>
            <a:ext cx="1181100" cy="762000"/>
          </a:xfrm>
          <a:prstGeom prst="straightConnector1">
            <a:avLst/>
          </a:prstGeom>
          <a:noFill/>
          <a:ln w="9525">
            <a:solidFill>
              <a:srgbClr val="000000"/>
            </a:solidFill>
            <a:round/>
            <a:headEnd/>
            <a:tailEnd type="triangle" w="med" len="med"/>
          </a:ln>
        </p:spPr>
      </p:cxnSp>
      <p:cxnSp>
        <p:nvCxnSpPr>
          <p:cNvPr id="177156" name="AutoShape 4"/>
          <p:cNvCxnSpPr>
            <a:cxnSpLocks noChangeShapeType="1"/>
          </p:cNvCxnSpPr>
          <p:nvPr/>
        </p:nvCxnSpPr>
        <p:spPr bwMode="auto">
          <a:xfrm>
            <a:off x="4800600" y="4495800"/>
            <a:ext cx="1219200" cy="990600"/>
          </a:xfrm>
          <a:prstGeom prst="straightConnector1">
            <a:avLst/>
          </a:prstGeom>
          <a:noFill/>
          <a:ln w="9525">
            <a:solidFill>
              <a:srgbClr val="000000"/>
            </a:solidFill>
            <a:round/>
            <a:headEnd/>
            <a:tailEnd type="triangle" w="med" len="med"/>
          </a:ln>
        </p:spPr>
      </p:cxnSp>
      <p:cxnSp>
        <p:nvCxnSpPr>
          <p:cNvPr id="8" name="AutoShape 3"/>
          <p:cNvCxnSpPr>
            <a:cxnSpLocks noChangeShapeType="1"/>
            <a:endCxn id="177154" idx="2"/>
          </p:cNvCxnSpPr>
          <p:nvPr/>
        </p:nvCxnSpPr>
        <p:spPr bwMode="auto">
          <a:xfrm>
            <a:off x="2971800" y="3810000"/>
            <a:ext cx="1371600" cy="495300"/>
          </a:xfrm>
          <a:prstGeom prst="straightConnector1">
            <a:avLst/>
          </a:prstGeom>
          <a:noFill/>
          <a:ln w="9525">
            <a:solidFill>
              <a:srgbClr val="000000"/>
            </a:solidFill>
            <a:round/>
            <a:headEnd/>
            <a:tailEnd type="triangle" w="med" len="med"/>
          </a:ln>
        </p:spPr>
      </p:cxnSp>
      <p:cxnSp>
        <p:nvCxnSpPr>
          <p:cNvPr id="9" name="AutoShape 3"/>
          <p:cNvCxnSpPr>
            <a:cxnSpLocks noChangeShapeType="1"/>
          </p:cNvCxnSpPr>
          <p:nvPr/>
        </p:nvCxnSpPr>
        <p:spPr bwMode="auto">
          <a:xfrm flipV="1">
            <a:off x="2971800" y="4419600"/>
            <a:ext cx="1371600" cy="228602"/>
          </a:xfrm>
          <a:prstGeom prst="straightConnector1">
            <a:avLst/>
          </a:prstGeom>
          <a:noFill/>
          <a:ln w="9525">
            <a:solidFill>
              <a:srgbClr val="000000"/>
            </a:solidFill>
            <a:round/>
            <a:headEnd/>
            <a:tailEnd type="triangle" w="med" len="med"/>
          </a:ln>
        </p:spPr>
      </p:cxnSp>
      <p:cxnSp>
        <p:nvCxnSpPr>
          <p:cNvPr id="10" name="AutoShape 3"/>
          <p:cNvCxnSpPr>
            <a:cxnSpLocks noChangeShapeType="1"/>
            <a:endCxn id="177154" idx="3"/>
          </p:cNvCxnSpPr>
          <p:nvPr/>
        </p:nvCxnSpPr>
        <p:spPr bwMode="auto">
          <a:xfrm flipV="1">
            <a:off x="3352810" y="4493895"/>
            <a:ext cx="1068715" cy="992517"/>
          </a:xfrm>
          <a:prstGeom prst="straightConnector1">
            <a:avLst/>
          </a:prstGeom>
          <a:noFill/>
          <a:ln w="9525">
            <a:solidFill>
              <a:srgbClr val="000000"/>
            </a:solidFill>
            <a:round/>
            <a:headEnd/>
            <a:tailEnd type="triangle" w="med" len="med"/>
          </a:ln>
        </p:spPr>
      </p:cxnSp>
      <p:cxnSp>
        <p:nvCxnSpPr>
          <p:cNvPr id="41" name="AutoShape 4"/>
          <p:cNvCxnSpPr>
            <a:cxnSpLocks noChangeShapeType="1"/>
          </p:cNvCxnSpPr>
          <p:nvPr/>
        </p:nvCxnSpPr>
        <p:spPr bwMode="auto">
          <a:xfrm>
            <a:off x="4876800" y="4419600"/>
            <a:ext cx="1219200" cy="304800"/>
          </a:xfrm>
          <a:prstGeom prst="straightConnector1">
            <a:avLst/>
          </a:prstGeom>
          <a:noFill/>
          <a:ln w="9525">
            <a:solidFill>
              <a:srgbClr val="000000"/>
            </a:solidFill>
            <a:round/>
            <a:headEnd/>
            <a:tailEnd type="triangle" w="med" len="med"/>
          </a:ln>
        </p:spPr>
      </p:cxnSp>
      <p:cxnSp>
        <p:nvCxnSpPr>
          <p:cNvPr id="43" name="AutoShape 4"/>
          <p:cNvCxnSpPr>
            <a:cxnSpLocks noChangeShapeType="1"/>
          </p:cNvCxnSpPr>
          <p:nvPr/>
        </p:nvCxnSpPr>
        <p:spPr bwMode="auto">
          <a:xfrm flipV="1">
            <a:off x="4800600" y="3429000"/>
            <a:ext cx="1066800" cy="685800"/>
          </a:xfrm>
          <a:prstGeom prst="straightConnector1">
            <a:avLst/>
          </a:prstGeom>
          <a:noFill/>
          <a:ln w="9525">
            <a:solidFill>
              <a:srgbClr val="000000"/>
            </a:solidFill>
            <a:round/>
            <a:headEnd/>
            <a:tailEnd type="triangle" w="med" len="med"/>
          </a:ln>
        </p:spPr>
      </p:cxnSp>
      <p:cxnSp>
        <p:nvCxnSpPr>
          <p:cNvPr id="44" name="AutoShape 4"/>
          <p:cNvCxnSpPr>
            <a:cxnSpLocks noChangeShapeType="1"/>
            <a:stCxn id="177154" idx="6"/>
          </p:cNvCxnSpPr>
          <p:nvPr/>
        </p:nvCxnSpPr>
        <p:spPr bwMode="auto">
          <a:xfrm flipV="1">
            <a:off x="4876800" y="4114800"/>
            <a:ext cx="1219200" cy="190500"/>
          </a:xfrm>
          <a:prstGeom prst="straightConnector1">
            <a:avLst/>
          </a:prstGeom>
          <a:noFill/>
          <a:ln w="9525">
            <a:solidFill>
              <a:srgbClr val="000000"/>
            </a:solidFill>
            <a:round/>
            <a:headEnd/>
            <a:tailEnd type="triangle" w="med" len="med"/>
          </a:ln>
        </p:spPr>
      </p:cxnSp>
      <p:sp>
        <p:nvSpPr>
          <p:cNvPr id="54" name="Content Placeholder 2"/>
          <p:cNvSpPr>
            <a:spLocks noGrp="1"/>
          </p:cNvSpPr>
          <p:nvPr>
            <p:ph idx="1"/>
          </p:nvPr>
        </p:nvSpPr>
        <p:spPr>
          <a:xfrm>
            <a:off x="457200" y="1447800"/>
            <a:ext cx="8686800" cy="2286000"/>
          </a:xfrm>
        </p:spPr>
        <p:txBody>
          <a:bodyPr>
            <a:normAutofit/>
          </a:bodyPr>
          <a:lstStyle/>
          <a:p>
            <a:r>
              <a:rPr lang="en-US" sz="2400" dirty="0"/>
              <a:t>Emergence of network carriers</a:t>
            </a:r>
          </a:p>
          <a:p>
            <a:r>
              <a:rPr lang="en-US" sz="2400" dirty="0"/>
              <a:t>Banks of inbound and outbound flights in the same time interval</a:t>
            </a:r>
          </a:p>
          <a:p>
            <a:r>
              <a:rPr lang="en-US" sz="2400" dirty="0"/>
              <a:t>Much better coverage than point-to-point flights</a:t>
            </a: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Effects</a:t>
            </a:r>
            <a:endParaRPr lang="en-US" dirty="0"/>
          </a:p>
        </p:txBody>
      </p:sp>
      <p:pic>
        <p:nvPicPr>
          <p:cNvPr id="5123" name="Picture 3"/>
          <p:cNvPicPr>
            <a:picLocks noChangeAspect="1" noChangeArrowheads="1"/>
          </p:cNvPicPr>
          <p:nvPr/>
        </p:nvPicPr>
        <p:blipFill>
          <a:blip r:embed="rId2" cstate="print"/>
          <a:srcRect/>
          <a:stretch>
            <a:fillRect/>
          </a:stretch>
        </p:blipFill>
        <p:spPr bwMode="auto">
          <a:xfrm>
            <a:off x="1828800" y="1295400"/>
            <a:ext cx="5486400" cy="3200400"/>
          </a:xfrm>
          <a:prstGeom prst="rect">
            <a:avLst/>
          </a:prstGeom>
          <a:noFill/>
          <a:ln w="9525">
            <a:noFill/>
            <a:miter lim="800000"/>
            <a:headEnd/>
            <a:tailEnd/>
          </a:ln>
          <a:effectLst/>
        </p:spPr>
      </p:pic>
      <p:sp>
        <p:nvSpPr>
          <p:cNvPr id="4" name="Content Placeholder 2"/>
          <p:cNvSpPr>
            <a:spLocks noGrp="1"/>
          </p:cNvSpPr>
          <p:nvPr>
            <p:ph idx="1"/>
          </p:nvPr>
        </p:nvSpPr>
        <p:spPr>
          <a:xfrm>
            <a:off x="228600" y="3962400"/>
            <a:ext cx="8686800" cy="2286000"/>
          </a:xfrm>
        </p:spPr>
        <p:txBody>
          <a:bodyPr>
            <a:normAutofit fontScale="92500"/>
          </a:bodyPr>
          <a:lstStyle/>
          <a:p>
            <a:r>
              <a:rPr lang="en-US" sz="2400" dirty="0"/>
              <a:t>A much more complex picture:</a:t>
            </a:r>
          </a:p>
          <a:p>
            <a:pPr lvl="1"/>
            <a:r>
              <a:rPr lang="en-US" sz="2000" dirty="0"/>
              <a:t>Different fare class demands on Seattle-Atlanta leg compete not only with each other but also against the fare class demands on Seattle-Miami through itinerary</a:t>
            </a:r>
          </a:p>
          <a:p>
            <a:pPr lvl="1"/>
            <a:r>
              <a:rPr lang="en-US" sz="2000" dirty="0"/>
              <a:t>Same holds for Atlanta – Miami demand</a:t>
            </a:r>
          </a:p>
          <a:p>
            <a:pPr lvl="1"/>
            <a:r>
              <a:rPr lang="en-US" sz="2000" dirty="0"/>
              <a:t>The through itinerary Seattle-Miami competes against Seattle-Atlanta and Atlanta-Miami</a:t>
            </a:r>
          </a:p>
          <a:p>
            <a:endParaRPr lang="en-US" dirty="0" smtClean="0"/>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Effects</a:t>
            </a:r>
            <a:endParaRPr lang="en-US"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1623227" y="1295400"/>
            <a:ext cx="5516545" cy="3215473"/>
          </a:xfrm>
          <a:prstGeom prst="rect">
            <a:avLst/>
          </a:prstGeom>
          <a:noFill/>
          <a:ln w="9525">
            <a:noFill/>
            <a:miter lim="800000"/>
            <a:headEnd/>
            <a:tailEnd/>
          </a:ln>
          <a:effectLst/>
        </p:spPr>
      </p:pic>
      <p:sp>
        <p:nvSpPr>
          <p:cNvPr id="5" name="TextBox 4"/>
          <p:cNvSpPr txBox="1"/>
          <p:nvPr/>
        </p:nvSpPr>
        <p:spPr>
          <a:xfrm>
            <a:off x="533400" y="4495800"/>
            <a:ext cx="7696200" cy="2031325"/>
          </a:xfrm>
          <a:prstGeom prst="rect">
            <a:avLst/>
          </a:prstGeom>
          <a:noFill/>
        </p:spPr>
        <p:txBody>
          <a:bodyPr wrap="square" lIns="91333" tIns="45667" rIns="91333" bIns="45667" rtlCol="0">
            <a:spAutoFit/>
          </a:bodyPr>
          <a:lstStyle/>
          <a:p>
            <a:pPr>
              <a:buFont typeface="Arial" pitchFamily="34" charset="0"/>
              <a:buChar char="•"/>
            </a:pPr>
            <a:r>
              <a:rPr lang="en-US" dirty="0" smtClean="0"/>
              <a:t> Q class on the Seattle-Atlanta-Miami itinerary sells for $600, while Q class on the Memphis-Atlanta-Miami itinerary sells for $300. Both itineraries draw from the same Q class inventory on the Atlanta-Miami flight leg</a:t>
            </a:r>
          </a:p>
          <a:p>
            <a:pPr>
              <a:buFont typeface="Arial" pitchFamily="34" charset="0"/>
              <a:buChar char="•"/>
            </a:pPr>
            <a:r>
              <a:rPr lang="en-US" dirty="0" smtClean="0"/>
              <a:t> “The $300 Memphis-Atlanta-Miami Q class fare [may] turn out to be more valuable than the $600 Seattle-Atlanta-Miami Q class fare once the cost of displacing other passengers is taken into account.”</a:t>
            </a:r>
          </a:p>
          <a:p>
            <a:pPr>
              <a:buFont typeface="Arial" pitchFamily="34" charset="0"/>
              <a:buChar char="•"/>
            </a:pP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Network Dynamic Programming</a:t>
            </a:r>
            <a:endParaRPr lang="en-US" dirty="0"/>
          </a:p>
        </p:txBody>
      </p:sp>
      <p:sp>
        <p:nvSpPr>
          <p:cNvPr id="3" name="Content Placeholder 2"/>
          <p:cNvSpPr>
            <a:spLocks noGrp="1"/>
          </p:cNvSpPr>
          <p:nvPr>
            <p:ph idx="1"/>
          </p:nvPr>
        </p:nvSpPr>
        <p:spPr>
          <a:xfrm>
            <a:off x="609600" y="3276600"/>
            <a:ext cx="8077200" cy="2819399"/>
          </a:xfrm>
        </p:spPr>
        <p:txBody>
          <a:bodyPr>
            <a:normAutofit fontScale="55000" lnSpcReduction="20000"/>
          </a:bodyPr>
          <a:lstStyle/>
          <a:p>
            <a:r>
              <a:rPr lang="en-US" dirty="0" smtClean="0"/>
              <a:t>“Curse of dimensionality”</a:t>
            </a:r>
          </a:p>
          <a:p>
            <a:pPr lvl="1"/>
            <a:r>
              <a:rPr lang="en-US" dirty="0" smtClean="0"/>
              <a:t>In fact at least two, and sometimes three “curses”</a:t>
            </a:r>
          </a:p>
          <a:p>
            <a:pPr lvl="2"/>
            <a:r>
              <a:rPr lang="en-US" dirty="0" smtClean="0"/>
              <a:t>State space</a:t>
            </a:r>
          </a:p>
          <a:p>
            <a:pPr lvl="2"/>
            <a:r>
              <a:rPr lang="en-US" dirty="0" smtClean="0"/>
              <a:t>Action space</a:t>
            </a:r>
          </a:p>
          <a:p>
            <a:pPr lvl="2"/>
            <a:r>
              <a:rPr lang="en-US" dirty="0" smtClean="0"/>
              <a:t>Transition probabilities</a:t>
            </a:r>
          </a:p>
          <a:p>
            <a:r>
              <a:rPr lang="en-US" dirty="0" smtClean="0"/>
              <a:t>Some of the earliest and most successful network revenue management models were based on mathematical programming formulations</a:t>
            </a:r>
          </a:p>
          <a:p>
            <a:r>
              <a:rPr lang="en-US" dirty="0" smtClean="0"/>
              <a:t>Perhaps the most well known is the demand-to-come linear program which has arisen in many different contexts, including but not limited to Glover </a:t>
            </a:r>
            <a:r>
              <a:rPr lang="en-US" i="1" dirty="0" smtClean="0"/>
              <a:t>et al.</a:t>
            </a:r>
            <a:r>
              <a:rPr lang="en-US" dirty="0" smtClean="0"/>
              <a:t> </a:t>
            </a:r>
            <a:r>
              <a:rPr lang="fr-FR" dirty="0" smtClean="0"/>
              <a:t>(1982), </a:t>
            </a:r>
            <a:r>
              <a:rPr lang="fr-FR" dirty="0" err="1" smtClean="0"/>
              <a:t>Alstrup</a:t>
            </a:r>
            <a:r>
              <a:rPr lang="fr-FR" dirty="0" smtClean="0"/>
              <a:t> </a:t>
            </a:r>
            <a:r>
              <a:rPr lang="fr-FR" i="1" dirty="0" smtClean="0"/>
              <a:t>et al.</a:t>
            </a:r>
            <a:r>
              <a:rPr lang="fr-FR" dirty="0" smtClean="0"/>
              <a:t> </a:t>
            </a:r>
            <a:r>
              <a:rPr lang="en-US" dirty="0" smtClean="0"/>
              <a:t>(1986), and </a:t>
            </a:r>
            <a:r>
              <a:rPr lang="en-US" dirty="0" err="1" smtClean="0"/>
              <a:t>Wollmer</a:t>
            </a:r>
            <a:r>
              <a:rPr lang="en-US" dirty="0" smtClean="0"/>
              <a:t> (1986)</a:t>
            </a:r>
          </a:p>
          <a:p>
            <a:r>
              <a:rPr lang="en-US" dirty="0" smtClean="0"/>
              <a:t>The formulation looks at the expected demand-to-come on all itineraries and in all fare classes and chooses the collection of passengers that yields the maximum network revenue while not exceeding the network capacity</a:t>
            </a:r>
          </a:p>
        </p:txBody>
      </p:sp>
      <p:graphicFrame>
        <p:nvGraphicFramePr>
          <p:cNvPr id="215045" name="Object 5"/>
          <p:cNvGraphicFramePr>
            <a:graphicFrameLocks noChangeAspect="1"/>
          </p:cNvGraphicFramePr>
          <p:nvPr/>
        </p:nvGraphicFramePr>
        <p:xfrm>
          <a:off x="1905004" y="1752600"/>
          <a:ext cx="5383213" cy="1360488"/>
        </p:xfrm>
        <a:graphic>
          <a:graphicData uri="http://schemas.openxmlformats.org/presentationml/2006/ole">
            <mc:AlternateContent xmlns:mc="http://schemas.openxmlformats.org/markup-compatibility/2006">
              <mc:Choice xmlns:v="urn:schemas-microsoft-com:vml" Requires="v">
                <p:oleObj spid="_x0000_s11293" name="Equation" r:id="rId3" imgW="3111480" imgH="787320" progId="Equation.DSMT4">
                  <p:embed/>
                </p:oleObj>
              </mc:Choice>
              <mc:Fallback>
                <p:oleObj name="Equation" r:id="rId3" imgW="3111480" imgH="78732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4" y="1752600"/>
                        <a:ext cx="5383213" cy="1360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General Remarks</a:t>
            </a:r>
            <a:endParaRPr lang="en-US" dirty="0"/>
          </a:p>
        </p:txBody>
      </p:sp>
      <p:sp>
        <p:nvSpPr>
          <p:cNvPr id="3" name="Content Placeholder 2"/>
          <p:cNvSpPr>
            <a:spLocks noGrp="1"/>
          </p:cNvSpPr>
          <p:nvPr>
            <p:ph idx="1"/>
          </p:nvPr>
        </p:nvSpPr>
        <p:spPr/>
        <p:txBody>
          <a:bodyPr>
            <a:normAutofit/>
          </a:bodyPr>
          <a:lstStyle/>
          <a:p>
            <a:r>
              <a:rPr lang="en-US" dirty="0" smtClean="0"/>
              <a:t>Reassuring asymptotic properties</a:t>
            </a:r>
          </a:p>
          <a:p>
            <a:pPr lvl="1"/>
            <a:r>
              <a:rPr lang="en-US" dirty="0" smtClean="0"/>
              <a:t>Ratio of revenue obtained via DLP over the optimal revenue converges to 1 as capacity and demand scaled up by the same factor</a:t>
            </a:r>
          </a:p>
          <a:p>
            <a:r>
              <a:rPr lang="en-US" dirty="0" smtClean="0"/>
              <a:t>Resolving (</a:t>
            </a:r>
            <a:r>
              <a:rPr lang="en-US" dirty="0" err="1" smtClean="0"/>
              <a:t>reoptimizing</a:t>
            </a:r>
            <a:r>
              <a:rPr lang="en-US" dirty="0" smtClean="0"/>
              <a:t>) using the DLP may end up in revenue being strictly worse than without it</a:t>
            </a:r>
          </a:p>
          <a:p>
            <a:pPr lvl="1"/>
            <a:r>
              <a:rPr lang="en-US" dirty="0" smtClean="0"/>
              <a:t>“within a class of suboptimal policies, taking more information into account need not always be better.” (Cooper 2000)</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Approximate Dynamic Programming</a:t>
            </a:r>
            <a:endParaRPr lang="en-US" dirty="0"/>
          </a:p>
        </p:txBody>
      </p:sp>
      <p:sp>
        <p:nvSpPr>
          <p:cNvPr id="3" name="Content Placeholder 2"/>
          <p:cNvSpPr>
            <a:spLocks noGrp="1"/>
          </p:cNvSpPr>
          <p:nvPr>
            <p:ph idx="1"/>
          </p:nvPr>
        </p:nvSpPr>
        <p:spPr>
          <a:xfrm>
            <a:off x="457200" y="1371610"/>
            <a:ext cx="8229600" cy="4525963"/>
          </a:xfrm>
        </p:spPr>
        <p:txBody>
          <a:bodyPr>
            <a:normAutofit fontScale="77500" lnSpcReduction="20000"/>
          </a:bodyPr>
          <a:lstStyle/>
          <a:p>
            <a:r>
              <a:rPr lang="en-US" dirty="0" smtClean="0"/>
              <a:t>The value function can be decomposed using various classes of functions.  E.g. the DLP can be understood </a:t>
            </a:r>
            <a:r>
              <a:rPr lang="en-US" dirty="0" smtClean="0"/>
              <a:t>viewed </a:t>
            </a:r>
            <a:r>
              <a:rPr lang="en-US" dirty="0" smtClean="0"/>
              <a:t>as assuming </a:t>
            </a:r>
            <a:r>
              <a:rPr lang="en-US" dirty="0" smtClean="0"/>
              <a:t>that</a:t>
            </a:r>
            <a:endParaRPr lang="en-US" dirty="0" smtClean="0"/>
          </a:p>
          <a:p>
            <a:endParaRPr lang="en-US" dirty="0" smtClean="0"/>
          </a:p>
          <a:p>
            <a:r>
              <a:rPr lang="en-US" dirty="0" smtClean="0"/>
              <a:t>A richer class yield time-dependent bid prices:</a:t>
            </a:r>
          </a:p>
          <a:p>
            <a:endParaRPr lang="en-US" dirty="0" smtClean="0"/>
          </a:p>
          <a:p>
            <a:endParaRPr lang="en-US" dirty="0" smtClean="0"/>
          </a:p>
          <a:p>
            <a:r>
              <a:rPr lang="en-US" dirty="0" smtClean="0"/>
              <a:t>In DP Decomposition we use for each resource </a:t>
            </a:r>
            <a:r>
              <a:rPr lang="en-US" i="1" dirty="0" err="1" smtClean="0"/>
              <a:t>i</a:t>
            </a:r>
            <a:endParaRPr lang="en-US" i="1" dirty="0" smtClean="0"/>
          </a:p>
          <a:p>
            <a:endParaRPr lang="en-US" dirty="0" smtClean="0"/>
          </a:p>
          <a:p>
            <a:endParaRPr lang="en-US" dirty="0" smtClean="0"/>
          </a:p>
          <a:p>
            <a:r>
              <a:rPr lang="en-US" dirty="0" smtClean="0"/>
              <a:t>Other decompositions</a:t>
            </a:r>
          </a:p>
          <a:p>
            <a:pPr lvl="1"/>
            <a:r>
              <a:rPr lang="en-US" dirty="0" smtClean="0"/>
              <a:t>Non-separable</a:t>
            </a:r>
          </a:p>
          <a:p>
            <a:pPr lvl="1"/>
            <a:r>
              <a:rPr lang="en-US" dirty="0" smtClean="0"/>
              <a:t>Product-oriented</a:t>
            </a:r>
          </a:p>
          <a:p>
            <a:pPr lvl="1"/>
            <a:r>
              <a:rPr lang="en-US" dirty="0" smtClean="0"/>
              <a:t>Combine with simultaneous DPs</a:t>
            </a:r>
          </a:p>
          <a:p>
            <a:endParaRPr lang="en-US" dirty="0" smtClean="0"/>
          </a:p>
        </p:txBody>
      </p:sp>
      <p:graphicFrame>
        <p:nvGraphicFramePr>
          <p:cNvPr id="205826" name="Object 2"/>
          <p:cNvGraphicFramePr>
            <a:graphicFrameLocks noChangeAspect="1"/>
          </p:cNvGraphicFramePr>
          <p:nvPr>
            <p:extLst>
              <p:ext uri="{D42A27DB-BD31-4B8C-83A1-F6EECF244321}">
                <p14:modId xmlns:p14="http://schemas.microsoft.com/office/powerpoint/2010/main" val="178239348"/>
              </p:ext>
            </p:extLst>
          </p:nvPr>
        </p:nvGraphicFramePr>
        <p:xfrm>
          <a:off x="3352800" y="2819400"/>
          <a:ext cx="2130425" cy="515938"/>
        </p:xfrm>
        <a:graphic>
          <a:graphicData uri="http://schemas.openxmlformats.org/presentationml/2006/ole">
            <mc:AlternateContent xmlns:mc="http://schemas.openxmlformats.org/markup-compatibility/2006">
              <mc:Choice xmlns:v="urn:schemas-microsoft-com:vml" Requires="v">
                <p:oleObj spid="_x0000_s12371" name="Equation" r:id="rId3" imgW="1231560" imgH="342720" progId="Equation.DSMT4">
                  <p:embed/>
                </p:oleObj>
              </mc:Choice>
              <mc:Fallback>
                <p:oleObj name="Equation" r:id="rId3" imgW="1231560" imgH="34272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2819400"/>
                        <a:ext cx="2130425"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827" name="Object 3"/>
          <p:cNvGraphicFramePr>
            <a:graphicFrameLocks noChangeAspect="1"/>
          </p:cNvGraphicFramePr>
          <p:nvPr>
            <p:extLst>
              <p:ext uri="{D42A27DB-BD31-4B8C-83A1-F6EECF244321}">
                <p14:modId xmlns:p14="http://schemas.microsoft.com/office/powerpoint/2010/main" val="3475278125"/>
              </p:ext>
            </p:extLst>
          </p:nvPr>
        </p:nvGraphicFramePr>
        <p:xfrm>
          <a:off x="3276600" y="3810000"/>
          <a:ext cx="2503487" cy="558160"/>
        </p:xfrm>
        <a:graphic>
          <a:graphicData uri="http://schemas.openxmlformats.org/presentationml/2006/ole">
            <mc:AlternateContent xmlns:mc="http://schemas.openxmlformats.org/markup-compatibility/2006">
              <mc:Choice xmlns:v="urn:schemas-microsoft-com:vml" Requires="v">
                <p:oleObj spid="_x0000_s12372" name="Equation" r:id="rId5" imgW="1536480" imgH="342720" progId="Equation.DSMT4">
                  <p:embed/>
                </p:oleObj>
              </mc:Choice>
              <mc:Fallback>
                <p:oleObj name="Equation" r:id="rId5" imgW="1536480" imgH="34272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6600" y="3810000"/>
                        <a:ext cx="2503487" cy="55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828" name="Object 4"/>
          <p:cNvGraphicFramePr>
            <a:graphicFrameLocks noChangeAspect="1"/>
          </p:cNvGraphicFramePr>
          <p:nvPr>
            <p:extLst>
              <p:ext uri="{D42A27DB-BD31-4B8C-83A1-F6EECF244321}">
                <p14:modId xmlns:p14="http://schemas.microsoft.com/office/powerpoint/2010/main" val="29227798"/>
              </p:ext>
            </p:extLst>
          </p:nvPr>
        </p:nvGraphicFramePr>
        <p:xfrm>
          <a:off x="3505200" y="1905000"/>
          <a:ext cx="2020888" cy="515938"/>
        </p:xfrm>
        <a:graphic>
          <a:graphicData uri="http://schemas.openxmlformats.org/presentationml/2006/ole">
            <mc:AlternateContent xmlns:mc="http://schemas.openxmlformats.org/markup-compatibility/2006">
              <mc:Choice xmlns:v="urn:schemas-microsoft-com:vml" Requires="v">
                <p:oleObj spid="_x0000_s12373" name="Equation" r:id="rId7" imgW="1168200" imgH="342720" progId="Equation.DSMT4">
                  <p:embed/>
                </p:oleObj>
              </mc:Choice>
              <mc:Fallback>
                <p:oleObj name="Equation" r:id="rId7" imgW="1168200" imgH="34272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05200" y="1905000"/>
                        <a:ext cx="2020888"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Barber’s Dilemma </a:t>
            </a:r>
            <a:endParaRPr lang="en-US" dirty="0"/>
          </a:p>
        </p:txBody>
      </p:sp>
      <p:sp>
        <p:nvSpPr>
          <p:cNvPr id="3" name="Content Placeholder 2"/>
          <p:cNvSpPr>
            <a:spLocks noGrp="1"/>
          </p:cNvSpPr>
          <p:nvPr>
            <p:ph idx="1"/>
          </p:nvPr>
        </p:nvSpPr>
        <p:spPr/>
        <p:txBody>
          <a:bodyPr/>
          <a:lstStyle/>
          <a:p>
            <a:r>
              <a:rPr lang="en-US" dirty="0" smtClean="0"/>
              <a:t>A barbershop gets crowded and cannot accommodate all customers on Saturday</a:t>
            </a:r>
          </a:p>
          <a:p>
            <a:r>
              <a:rPr lang="en-US" dirty="0" smtClean="0"/>
              <a:t>On Tuesday, however few customers come for a haircut---offer discount on Tuesday and raise price on Saturday</a:t>
            </a:r>
          </a:p>
          <a:p>
            <a:r>
              <a:rPr lang="en-US" dirty="0" smtClean="0"/>
              <a:t>Stimulate demand on Tuesday, go for profit on Saturday </a:t>
            </a:r>
          </a:p>
          <a:p>
            <a:r>
              <a:rPr lang="en-US" dirty="0" smtClean="0"/>
              <a:t>Is it Yield Management or Pricing?</a:t>
            </a:r>
          </a:p>
          <a:p>
            <a:endParaRPr lang="en-US" dirty="0" smtClean="0"/>
          </a:p>
          <a:p>
            <a:endParaRPr lang="en-US" dirty="0" smtClean="0"/>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Changing Business Environment</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While the late 1990s and early 2000s saw a push, led by academia, for more and more sophisticated </a:t>
            </a:r>
            <a:r>
              <a:rPr lang="en-US" dirty="0" smtClean="0"/>
              <a:t>algorithms the </a:t>
            </a:r>
            <a:r>
              <a:rPr lang="en-US" dirty="0" smtClean="0"/>
              <a:t>focus has since shifted </a:t>
            </a:r>
            <a:r>
              <a:rPr lang="en-US" dirty="0" smtClean="0"/>
              <a:t>mainly due to business </a:t>
            </a:r>
            <a:r>
              <a:rPr lang="en-US" dirty="0" smtClean="0"/>
              <a:t>considerations:</a:t>
            </a:r>
          </a:p>
          <a:p>
            <a:pPr lvl="1"/>
            <a:r>
              <a:rPr lang="en-US" dirty="0" smtClean="0"/>
              <a:t>Competition from a new generation of low fare carriers  (LCCs)</a:t>
            </a:r>
          </a:p>
          <a:p>
            <a:pPr lvl="1"/>
            <a:r>
              <a:rPr lang="en-US" dirty="0" smtClean="0"/>
              <a:t>Growth of internet ticket sales</a:t>
            </a:r>
          </a:p>
          <a:p>
            <a:r>
              <a:rPr lang="en-US" dirty="0" smtClean="0"/>
              <a:t>Simplified fare structure:</a:t>
            </a:r>
          </a:p>
          <a:p>
            <a:pPr lvl="1"/>
            <a:r>
              <a:rPr lang="en-US" dirty="0" smtClean="0"/>
              <a:t>Few or no ticketing restrictions, </a:t>
            </a:r>
          </a:p>
          <a:p>
            <a:pPr lvl="1"/>
            <a:r>
              <a:rPr lang="en-US" dirty="0" smtClean="0"/>
              <a:t>Legacy carriers in many cases reacting by emulating LCC practices.</a:t>
            </a:r>
          </a:p>
          <a:p>
            <a:r>
              <a:rPr lang="en-US" dirty="0" smtClean="0"/>
              <a:t>Competitive fares becoming transparent</a:t>
            </a:r>
          </a:p>
          <a:p>
            <a:r>
              <a:rPr lang="en-US" dirty="0" smtClean="0"/>
              <a:t>Ease of search</a:t>
            </a:r>
          </a:p>
          <a:p>
            <a:r>
              <a:rPr lang="en-US" dirty="0" smtClean="0"/>
              <a:t>Traditional RM algorithms called into question</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Spiral-down Example</a:t>
            </a:r>
            <a:endParaRPr lang="en-US" dirty="0"/>
          </a:p>
        </p:txBody>
      </p:sp>
      <p:sp>
        <p:nvSpPr>
          <p:cNvPr id="4" name="Text Placeholder 3"/>
          <p:cNvSpPr txBox="1">
            <a:spLocks noGrp="1"/>
          </p:cNvSpPr>
          <p:nvPr>
            <p:ph type="body" sz="quarter" idx="13"/>
          </p:nvPr>
        </p:nvSpPr>
        <p:spPr bwMode="auto">
          <a:xfrm>
            <a:off x="158750" y="1225242"/>
            <a:ext cx="8851392" cy="467820"/>
          </a:xfrm>
          <a:prstGeom prst="rect">
            <a:avLst/>
          </a:prstGeom>
          <a:noFill/>
          <a:ln w="9525">
            <a:noFill/>
            <a:miter lim="800000"/>
            <a:headEnd/>
            <a:tailEnd/>
          </a:ln>
          <a:effectLst/>
        </p:spPr>
        <p:txBody>
          <a:bodyPr vert="horz" wrap="square" lIns="18265" tIns="18265" rIns="18265" bIns="18265" numCol="1" rtlCol="0" anchor="t" anchorCtr="0" compatLnSpc="1">
            <a:prstTxWarp prst="textNoShape">
              <a:avLst/>
            </a:prstTxWarp>
            <a:spAutoFit/>
          </a:bodyPr>
          <a:lstStyle/>
          <a:p>
            <a:pPr algn="r"/>
            <a:r>
              <a:rPr lang="en-US" sz="1400" i="1" kern="0" dirty="0"/>
              <a:t>Source: The Spiral-down effect in Revenue Management (or the Importance of a Good Demand Model)</a:t>
            </a:r>
            <a:br>
              <a:rPr lang="en-US" sz="1400" i="1" kern="0" dirty="0"/>
            </a:br>
            <a:r>
              <a:rPr lang="en-US" sz="1400" i="1" kern="0" dirty="0"/>
              <a:t>William L. Cooper, Tito </a:t>
            </a:r>
            <a:r>
              <a:rPr lang="en-US" sz="1400" i="1" kern="0" dirty="0" err="1"/>
              <a:t>Homem</a:t>
            </a:r>
            <a:r>
              <a:rPr lang="en-US" sz="1400" i="1" kern="0" dirty="0"/>
              <a:t>-de-Mello, Anton J. Kleywegt (2010)</a:t>
            </a:r>
            <a:endParaRPr lang="en-US" sz="1400" i="1" kern="0" dirty="0">
              <a:solidFill>
                <a:schemeClr val="tx1"/>
              </a:solidFill>
            </a:endParaRPr>
          </a:p>
        </p:txBody>
      </p:sp>
    </p:spTree>
    <p:extLst>
      <p:ext uri="{BB962C8B-B14F-4D97-AF65-F5344CB8AC3E}">
        <p14:creationId xmlns:p14="http://schemas.microsoft.com/office/powerpoint/2010/main" val="18743425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en-US" smtClean="0"/>
              <a:t>About PROS</a:t>
            </a:r>
            <a:endParaRPr lang="en-US" dirty="0"/>
          </a:p>
        </p:txBody>
      </p:sp>
      <p:sp>
        <p:nvSpPr>
          <p:cNvPr id="7" name="Subtitle 6"/>
          <p:cNvSpPr>
            <a:spLocks noGrp="1"/>
          </p:cNvSpPr>
          <p:nvPr>
            <p:ph type="subTitle" idx="1"/>
          </p:nvPr>
        </p:nvSpPr>
        <p:spPr/>
        <p:txBody>
          <a:bodyPr>
            <a:normAutofit fontScale="92500" lnSpcReduction="20000"/>
          </a:bodyPr>
          <a:lstStyle/>
          <a:p>
            <a:r>
              <a:rPr lang="en-US" dirty="0" smtClean="0"/>
              <a:t>We help companies use their data to make better sales decisions.</a:t>
            </a:r>
          </a:p>
          <a:p>
            <a:endParaRPr lang="en-US" dirty="0" smtClean="0"/>
          </a:p>
          <a:p>
            <a:r>
              <a:rPr lang="en-US" sz="2900" i="1" dirty="0"/>
              <a:t>Unlock your data. Unleash your sales.</a:t>
            </a:r>
          </a:p>
        </p:txBody>
      </p:sp>
    </p:spTree>
    <p:extLst>
      <p:ext uri="{BB962C8B-B14F-4D97-AF65-F5344CB8AC3E}">
        <p14:creationId xmlns:p14="http://schemas.microsoft.com/office/powerpoint/2010/main" val="1884996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499F338C-2DCF-4899-8362-2BA39C05E498}" type="slidenum">
              <a:rPr lang="en-US"/>
              <a:pPr/>
              <a:t>30</a:t>
            </a:fld>
            <a:endParaRPr lang="en-US"/>
          </a:p>
        </p:txBody>
      </p:sp>
      <p:sp>
        <p:nvSpPr>
          <p:cNvPr id="21506" name="Rectangle 2"/>
          <p:cNvSpPr>
            <a:spLocks noGrp="1" noChangeArrowheads="1"/>
          </p:cNvSpPr>
          <p:nvPr>
            <p:ph type="title"/>
          </p:nvPr>
        </p:nvSpPr>
        <p:spPr/>
        <p:txBody>
          <a:bodyPr/>
          <a:lstStyle/>
          <a:p>
            <a:r>
              <a:rPr lang="en-US"/>
              <a:t>What is Spiral Down?</a:t>
            </a:r>
          </a:p>
        </p:txBody>
      </p:sp>
      <p:sp>
        <p:nvSpPr>
          <p:cNvPr id="21507" name="Rectangle 3"/>
          <p:cNvSpPr>
            <a:spLocks noGrp="1" noChangeArrowheads="1"/>
          </p:cNvSpPr>
          <p:nvPr>
            <p:ph type="body" idx="1"/>
          </p:nvPr>
        </p:nvSpPr>
        <p:spPr/>
        <p:txBody>
          <a:bodyPr/>
          <a:lstStyle/>
          <a:p>
            <a:r>
              <a:rPr lang="en-US"/>
              <a:t>Airline estimates high-fare demand using historical data, without properly accounting for customer behavior.</a:t>
            </a:r>
          </a:p>
          <a:p>
            <a:r>
              <a:rPr lang="en-US"/>
              <a:t>Availability of low-fare tickets reduces sales of high-fare tickets.</a:t>
            </a:r>
          </a:p>
          <a:p>
            <a:r>
              <a:rPr lang="en-US"/>
              <a:t>New data begins to reflect lower demand for high-fare tickets.</a:t>
            </a:r>
          </a:p>
        </p:txBody>
      </p:sp>
      <p:sp>
        <p:nvSpPr>
          <p:cNvPr id="6" name="Text Placeholder 3"/>
          <p:cNvSpPr txBox="1">
            <a:spLocks/>
          </p:cNvSpPr>
          <p:nvPr/>
        </p:nvSpPr>
        <p:spPr bwMode="auto">
          <a:xfrm>
            <a:off x="4191000" y="5808924"/>
            <a:ext cx="4876800" cy="683218"/>
          </a:xfrm>
          <a:prstGeom prst="rect">
            <a:avLst/>
          </a:prstGeom>
          <a:noFill/>
          <a:ln w="9525">
            <a:noFill/>
            <a:miter lim="800000"/>
            <a:headEnd/>
            <a:tailEnd/>
          </a:ln>
          <a:effectLst/>
        </p:spPr>
        <p:txBody>
          <a:bodyPr vert="horz" wrap="square" lIns="18265" tIns="18265" rIns="18265" bIns="18265" numCol="1" rtlCol="0" anchor="t" anchorCtr="0" compatLnSpc="1">
            <a:prstTxWarp prst="textNoShape">
              <a:avLst/>
            </a:prstTxWarp>
            <a:spAutoFit/>
          </a:bodyPr>
          <a:lstStyle>
            <a:lvl1pPr marL="0" indent="0" algn="l" defTabSz="914400" rtl="0" eaLnBrk="1" latinLnBrk="0" hangingPunct="1">
              <a:lnSpc>
                <a:spcPct val="100000"/>
              </a:lnSpc>
              <a:spcBef>
                <a:spcPts val="300"/>
              </a:spcBef>
              <a:spcAft>
                <a:spcPts val="400"/>
              </a:spcAft>
              <a:buClr>
                <a:srgbClr val="1962A5"/>
              </a:buClr>
              <a:buSzPct val="100000"/>
              <a:buFont typeface="Calibri"/>
              <a:buNone/>
              <a:defRPr kumimoji="0" sz="2800" b="0" i="0" u="none" kern="1200" baseline="0">
                <a:solidFill>
                  <a:srgbClr val="404040"/>
                </a:solidFill>
                <a:effectLst/>
                <a:latin typeface="Calibri"/>
                <a:ea typeface="+mn-ea"/>
                <a:cs typeface="+mn-cs"/>
              </a:defRPr>
            </a:lvl1pPr>
            <a:lvl2pPr marL="571500" indent="-285750" algn="l" defTabSz="914400" rtl="0" eaLnBrk="1" latinLnBrk="0" hangingPunct="1">
              <a:lnSpc>
                <a:spcPct val="100000"/>
              </a:lnSpc>
              <a:spcBef>
                <a:spcPts val="300"/>
              </a:spcBef>
              <a:spcAft>
                <a:spcPts val="400"/>
              </a:spcAft>
              <a:buClr>
                <a:srgbClr val="6596CC"/>
              </a:buClr>
              <a:buSzPct val="95000"/>
              <a:buFont typeface="Wingdings"/>
              <a:buChar char="§"/>
              <a:defRPr kumimoji="0" sz="2600" b="0" i="0" u="none" kern="1200" baseline="0">
                <a:solidFill>
                  <a:srgbClr val="404040"/>
                </a:solidFill>
                <a:effectLst/>
                <a:latin typeface="Calibri"/>
                <a:ea typeface="+mn-ea"/>
                <a:cs typeface="+mn-cs"/>
              </a:defRPr>
            </a:lvl2pPr>
            <a:lvl3pPr marL="801688" indent="-290513" algn="l" defTabSz="914400" rtl="0" eaLnBrk="1" latinLnBrk="0" hangingPunct="1">
              <a:lnSpc>
                <a:spcPct val="100000"/>
              </a:lnSpc>
              <a:spcBef>
                <a:spcPts val="300"/>
              </a:spcBef>
              <a:spcAft>
                <a:spcPts val="400"/>
              </a:spcAft>
              <a:buClr>
                <a:srgbClr val="6596CC"/>
              </a:buClr>
              <a:buSzPct val="100000"/>
              <a:buFont typeface="Symbol"/>
              <a:buChar char="-"/>
              <a:defRPr kumimoji="0" sz="2400" b="0" i="0" u="none" kern="1200" baseline="0">
                <a:solidFill>
                  <a:srgbClr val="404040"/>
                </a:solidFill>
                <a:effectLst/>
                <a:latin typeface="Calibri"/>
                <a:ea typeface="+mn-ea"/>
                <a:cs typeface="+mn-cs"/>
              </a:defRPr>
            </a:lvl3pPr>
            <a:lvl4pPr marL="1082675" indent="-280988" algn="l" defTabSz="914400" rtl="0" eaLnBrk="1" latinLnBrk="0" hangingPunct="1">
              <a:lnSpc>
                <a:spcPct val="100000"/>
              </a:lnSpc>
              <a:spcBef>
                <a:spcPts val="300"/>
              </a:spcBef>
              <a:spcAft>
                <a:spcPts val="400"/>
              </a:spcAft>
              <a:buClr>
                <a:srgbClr val="6596CC"/>
              </a:buClr>
              <a:buSzPct val="70000"/>
              <a:buFont typeface="Wingdings"/>
              <a:buChar char="§"/>
              <a:defRPr kumimoji="0" sz="2200" b="0" i="0" u="none" kern="1200" baseline="0">
                <a:solidFill>
                  <a:srgbClr val="404040"/>
                </a:solidFill>
                <a:effectLst/>
                <a:latin typeface="Calibri"/>
                <a:ea typeface="+mn-ea"/>
                <a:cs typeface="+mn-cs"/>
              </a:defRPr>
            </a:lvl4pPr>
            <a:lvl5pPr marL="1376363" indent="-231775" algn="l" defTabSz="914400" rtl="0" eaLnBrk="1" latinLnBrk="0" hangingPunct="1">
              <a:lnSpc>
                <a:spcPct val="100000"/>
              </a:lnSpc>
              <a:spcBef>
                <a:spcPts val="300"/>
              </a:spcBef>
              <a:spcAft>
                <a:spcPts val="400"/>
              </a:spcAft>
              <a:buClr>
                <a:srgbClr val="6596CC"/>
              </a:buClr>
              <a:buSzPct val="100000"/>
              <a:buFont typeface="Symbol"/>
              <a:buChar char="-"/>
              <a:defRPr kumimoji="0" sz="2000" b="0" i="0" u="none" kern="1200" baseline="0">
                <a:solidFill>
                  <a:srgbClr val="404040"/>
                </a:solidFill>
                <a:effectLst/>
                <a:latin typeface="Calibri"/>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buClr>
                <a:schemeClr val="accent5">
                  <a:lumMod val="50000"/>
                </a:schemeClr>
              </a:buClr>
            </a:pPr>
            <a:r>
              <a:rPr lang="en-US" sz="1400" i="1" kern="0" dirty="0">
                <a:latin typeface="Calibri" pitchFamily="34" charset="0"/>
              </a:rPr>
              <a:t>Source: The Spiral-down effect in Revenue Management (or the Importance of a </a:t>
            </a:r>
            <a:r>
              <a:rPr lang="en-US" sz="1400" i="1" kern="0" dirty="0"/>
              <a:t>Good Demand Model)</a:t>
            </a:r>
            <a:r>
              <a:rPr lang="en-US" sz="1400" i="1" kern="0" dirty="0">
                <a:latin typeface="Calibri" pitchFamily="34" charset="0"/>
              </a:rPr>
              <a:t/>
            </a:r>
            <a:br>
              <a:rPr lang="en-US" sz="1400" i="1" kern="0" dirty="0">
                <a:latin typeface="Calibri" pitchFamily="34" charset="0"/>
              </a:rPr>
            </a:br>
            <a:r>
              <a:rPr lang="en-US" sz="1400" i="1" kern="0" dirty="0">
                <a:latin typeface="Calibri" pitchFamily="34" charset="0"/>
              </a:rPr>
              <a:t>William L. Cooper, Tito </a:t>
            </a:r>
            <a:r>
              <a:rPr lang="en-US" sz="1400" i="1" kern="0" dirty="0" err="1">
                <a:latin typeface="Calibri" pitchFamily="34" charset="0"/>
              </a:rPr>
              <a:t>Homem</a:t>
            </a:r>
            <a:r>
              <a:rPr lang="en-US" sz="1400" i="1" kern="0" dirty="0">
                <a:latin typeface="Calibri" pitchFamily="34" charset="0"/>
              </a:rPr>
              <a:t>-de-Mello, Anton J. Kleywegt (2010)</a:t>
            </a:r>
            <a:endParaRPr lang="en-US" sz="1400" i="1" kern="0" dirty="0">
              <a:solidFill>
                <a:schemeClr val="tx1"/>
              </a:solidFill>
              <a:latin typeface="Calibri"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6C789081-E328-4B93-BB4B-C4B9456408D1}" type="slidenum">
              <a:rPr lang="en-US"/>
              <a:pPr/>
              <a:t>31</a:t>
            </a:fld>
            <a:endParaRPr lang="en-US"/>
          </a:p>
        </p:txBody>
      </p:sp>
      <p:sp>
        <p:nvSpPr>
          <p:cNvPr id="30722" name="Rectangle 2"/>
          <p:cNvSpPr>
            <a:spLocks noGrp="1" noChangeArrowheads="1"/>
          </p:cNvSpPr>
          <p:nvPr>
            <p:ph type="title"/>
          </p:nvPr>
        </p:nvSpPr>
        <p:spPr/>
        <p:txBody>
          <a:bodyPr/>
          <a:lstStyle/>
          <a:p>
            <a:r>
              <a:rPr lang="en-US"/>
              <a:t>What is Spiral Down?</a:t>
            </a:r>
          </a:p>
        </p:txBody>
      </p:sp>
      <p:sp>
        <p:nvSpPr>
          <p:cNvPr id="30723" name="Rectangle 3"/>
          <p:cNvSpPr>
            <a:spLocks noGrp="1" noChangeArrowheads="1"/>
          </p:cNvSpPr>
          <p:nvPr>
            <p:ph type="body" idx="1"/>
          </p:nvPr>
        </p:nvSpPr>
        <p:spPr/>
        <p:txBody>
          <a:bodyPr/>
          <a:lstStyle/>
          <a:p>
            <a:r>
              <a:rPr lang="en-US"/>
              <a:t>Protection levels are set lower on subsequent flights, making more seats available at the low fare.</a:t>
            </a:r>
          </a:p>
          <a:p>
            <a:r>
              <a:rPr lang="en-US"/>
              <a:t>Even fewer high-fare tickets are sold.</a:t>
            </a:r>
          </a:p>
          <a:p>
            <a:r>
              <a:rPr lang="en-US"/>
              <a:t>The process continues, so protection levels, high-fare ticket sales, and revenues </a:t>
            </a:r>
            <a:r>
              <a:rPr lang="en-US" u="sng"/>
              <a:t>spiral down</a:t>
            </a:r>
            <a:r>
              <a:rPr lang="en-US"/>
              <a:t>.</a:t>
            </a:r>
          </a:p>
        </p:txBody>
      </p:sp>
      <p:sp>
        <p:nvSpPr>
          <p:cNvPr id="6" name="Text Placeholder 3"/>
          <p:cNvSpPr txBox="1">
            <a:spLocks/>
          </p:cNvSpPr>
          <p:nvPr/>
        </p:nvSpPr>
        <p:spPr bwMode="auto">
          <a:xfrm>
            <a:off x="4191000" y="5808924"/>
            <a:ext cx="4876800" cy="683218"/>
          </a:xfrm>
          <a:prstGeom prst="rect">
            <a:avLst/>
          </a:prstGeom>
          <a:noFill/>
          <a:ln w="9525">
            <a:noFill/>
            <a:miter lim="800000"/>
            <a:headEnd/>
            <a:tailEnd/>
          </a:ln>
          <a:effectLst/>
        </p:spPr>
        <p:txBody>
          <a:bodyPr vert="horz" wrap="square" lIns="18265" tIns="18265" rIns="18265" bIns="18265" numCol="1" rtlCol="0" anchor="t" anchorCtr="0" compatLnSpc="1">
            <a:prstTxWarp prst="textNoShape">
              <a:avLst/>
            </a:prstTxWarp>
            <a:spAutoFit/>
          </a:bodyPr>
          <a:lstStyle>
            <a:lvl1pPr marL="0" indent="0" algn="l" defTabSz="914400" rtl="0" eaLnBrk="1" latinLnBrk="0" hangingPunct="1">
              <a:lnSpc>
                <a:spcPct val="100000"/>
              </a:lnSpc>
              <a:spcBef>
                <a:spcPts val="300"/>
              </a:spcBef>
              <a:spcAft>
                <a:spcPts val="400"/>
              </a:spcAft>
              <a:buClr>
                <a:srgbClr val="1962A5"/>
              </a:buClr>
              <a:buSzPct val="100000"/>
              <a:buFont typeface="Calibri"/>
              <a:buNone/>
              <a:defRPr kumimoji="0" sz="2800" b="0" i="0" u="none" kern="1200" baseline="0">
                <a:solidFill>
                  <a:srgbClr val="404040"/>
                </a:solidFill>
                <a:effectLst/>
                <a:latin typeface="Calibri"/>
                <a:ea typeface="+mn-ea"/>
                <a:cs typeface="+mn-cs"/>
              </a:defRPr>
            </a:lvl1pPr>
            <a:lvl2pPr marL="571500" indent="-285750" algn="l" defTabSz="914400" rtl="0" eaLnBrk="1" latinLnBrk="0" hangingPunct="1">
              <a:lnSpc>
                <a:spcPct val="100000"/>
              </a:lnSpc>
              <a:spcBef>
                <a:spcPts val="300"/>
              </a:spcBef>
              <a:spcAft>
                <a:spcPts val="400"/>
              </a:spcAft>
              <a:buClr>
                <a:srgbClr val="6596CC"/>
              </a:buClr>
              <a:buSzPct val="95000"/>
              <a:buFont typeface="Wingdings"/>
              <a:buChar char="§"/>
              <a:defRPr kumimoji="0" sz="2600" b="0" i="0" u="none" kern="1200" baseline="0">
                <a:solidFill>
                  <a:srgbClr val="404040"/>
                </a:solidFill>
                <a:effectLst/>
                <a:latin typeface="Calibri"/>
                <a:ea typeface="+mn-ea"/>
                <a:cs typeface="+mn-cs"/>
              </a:defRPr>
            </a:lvl2pPr>
            <a:lvl3pPr marL="801688" indent="-290513" algn="l" defTabSz="914400" rtl="0" eaLnBrk="1" latinLnBrk="0" hangingPunct="1">
              <a:lnSpc>
                <a:spcPct val="100000"/>
              </a:lnSpc>
              <a:spcBef>
                <a:spcPts val="300"/>
              </a:spcBef>
              <a:spcAft>
                <a:spcPts val="400"/>
              </a:spcAft>
              <a:buClr>
                <a:srgbClr val="6596CC"/>
              </a:buClr>
              <a:buSzPct val="100000"/>
              <a:buFont typeface="Symbol"/>
              <a:buChar char="-"/>
              <a:defRPr kumimoji="0" sz="2400" b="0" i="0" u="none" kern="1200" baseline="0">
                <a:solidFill>
                  <a:srgbClr val="404040"/>
                </a:solidFill>
                <a:effectLst/>
                <a:latin typeface="Calibri"/>
                <a:ea typeface="+mn-ea"/>
                <a:cs typeface="+mn-cs"/>
              </a:defRPr>
            </a:lvl3pPr>
            <a:lvl4pPr marL="1082675" indent="-280988" algn="l" defTabSz="914400" rtl="0" eaLnBrk="1" latinLnBrk="0" hangingPunct="1">
              <a:lnSpc>
                <a:spcPct val="100000"/>
              </a:lnSpc>
              <a:spcBef>
                <a:spcPts val="300"/>
              </a:spcBef>
              <a:spcAft>
                <a:spcPts val="400"/>
              </a:spcAft>
              <a:buClr>
                <a:srgbClr val="6596CC"/>
              </a:buClr>
              <a:buSzPct val="70000"/>
              <a:buFont typeface="Wingdings"/>
              <a:buChar char="§"/>
              <a:defRPr kumimoji="0" sz="2200" b="0" i="0" u="none" kern="1200" baseline="0">
                <a:solidFill>
                  <a:srgbClr val="404040"/>
                </a:solidFill>
                <a:effectLst/>
                <a:latin typeface="Calibri"/>
                <a:ea typeface="+mn-ea"/>
                <a:cs typeface="+mn-cs"/>
              </a:defRPr>
            </a:lvl4pPr>
            <a:lvl5pPr marL="1376363" indent="-231775" algn="l" defTabSz="914400" rtl="0" eaLnBrk="1" latinLnBrk="0" hangingPunct="1">
              <a:lnSpc>
                <a:spcPct val="100000"/>
              </a:lnSpc>
              <a:spcBef>
                <a:spcPts val="300"/>
              </a:spcBef>
              <a:spcAft>
                <a:spcPts val="400"/>
              </a:spcAft>
              <a:buClr>
                <a:srgbClr val="6596CC"/>
              </a:buClr>
              <a:buSzPct val="100000"/>
              <a:buFont typeface="Symbol"/>
              <a:buChar char="-"/>
              <a:defRPr kumimoji="0" sz="2000" b="0" i="0" u="none" kern="1200" baseline="0">
                <a:solidFill>
                  <a:srgbClr val="404040"/>
                </a:solidFill>
                <a:effectLst/>
                <a:latin typeface="Calibri"/>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buClr>
                <a:schemeClr val="accent5">
                  <a:lumMod val="50000"/>
                </a:schemeClr>
              </a:buClr>
            </a:pPr>
            <a:r>
              <a:rPr lang="en-US" sz="1400" i="1" kern="0" dirty="0">
                <a:latin typeface="Calibri" pitchFamily="34" charset="0"/>
              </a:rPr>
              <a:t>Source: The Spiral-down effect in Revenue Management (or the Importance of a </a:t>
            </a:r>
            <a:r>
              <a:rPr lang="en-US" sz="1400" i="1" kern="0" dirty="0"/>
              <a:t>Good Demand Model)</a:t>
            </a:r>
            <a:r>
              <a:rPr lang="en-US" sz="1400" i="1" kern="0" dirty="0">
                <a:latin typeface="Calibri" pitchFamily="34" charset="0"/>
              </a:rPr>
              <a:t/>
            </a:r>
            <a:br>
              <a:rPr lang="en-US" sz="1400" i="1" kern="0" dirty="0">
                <a:latin typeface="Calibri" pitchFamily="34" charset="0"/>
              </a:rPr>
            </a:br>
            <a:r>
              <a:rPr lang="en-US" sz="1400" i="1" kern="0" dirty="0">
                <a:latin typeface="Calibri" pitchFamily="34" charset="0"/>
              </a:rPr>
              <a:t>William L. Cooper, Tito </a:t>
            </a:r>
            <a:r>
              <a:rPr lang="en-US" sz="1400" i="1" kern="0" dirty="0" err="1">
                <a:latin typeface="Calibri" pitchFamily="34" charset="0"/>
              </a:rPr>
              <a:t>Homem</a:t>
            </a:r>
            <a:r>
              <a:rPr lang="en-US" sz="1400" i="1" kern="0" dirty="0">
                <a:latin typeface="Calibri" pitchFamily="34" charset="0"/>
              </a:rPr>
              <a:t>-de-Mello, Anton J. Kleywegt (2010)</a:t>
            </a:r>
            <a:endParaRPr lang="en-US" sz="1400" i="1" kern="0" dirty="0">
              <a:solidFill>
                <a:schemeClr val="tx1"/>
              </a:solidFill>
              <a:latin typeface="Calibri"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F5CA8A90-56F5-4ED0-99DC-E62E074E556B}" type="slidenum">
              <a:rPr lang="en-US"/>
              <a:pPr/>
              <a:t>32</a:t>
            </a:fld>
            <a:endParaRPr lang="en-US"/>
          </a:p>
        </p:txBody>
      </p:sp>
      <p:sp>
        <p:nvSpPr>
          <p:cNvPr id="142338" name="Rectangle 2"/>
          <p:cNvSpPr>
            <a:spLocks noGrp="1" noChangeArrowheads="1"/>
          </p:cNvSpPr>
          <p:nvPr>
            <p:ph type="title"/>
          </p:nvPr>
        </p:nvSpPr>
        <p:spPr/>
        <p:txBody>
          <a:bodyPr/>
          <a:lstStyle/>
          <a:p>
            <a:r>
              <a:rPr lang="en-US"/>
              <a:t>Related Phenomena</a:t>
            </a:r>
          </a:p>
        </p:txBody>
      </p:sp>
      <p:sp>
        <p:nvSpPr>
          <p:cNvPr id="142339" name="Rectangle 3"/>
          <p:cNvSpPr>
            <a:spLocks noGrp="1" noChangeArrowheads="1"/>
          </p:cNvSpPr>
          <p:nvPr>
            <p:ph type="body" idx="1"/>
          </p:nvPr>
        </p:nvSpPr>
        <p:spPr/>
        <p:txBody>
          <a:bodyPr/>
          <a:lstStyle/>
          <a:p>
            <a:pPr>
              <a:lnSpc>
                <a:spcPct val="90000"/>
              </a:lnSpc>
            </a:pPr>
            <a:r>
              <a:rPr lang="en-US"/>
              <a:t>Inventory-dependent demand</a:t>
            </a:r>
          </a:p>
          <a:p>
            <a:pPr lvl="1">
              <a:lnSpc>
                <a:spcPct val="90000"/>
              </a:lnSpc>
            </a:pPr>
            <a:r>
              <a:rPr lang="en-US"/>
              <a:t>Balakrishnan, et al., </a:t>
            </a:r>
            <a:r>
              <a:rPr lang="en-US" i="1"/>
              <a:t>Mgmt. Sci.,</a:t>
            </a:r>
            <a:r>
              <a:rPr lang="en-US"/>
              <a:t> 2004.</a:t>
            </a:r>
          </a:p>
          <a:p>
            <a:pPr>
              <a:lnSpc>
                <a:spcPct val="90000"/>
              </a:lnSpc>
            </a:pPr>
            <a:r>
              <a:rPr lang="en-US"/>
              <a:t>Newsvendor salvage values that depend upon end-of-season inventory</a:t>
            </a:r>
          </a:p>
          <a:p>
            <a:pPr lvl="1">
              <a:lnSpc>
                <a:spcPct val="90000"/>
              </a:lnSpc>
            </a:pPr>
            <a:r>
              <a:rPr lang="en-US"/>
              <a:t>Cachon and Kok, 2003</a:t>
            </a:r>
          </a:p>
          <a:p>
            <a:pPr>
              <a:lnSpc>
                <a:spcPct val="90000"/>
              </a:lnSpc>
            </a:pPr>
            <a:r>
              <a:rPr lang="en-US"/>
              <a:t>Response-time spiral in manufacturing planning</a:t>
            </a:r>
          </a:p>
          <a:p>
            <a:pPr lvl="1">
              <a:lnSpc>
                <a:spcPct val="90000"/>
              </a:lnSpc>
            </a:pPr>
            <a:r>
              <a:rPr lang="en-US"/>
              <a:t>Suri, 1998</a:t>
            </a:r>
          </a:p>
        </p:txBody>
      </p:sp>
      <p:sp>
        <p:nvSpPr>
          <p:cNvPr id="6" name="Text Placeholder 3"/>
          <p:cNvSpPr txBox="1">
            <a:spLocks/>
          </p:cNvSpPr>
          <p:nvPr/>
        </p:nvSpPr>
        <p:spPr bwMode="auto">
          <a:xfrm>
            <a:off x="4191000" y="5808924"/>
            <a:ext cx="4876800" cy="683218"/>
          </a:xfrm>
          <a:prstGeom prst="rect">
            <a:avLst/>
          </a:prstGeom>
          <a:noFill/>
          <a:ln w="9525">
            <a:noFill/>
            <a:miter lim="800000"/>
            <a:headEnd/>
            <a:tailEnd/>
          </a:ln>
          <a:effectLst/>
        </p:spPr>
        <p:txBody>
          <a:bodyPr vert="horz" wrap="square" lIns="18265" tIns="18265" rIns="18265" bIns="18265" numCol="1" rtlCol="0" anchor="t" anchorCtr="0" compatLnSpc="1">
            <a:prstTxWarp prst="textNoShape">
              <a:avLst/>
            </a:prstTxWarp>
            <a:spAutoFit/>
          </a:bodyPr>
          <a:lstStyle>
            <a:lvl1pPr marL="0" indent="0" algn="l" defTabSz="914400" rtl="0" eaLnBrk="1" latinLnBrk="0" hangingPunct="1">
              <a:lnSpc>
                <a:spcPct val="100000"/>
              </a:lnSpc>
              <a:spcBef>
                <a:spcPts val="300"/>
              </a:spcBef>
              <a:spcAft>
                <a:spcPts val="400"/>
              </a:spcAft>
              <a:buClr>
                <a:srgbClr val="1962A5"/>
              </a:buClr>
              <a:buSzPct val="100000"/>
              <a:buFont typeface="Calibri"/>
              <a:buNone/>
              <a:defRPr kumimoji="0" sz="2800" b="0" i="0" u="none" kern="1200" baseline="0">
                <a:solidFill>
                  <a:srgbClr val="404040"/>
                </a:solidFill>
                <a:effectLst/>
                <a:latin typeface="Calibri"/>
                <a:ea typeface="+mn-ea"/>
                <a:cs typeface="+mn-cs"/>
              </a:defRPr>
            </a:lvl1pPr>
            <a:lvl2pPr marL="571500" indent="-285750" algn="l" defTabSz="914400" rtl="0" eaLnBrk="1" latinLnBrk="0" hangingPunct="1">
              <a:lnSpc>
                <a:spcPct val="100000"/>
              </a:lnSpc>
              <a:spcBef>
                <a:spcPts val="300"/>
              </a:spcBef>
              <a:spcAft>
                <a:spcPts val="400"/>
              </a:spcAft>
              <a:buClr>
                <a:srgbClr val="6596CC"/>
              </a:buClr>
              <a:buSzPct val="95000"/>
              <a:buFont typeface="Wingdings"/>
              <a:buChar char="§"/>
              <a:defRPr kumimoji="0" sz="2600" b="0" i="0" u="none" kern="1200" baseline="0">
                <a:solidFill>
                  <a:srgbClr val="404040"/>
                </a:solidFill>
                <a:effectLst/>
                <a:latin typeface="Calibri"/>
                <a:ea typeface="+mn-ea"/>
                <a:cs typeface="+mn-cs"/>
              </a:defRPr>
            </a:lvl2pPr>
            <a:lvl3pPr marL="801688" indent="-290513" algn="l" defTabSz="914400" rtl="0" eaLnBrk="1" latinLnBrk="0" hangingPunct="1">
              <a:lnSpc>
                <a:spcPct val="100000"/>
              </a:lnSpc>
              <a:spcBef>
                <a:spcPts val="300"/>
              </a:spcBef>
              <a:spcAft>
                <a:spcPts val="400"/>
              </a:spcAft>
              <a:buClr>
                <a:srgbClr val="6596CC"/>
              </a:buClr>
              <a:buSzPct val="100000"/>
              <a:buFont typeface="Symbol"/>
              <a:buChar char="-"/>
              <a:defRPr kumimoji="0" sz="2400" b="0" i="0" u="none" kern="1200" baseline="0">
                <a:solidFill>
                  <a:srgbClr val="404040"/>
                </a:solidFill>
                <a:effectLst/>
                <a:latin typeface="Calibri"/>
                <a:ea typeface="+mn-ea"/>
                <a:cs typeface="+mn-cs"/>
              </a:defRPr>
            </a:lvl3pPr>
            <a:lvl4pPr marL="1082675" indent="-280988" algn="l" defTabSz="914400" rtl="0" eaLnBrk="1" latinLnBrk="0" hangingPunct="1">
              <a:lnSpc>
                <a:spcPct val="100000"/>
              </a:lnSpc>
              <a:spcBef>
                <a:spcPts val="300"/>
              </a:spcBef>
              <a:spcAft>
                <a:spcPts val="400"/>
              </a:spcAft>
              <a:buClr>
                <a:srgbClr val="6596CC"/>
              </a:buClr>
              <a:buSzPct val="70000"/>
              <a:buFont typeface="Wingdings"/>
              <a:buChar char="§"/>
              <a:defRPr kumimoji="0" sz="2200" b="0" i="0" u="none" kern="1200" baseline="0">
                <a:solidFill>
                  <a:srgbClr val="404040"/>
                </a:solidFill>
                <a:effectLst/>
                <a:latin typeface="Calibri"/>
                <a:ea typeface="+mn-ea"/>
                <a:cs typeface="+mn-cs"/>
              </a:defRPr>
            </a:lvl4pPr>
            <a:lvl5pPr marL="1376363" indent="-231775" algn="l" defTabSz="914400" rtl="0" eaLnBrk="1" latinLnBrk="0" hangingPunct="1">
              <a:lnSpc>
                <a:spcPct val="100000"/>
              </a:lnSpc>
              <a:spcBef>
                <a:spcPts val="300"/>
              </a:spcBef>
              <a:spcAft>
                <a:spcPts val="400"/>
              </a:spcAft>
              <a:buClr>
                <a:srgbClr val="6596CC"/>
              </a:buClr>
              <a:buSzPct val="100000"/>
              <a:buFont typeface="Symbol"/>
              <a:buChar char="-"/>
              <a:defRPr kumimoji="0" sz="2000" b="0" i="0" u="none" kern="1200" baseline="0">
                <a:solidFill>
                  <a:srgbClr val="404040"/>
                </a:solidFill>
                <a:effectLst/>
                <a:latin typeface="Calibri"/>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buClr>
                <a:schemeClr val="accent5">
                  <a:lumMod val="50000"/>
                </a:schemeClr>
              </a:buClr>
            </a:pPr>
            <a:r>
              <a:rPr lang="en-US" sz="1400" i="1" kern="0" dirty="0">
                <a:latin typeface="Calibri" pitchFamily="34" charset="0"/>
              </a:rPr>
              <a:t>Source: The Spiral-down effect in Revenue Management (or the Importance of a </a:t>
            </a:r>
            <a:r>
              <a:rPr lang="en-US" sz="1400" i="1" kern="0" dirty="0"/>
              <a:t>Good Demand Model)</a:t>
            </a:r>
            <a:r>
              <a:rPr lang="en-US" sz="1400" i="1" kern="0" dirty="0">
                <a:latin typeface="Calibri" pitchFamily="34" charset="0"/>
              </a:rPr>
              <a:t/>
            </a:r>
            <a:br>
              <a:rPr lang="en-US" sz="1400" i="1" kern="0" dirty="0">
                <a:latin typeface="Calibri" pitchFamily="34" charset="0"/>
              </a:rPr>
            </a:br>
            <a:r>
              <a:rPr lang="en-US" sz="1400" i="1" kern="0" dirty="0">
                <a:latin typeface="Calibri" pitchFamily="34" charset="0"/>
              </a:rPr>
              <a:t>William L. Cooper, Tito </a:t>
            </a:r>
            <a:r>
              <a:rPr lang="en-US" sz="1400" i="1" kern="0" dirty="0" err="1">
                <a:latin typeface="Calibri" pitchFamily="34" charset="0"/>
              </a:rPr>
              <a:t>Homem</a:t>
            </a:r>
            <a:r>
              <a:rPr lang="en-US" sz="1400" i="1" kern="0" dirty="0">
                <a:latin typeface="Calibri" pitchFamily="34" charset="0"/>
              </a:rPr>
              <a:t>-de-Mello, Anton J. Kleywegt (2010)</a:t>
            </a:r>
            <a:endParaRPr lang="en-US" sz="1400" i="1" kern="0" dirty="0">
              <a:solidFill>
                <a:schemeClr val="tx1"/>
              </a:solidFill>
              <a:latin typeface="Calibri"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00698EA9-7556-4B1F-A7E8-BC1C8D395092}" type="slidenum">
              <a:rPr lang="en-US"/>
              <a:pPr/>
              <a:t>33</a:t>
            </a:fld>
            <a:endParaRPr lang="en-US"/>
          </a:p>
        </p:txBody>
      </p:sp>
      <p:sp>
        <p:nvSpPr>
          <p:cNvPr id="31746" name="Rectangle 2"/>
          <p:cNvSpPr>
            <a:spLocks noGrp="1" noChangeArrowheads="1"/>
          </p:cNvSpPr>
          <p:nvPr>
            <p:ph type="title"/>
          </p:nvPr>
        </p:nvSpPr>
        <p:spPr/>
        <p:txBody>
          <a:bodyPr/>
          <a:lstStyle/>
          <a:p>
            <a:r>
              <a:rPr lang="en-US"/>
              <a:t>The Framework</a:t>
            </a:r>
          </a:p>
        </p:txBody>
      </p:sp>
      <p:sp>
        <p:nvSpPr>
          <p:cNvPr id="31747" name="Rectangle 3"/>
          <p:cNvSpPr>
            <a:spLocks noGrp="1" noChangeArrowheads="1"/>
          </p:cNvSpPr>
          <p:nvPr>
            <p:ph type="body" idx="1"/>
          </p:nvPr>
        </p:nvSpPr>
        <p:spPr/>
        <p:txBody>
          <a:bodyPr/>
          <a:lstStyle/>
          <a:p>
            <a:r>
              <a:rPr lang="en-US"/>
              <a:t>Repeated instances of some flight:</a:t>
            </a:r>
          </a:p>
          <a:p>
            <a:pPr lvl="1"/>
            <a:r>
              <a:rPr lang="en-US"/>
              <a:t>8 AM Monday flight between Minneapolis and San Diego.</a:t>
            </a:r>
          </a:p>
          <a:p>
            <a:pPr lvl="1"/>
            <a:endParaRPr lang="en-US"/>
          </a:p>
          <a:p>
            <a:pPr lvl="1"/>
            <a:r>
              <a:rPr lang="en-US"/>
              <a:t>Same flight on April 25, May 2, May 9, May 16, May 23, May 30, etc.</a:t>
            </a:r>
          </a:p>
          <a:p>
            <a:pPr lvl="1"/>
            <a:endParaRPr lang="en-US"/>
          </a:p>
        </p:txBody>
      </p:sp>
      <p:sp>
        <p:nvSpPr>
          <p:cNvPr id="6" name="Text Placeholder 3"/>
          <p:cNvSpPr txBox="1">
            <a:spLocks/>
          </p:cNvSpPr>
          <p:nvPr/>
        </p:nvSpPr>
        <p:spPr bwMode="auto">
          <a:xfrm>
            <a:off x="4191000" y="5808924"/>
            <a:ext cx="4876800" cy="683218"/>
          </a:xfrm>
          <a:prstGeom prst="rect">
            <a:avLst/>
          </a:prstGeom>
          <a:noFill/>
          <a:ln w="9525">
            <a:noFill/>
            <a:miter lim="800000"/>
            <a:headEnd/>
            <a:tailEnd/>
          </a:ln>
          <a:effectLst/>
        </p:spPr>
        <p:txBody>
          <a:bodyPr vert="horz" wrap="square" lIns="18265" tIns="18265" rIns="18265" bIns="18265" numCol="1" rtlCol="0" anchor="t" anchorCtr="0" compatLnSpc="1">
            <a:prstTxWarp prst="textNoShape">
              <a:avLst/>
            </a:prstTxWarp>
            <a:spAutoFit/>
          </a:bodyPr>
          <a:lstStyle>
            <a:lvl1pPr marL="0" indent="0" algn="l" defTabSz="914400" rtl="0" eaLnBrk="1" latinLnBrk="0" hangingPunct="1">
              <a:lnSpc>
                <a:spcPct val="100000"/>
              </a:lnSpc>
              <a:spcBef>
                <a:spcPts val="300"/>
              </a:spcBef>
              <a:spcAft>
                <a:spcPts val="400"/>
              </a:spcAft>
              <a:buClr>
                <a:srgbClr val="1962A5"/>
              </a:buClr>
              <a:buSzPct val="100000"/>
              <a:buFont typeface="Calibri"/>
              <a:buNone/>
              <a:defRPr kumimoji="0" sz="2800" b="0" i="0" u="none" kern="1200" baseline="0">
                <a:solidFill>
                  <a:srgbClr val="404040"/>
                </a:solidFill>
                <a:effectLst/>
                <a:latin typeface="Calibri"/>
                <a:ea typeface="+mn-ea"/>
                <a:cs typeface="+mn-cs"/>
              </a:defRPr>
            </a:lvl1pPr>
            <a:lvl2pPr marL="571500" indent="-285750" algn="l" defTabSz="914400" rtl="0" eaLnBrk="1" latinLnBrk="0" hangingPunct="1">
              <a:lnSpc>
                <a:spcPct val="100000"/>
              </a:lnSpc>
              <a:spcBef>
                <a:spcPts val="300"/>
              </a:spcBef>
              <a:spcAft>
                <a:spcPts val="400"/>
              </a:spcAft>
              <a:buClr>
                <a:srgbClr val="6596CC"/>
              </a:buClr>
              <a:buSzPct val="95000"/>
              <a:buFont typeface="Wingdings"/>
              <a:buChar char="§"/>
              <a:defRPr kumimoji="0" sz="2600" b="0" i="0" u="none" kern="1200" baseline="0">
                <a:solidFill>
                  <a:srgbClr val="404040"/>
                </a:solidFill>
                <a:effectLst/>
                <a:latin typeface="Calibri"/>
                <a:ea typeface="+mn-ea"/>
                <a:cs typeface="+mn-cs"/>
              </a:defRPr>
            </a:lvl2pPr>
            <a:lvl3pPr marL="801688" indent="-290513" algn="l" defTabSz="914400" rtl="0" eaLnBrk="1" latinLnBrk="0" hangingPunct="1">
              <a:lnSpc>
                <a:spcPct val="100000"/>
              </a:lnSpc>
              <a:spcBef>
                <a:spcPts val="300"/>
              </a:spcBef>
              <a:spcAft>
                <a:spcPts val="400"/>
              </a:spcAft>
              <a:buClr>
                <a:srgbClr val="6596CC"/>
              </a:buClr>
              <a:buSzPct val="100000"/>
              <a:buFont typeface="Symbol"/>
              <a:buChar char="-"/>
              <a:defRPr kumimoji="0" sz="2400" b="0" i="0" u="none" kern="1200" baseline="0">
                <a:solidFill>
                  <a:srgbClr val="404040"/>
                </a:solidFill>
                <a:effectLst/>
                <a:latin typeface="Calibri"/>
                <a:ea typeface="+mn-ea"/>
                <a:cs typeface="+mn-cs"/>
              </a:defRPr>
            </a:lvl3pPr>
            <a:lvl4pPr marL="1082675" indent="-280988" algn="l" defTabSz="914400" rtl="0" eaLnBrk="1" latinLnBrk="0" hangingPunct="1">
              <a:lnSpc>
                <a:spcPct val="100000"/>
              </a:lnSpc>
              <a:spcBef>
                <a:spcPts val="300"/>
              </a:spcBef>
              <a:spcAft>
                <a:spcPts val="400"/>
              </a:spcAft>
              <a:buClr>
                <a:srgbClr val="6596CC"/>
              </a:buClr>
              <a:buSzPct val="70000"/>
              <a:buFont typeface="Wingdings"/>
              <a:buChar char="§"/>
              <a:defRPr kumimoji="0" sz="2200" b="0" i="0" u="none" kern="1200" baseline="0">
                <a:solidFill>
                  <a:srgbClr val="404040"/>
                </a:solidFill>
                <a:effectLst/>
                <a:latin typeface="Calibri"/>
                <a:ea typeface="+mn-ea"/>
                <a:cs typeface="+mn-cs"/>
              </a:defRPr>
            </a:lvl4pPr>
            <a:lvl5pPr marL="1376363" indent="-231775" algn="l" defTabSz="914400" rtl="0" eaLnBrk="1" latinLnBrk="0" hangingPunct="1">
              <a:lnSpc>
                <a:spcPct val="100000"/>
              </a:lnSpc>
              <a:spcBef>
                <a:spcPts val="300"/>
              </a:spcBef>
              <a:spcAft>
                <a:spcPts val="400"/>
              </a:spcAft>
              <a:buClr>
                <a:srgbClr val="6596CC"/>
              </a:buClr>
              <a:buSzPct val="100000"/>
              <a:buFont typeface="Symbol"/>
              <a:buChar char="-"/>
              <a:defRPr kumimoji="0" sz="2000" b="0" i="0" u="none" kern="1200" baseline="0">
                <a:solidFill>
                  <a:srgbClr val="404040"/>
                </a:solidFill>
                <a:effectLst/>
                <a:latin typeface="Calibri"/>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buClr>
                <a:schemeClr val="accent5">
                  <a:lumMod val="50000"/>
                </a:schemeClr>
              </a:buClr>
            </a:pPr>
            <a:r>
              <a:rPr lang="en-US" sz="1400" i="1" kern="0" dirty="0">
                <a:latin typeface="Calibri" pitchFamily="34" charset="0"/>
              </a:rPr>
              <a:t>Source: The Spiral-down effect in Revenue Management (or the Importance of a </a:t>
            </a:r>
            <a:r>
              <a:rPr lang="en-US" sz="1400" i="1" kern="0" dirty="0"/>
              <a:t>Good Demand Model)</a:t>
            </a:r>
            <a:r>
              <a:rPr lang="en-US" sz="1400" i="1" kern="0" dirty="0">
                <a:latin typeface="Calibri" pitchFamily="34" charset="0"/>
              </a:rPr>
              <a:t/>
            </a:r>
            <a:br>
              <a:rPr lang="en-US" sz="1400" i="1" kern="0" dirty="0">
                <a:latin typeface="Calibri" pitchFamily="34" charset="0"/>
              </a:rPr>
            </a:br>
            <a:r>
              <a:rPr lang="en-US" sz="1400" i="1" kern="0" dirty="0">
                <a:latin typeface="Calibri" pitchFamily="34" charset="0"/>
              </a:rPr>
              <a:t>William L. Cooper, Tito </a:t>
            </a:r>
            <a:r>
              <a:rPr lang="en-US" sz="1400" i="1" kern="0" dirty="0" err="1">
                <a:latin typeface="Calibri" pitchFamily="34" charset="0"/>
              </a:rPr>
              <a:t>Homem</a:t>
            </a:r>
            <a:r>
              <a:rPr lang="en-US" sz="1400" i="1" kern="0" dirty="0">
                <a:latin typeface="Calibri" pitchFamily="34" charset="0"/>
              </a:rPr>
              <a:t>-de-Mello, Anton J. Kleywegt (2010)</a:t>
            </a:r>
            <a:endParaRPr lang="en-US" sz="1400" i="1" kern="0" dirty="0">
              <a:solidFill>
                <a:schemeClr val="tx1"/>
              </a:solidFill>
              <a:latin typeface="Calibri"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5346AD95-C13A-4E92-8A9C-E3F8ECB58F99}" type="slidenum">
              <a:rPr lang="en-US"/>
              <a:pPr/>
              <a:t>34</a:t>
            </a:fld>
            <a:endParaRPr lang="en-US"/>
          </a:p>
        </p:txBody>
      </p:sp>
      <p:sp>
        <p:nvSpPr>
          <p:cNvPr id="34818" name="Rectangle 2"/>
          <p:cNvSpPr>
            <a:spLocks noGrp="1" noChangeArrowheads="1"/>
          </p:cNvSpPr>
          <p:nvPr>
            <p:ph type="title"/>
          </p:nvPr>
        </p:nvSpPr>
        <p:spPr>
          <a:xfrm>
            <a:off x="457200" y="304800"/>
            <a:ext cx="8239125" cy="831850"/>
          </a:xfrm>
        </p:spPr>
        <p:txBody>
          <a:bodyPr>
            <a:normAutofit fontScale="90000"/>
          </a:bodyPr>
          <a:lstStyle/>
          <a:p>
            <a:r>
              <a:rPr lang="en-US" dirty="0"/>
              <a:t>What are the long-term effects of using a “slightly” flawed model?</a:t>
            </a:r>
          </a:p>
        </p:txBody>
      </p:sp>
      <p:sp>
        <p:nvSpPr>
          <p:cNvPr id="34819" name="Rectangle 3"/>
          <p:cNvSpPr>
            <a:spLocks noGrp="1" noChangeArrowheads="1"/>
          </p:cNvSpPr>
          <p:nvPr>
            <p:ph type="body" idx="1"/>
          </p:nvPr>
        </p:nvSpPr>
        <p:spPr>
          <a:xfrm>
            <a:off x="457200" y="1371600"/>
            <a:ext cx="8242300" cy="4933950"/>
          </a:xfrm>
        </p:spPr>
        <p:txBody>
          <a:bodyPr/>
          <a:lstStyle/>
          <a:p>
            <a:r>
              <a:rPr lang="en-US" dirty="0"/>
              <a:t>The interplay between forecasting and optimization is a key aspect of RM---and of OR in general.</a:t>
            </a:r>
          </a:p>
          <a:p>
            <a:r>
              <a:rPr lang="en-US" dirty="0"/>
              <a:t>Mathematical models are only an  approximation to reality.</a:t>
            </a:r>
          </a:p>
          <a:p>
            <a:r>
              <a:rPr lang="en-US" dirty="0"/>
              <a:t>Many models have assumptions that are clearly incorrect.</a:t>
            </a:r>
          </a:p>
        </p:txBody>
      </p:sp>
      <p:sp>
        <p:nvSpPr>
          <p:cNvPr id="6" name="Text Placeholder 3"/>
          <p:cNvSpPr txBox="1">
            <a:spLocks/>
          </p:cNvSpPr>
          <p:nvPr/>
        </p:nvSpPr>
        <p:spPr bwMode="auto">
          <a:xfrm>
            <a:off x="4191000" y="5808924"/>
            <a:ext cx="4876800" cy="683218"/>
          </a:xfrm>
          <a:prstGeom prst="rect">
            <a:avLst/>
          </a:prstGeom>
          <a:noFill/>
          <a:ln w="9525">
            <a:noFill/>
            <a:miter lim="800000"/>
            <a:headEnd/>
            <a:tailEnd/>
          </a:ln>
          <a:effectLst/>
        </p:spPr>
        <p:txBody>
          <a:bodyPr vert="horz" wrap="square" lIns="18265" tIns="18265" rIns="18265" bIns="18265" numCol="1" rtlCol="0" anchor="t" anchorCtr="0" compatLnSpc="1">
            <a:prstTxWarp prst="textNoShape">
              <a:avLst/>
            </a:prstTxWarp>
            <a:spAutoFit/>
          </a:bodyPr>
          <a:lstStyle>
            <a:lvl1pPr marL="0" indent="0" algn="l" defTabSz="914400" rtl="0" eaLnBrk="1" latinLnBrk="0" hangingPunct="1">
              <a:lnSpc>
                <a:spcPct val="100000"/>
              </a:lnSpc>
              <a:spcBef>
                <a:spcPts val="300"/>
              </a:spcBef>
              <a:spcAft>
                <a:spcPts val="400"/>
              </a:spcAft>
              <a:buClr>
                <a:srgbClr val="1962A5"/>
              </a:buClr>
              <a:buSzPct val="100000"/>
              <a:buFont typeface="Calibri"/>
              <a:buNone/>
              <a:defRPr kumimoji="0" sz="2800" b="0" i="0" u="none" kern="1200" baseline="0">
                <a:solidFill>
                  <a:srgbClr val="404040"/>
                </a:solidFill>
                <a:effectLst/>
                <a:latin typeface="Calibri"/>
                <a:ea typeface="+mn-ea"/>
                <a:cs typeface="+mn-cs"/>
              </a:defRPr>
            </a:lvl1pPr>
            <a:lvl2pPr marL="571500" indent="-285750" algn="l" defTabSz="914400" rtl="0" eaLnBrk="1" latinLnBrk="0" hangingPunct="1">
              <a:lnSpc>
                <a:spcPct val="100000"/>
              </a:lnSpc>
              <a:spcBef>
                <a:spcPts val="300"/>
              </a:spcBef>
              <a:spcAft>
                <a:spcPts val="400"/>
              </a:spcAft>
              <a:buClr>
                <a:srgbClr val="6596CC"/>
              </a:buClr>
              <a:buSzPct val="95000"/>
              <a:buFont typeface="Wingdings"/>
              <a:buChar char="§"/>
              <a:defRPr kumimoji="0" sz="2600" b="0" i="0" u="none" kern="1200" baseline="0">
                <a:solidFill>
                  <a:srgbClr val="404040"/>
                </a:solidFill>
                <a:effectLst/>
                <a:latin typeface="Calibri"/>
                <a:ea typeface="+mn-ea"/>
                <a:cs typeface="+mn-cs"/>
              </a:defRPr>
            </a:lvl2pPr>
            <a:lvl3pPr marL="801688" indent="-290513" algn="l" defTabSz="914400" rtl="0" eaLnBrk="1" latinLnBrk="0" hangingPunct="1">
              <a:lnSpc>
                <a:spcPct val="100000"/>
              </a:lnSpc>
              <a:spcBef>
                <a:spcPts val="300"/>
              </a:spcBef>
              <a:spcAft>
                <a:spcPts val="400"/>
              </a:spcAft>
              <a:buClr>
                <a:srgbClr val="6596CC"/>
              </a:buClr>
              <a:buSzPct val="100000"/>
              <a:buFont typeface="Symbol"/>
              <a:buChar char="-"/>
              <a:defRPr kumimoji="0" sz="2400" b="0" i="0" u="none" kern="1200" baseline="0">
                <a:solidFill>
                  <a:srgbClr val="404040"/>
                </a:solidFill>
                <a:effectLst/>
                <a:latin typeface="Calibri"/>
                <a:ea typeface="+mn-ea"/>
                <a:cs typeface="+mn-cs"/>
              </a:defRPr>
            </a:lvl3pPr>
            <a:lvl4pPr marL="1082675" indent="-280988" algn="l" defTabSz="914400" rtl="0" eaLnBrk="1" latinLnBrk="0" hangingPunct="1">
              <a:lnSpc>
                <a:spcPct val="100000"/>
              </a:lnSpc>
              <a:spcBef>
                <a:spcPts val="300"/>
              </a:spcBef>
              <a:spcAft>
                <a:spcPts val="400"/>
              </a:spcAft>
              <a:buClr>
                <a:srgbClr val="6596CC"/>
              </a:buClr>
              <a:buSzPct val="70000"/>
              <a:buFont typeface="Wingdings"/>
              <a:buChar char="§"/>
              <a:defRPr kumimoji="0" sz="2200" b="0" i="0" u="none" kern="1200" baseline="0">
                <a:solidFill>
                  <a:srgbClr val="404040"/>
                </a:solidFill>
                <a:effectLst/>
                <a:latin typeface="Calibri"/>
                <a:ea typeface="+mn-ea"/>
                <a:cs typeface="+mn-cs"/>
              </a:defRPr>
            </a:lvl4pPr>
            <a:lvl5pPr marL="1376363" indent="-231775" algn="l" defTabSz="914400" rtl="0" eaLnBrk="1" latinLnBrk="0" hangingPunct="1">
              <a:lnSpc>
                <a:spcPct val="100000"/>
              </a:lnSpc>
              <a:spcBef>
                <a:spcPts val="300"/>
              </a:spcBef>
              <a:spcAft>
                <a:spcPts val="400"/>
              </a:spcAft>
              <a:buClr>
                <a:srgbClr val="6596CC"/>
              </a:buClr>
              <a:buSzPct val="100000"/>
              <a:buFont typeface="Symbol"/>
              <a:buChar char="-"/>
              <a:defRPr kumimoji="0" sz="2000" b="0" i="0" u="none" kern="1200" baseline="0">
                <a:solidFill>
                  <a:srgbClr val="404040"/>
                </a:solidFill>
                <a:effectLst/>
                <a:latin typeface="Calibri"/>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buClr>
                <a:schemeClr val="accent5">
                  <a:lumMod val="50000"/>
                </a:schemeClr>
              </a:buClr>
            </a:pPr>
            <a:r>
              <a:rPr lang="en-US" sz="1400" i="1" kern="0" dirty="0">
                <a:latin typeface="Calibri" pitchFamily="34" charset="0"/>
              </a:rPr>
              <a:t>Source: The Spiral-down effect in Revenue Management (or the Importance of a </a:t>
            </a:r>
            <a:r>
              <a:rPr lang="en-US" sz="1400" i="1" kern="0" dirty="0"/>
              <a:t>Good Demand Model)</a:t>
            </a:r>
            <a:r>
              <a:rPr lang="en-US" sz="1400" i="1" kern="0" dirty="0">
                <a:latin typeface="Calibri" pitchFamily="34" charset="0"/>
              </a:rPr>
              <a:t/>
            </a:r>
            <a:br>
              <a:rPr lang="en-US" sz="1400" i="1" kern="0" dirty="0">
                <a:latin typeface="Calibri" pitchFamily="34" charset="0"/>
              </a:rPr>
            </a:br>
            <a:r>
              <a:rPr lang="en-US" sz="1400" i="1" kern="0" dirty="0">
                <a:latin typeface="Calibri" pitchFamily="34" charset="0"/>
              </a:rPr>
              <a:t>William L. Cooper, Tito </a:t>
            </a:r>
            <a:r>
              <a:rPr lang="en-US" sz="1400" i="1" kern="0" dirty="0" err="1">
                <a:latin typeface="Calibri" pitchFamily="34" charset="0"/>
              </a:rPr>
              <a:t>Homem</a:t>
            </a:r>
            <a:r>
              <a:rPr lang="en-US" sz="1400" i="1" kern="0" dirty="0">
                <a:latin typeface="Calibri" pitchFamily="34" charset="0"/>
              </a:rPr>
              <a:t>-de-Mello, Anton J. Kleywegt (2010)</a:t>
            </a:r>
            <a:endParaRPr lang="en-US" sz="1400" i="1" kern="0" dirty="0">
              <a:solidFill>
                <a:schemeClr val="tx1"/>
              </a:solidFill>
              <a:latin typeface="Calibri"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0622BDDD-598D-47D9-BD5B-B56541A0D975}" type="slidenum">
              <a:rPr lang="en-US"/>
              <a:pPr/>
              <a:t>35</a:t>
            </a:fld>
            <a:endParaRPr lang="en-US"/>
          </a:p>
        </p:txBody>
      </p:sp>
      <p:sp>
        <p:nvSpPr>
          <p:cNvPr id="35842" name="Rectangle 2"/>
          <p:cNvSpPr>
            <a:spLocks noGrp="1" noChangeArrowheads="1"/>
          </p:cNvSpPr>
          <p:nvPr>
            <p:ph type="title"/>
          </p:nvPr>
        </p:nvSpPr>
        <p:spPr/>
        <p:txBody>
          <a:bodyPr/>
          <a:lstStyle/>
          <a:p>
            <a:r>
              <a:rPr lang="en-US"/>
              <a:t>The Littlewood Rule</a:t>
            </a:r>
          </a:p>
        </p:txBody>
      </p:sp>
      <p:sp>
        <p:nvSpPr>
          <p:cNvPr id="35843" name="Rectangle 3"/>
          <p:cNvSpPr>
            <a:spLocks noGrp="1" noChangeArrowheads="1"/>
          </p:cNvSpPr>
          <p:nvPr>
            <p:ph type="body" idx="1"/>
          </p:nvPr>
        </p:nvSpPr>
        <p:spPr/>
        <p:txBody>
          <a:bodyPr/>
          <a:lstStyle/>
          <a:p>
            <a:r>
              <a:rPr lang="en-US"/>
              <a:t>There is distinct demand for fare class 1 and fare class 2.</a:t>
            </a:r>
          </a:p>
          <a:p>
            <a:r>
              <a:rPr lang="en-US"/>
              <a:t>Class 2 customers arrive before class 1 customers.</a:t>
            </a:r>
          </a:p>
          <a:p>
            <a:r>
              <a:rPr lang="en-US"/>
              <a:t>Demand is exogenous. That is, the protection level does not affect the demand distribution.</a:t>
            </a:r>
          </a:p>
          <a:p>
            <a:r>
              <a:rPr lang="en-US"/>
              <a:t>Demands for fare class 1 and fare class 2 are stochastically independent.</a:t>
            </a:r>
          </a:p>
        </p:txBody>
      </p:sp>
      <p:sp>
        <p:nvSpPr>
          <p:cNvPr id="6" name="Text Placeholder 3"/>
          <p:cNvSpPr txBox="1">
            <a:spLocks/>
          </p:cNvSpPr>
          <p:nvPr/>
        </p:nvSpPr>
        <p:spPr bwMode="auto">
          <a:xfrm>
            <a:off x="4191000" y="5808924"/>
            <a:ext cx="4876800" cy="683218"/>
          </a:xfrm>
          <a:prstGeom prst="rect">
            <a:avLst/>
          </a:prstGeom>
          <a:noFill/>
          <a:ln w="9525">
            <a:noFill/>
            <a:miter lim="800000"/>
            <a:headEnd/>
            <a:tailEnd/>
          </a:ln>
          <a:effectLst/>
        </p:spPr>
        <p:txBody>
          <a:bodyPr vert="horz" wrap="square" lIns="18265" tIns="18265" rIns="18265" bIns="18265" numCol="1" rtlCol="0" anchor="t" anchorCtr="0" compatLnSpc="1">
            <a:prstTxWarp prst="textNoShape">
              <a:avLst/>
            </a:prstTxWarp>
            <a:spAutoFit/>
          </a:bodyPr>
          <a:lstStyle>
            <a:lvl1pPr marL="0" indent="0" algn="l" defTabSz="914400" rtl="0" eaLnBrk="1" latinLnBrk="0" hangingPunct="1">
              <a:lnSpc>
                <a:spcPct val="100000"/>
              </a:lnSpc>
              <a:spcBef>
                <a:spcPts val="300"/>
              </a:spcBef>
              <a:spcAft>
                <a:spcPts val="400"/>
              </a:spcAft>
              <a:buClr>
                <a:srgbClr val="1962A5"/>
              </a:buClr>
              <a:buSzPct val="100000"/>
              <a:buFont typeface="Calibri"/>
              <a:buNone/>
              <a:defRPr kumimoji="0" sz="2800" b="0" i="0" u="none" kern="1200" baseline="0">
                <a:solidFill>
                  <a:srgbClr val="404040"/>
                </a:solidFill>
                <a:effectLst/>
                <a:latin typeface="Calibri"/>
                <a:ea typeface="+mn-ea"/>
                <a:cs typeface="+mn-cs"/>
              </a:defRPr>
            </a:lvl1pPr>
            <a:lvl2pPr marL="571500" indent="-285750" algn="l" defTabSz="914400" rtl="0" eaLnBrk="1" latinLnBrk="0" hangingPunct="1">
              <a:lnSpc>
                <a:spcPct val="100000"/>
              </a:lnSpc>
              <a:spcBef>
                <a:spcPts val="300"/>
              </a:spcBef>
              <a:spcAft>
                <a:spcPts val="400"/>
              </a:spcAft>
              <a:buClr>
                <a:srgbClr val="6596CC"/>
              </a:buClr>
              <a:buSzPct val="95000"/>
              <a:buFont typeface="Wingdings"/>
              <a:buChar char="§"/>
              <a:defRPr kumimoji="0" sz="2600" b="0" i="0" u="none" kern="1200" baseline="0">
                <a:solidFill>
                  <a:srgbClr val="404040"/>
                </a:solidFill>
                <a:effectLst/>
                <a:latin typeface="Calibri"/>
                <a:ea typeface="+mn-ea"/>
                <a:cs typeface="+mn-cs"/>
              </a:defRPr>
            </a:lvl2pPr>
            <a:lvl3pPr marL="801688" indent="-290513" algn="l" defTabSz="914400" rtl="0" eaLnBrk="1" latinLnBrk="0" hangingPunct="1">
              <a:lnSpc>
                <a:spcPct val="100000"/>
              </a:lnSpc>
              <a:spcBef>
                <a:spcPts val="300"/>
              </a:spcBef>
              <a:spcAft>
                <a:spcPts val="400"/>
              </a:spcAft>
              <a:buClr>
                <a:srgbClr val="6596CC"/>
              </a:buClr>
              <a:buSzPct val="100000"/>
              <a:buFont typeface="Symbol"/>
              <a:buChar char="-"/>
              <a:defRPr kumimoji="0" sz="2400" b="0" i="0" u="none" kern="1200" baseline="0">
                <a:solidFill>
                  <a:srgbClr val="404040"/>
                </a:solidFill>
                <a:effectLst/>
                <a:latin typeface="Calibri"/>
                <a:ea typeface="+mn-ea"/>
                <a:cs typeface="+mn-cs"/>
              </a:defRPr>
            </a:lvl3pPr>
            <a:lvl4pPr marL="1082675" indent="-280988" algn="l" defTabSz="914400" rtl="0" eaLnBrk="1" latinLnBrk="0" hangingPunct="1">
              <a:lnSpc>
                <a:spcPct val="100000"/>
              </a:lnSpc>
              <a:spcBef>
                <a:spcPts val="300"/>
              </a:spcBef>
              <a:spcAft>
                <a:spcPts val="400"/>
              </a:spcAft>
              <a:buClr>
                <a:srgbClr val="6596CC"/>
              </a:buClr>
              <a:buSzPct val="70000"/>
              <a:buFont typeface="Wingdings"/>
              <a:buChar char="§"/>
              <a:defRPr kumimoji="0" sz="2200" b="0" i="0" u="none" kern="1200" baseline="0">
                <a:solidFill>
                  <a:srgbClr val="404040"/>
                </a:solidFill>
                <a:effectLst/>
                <a:latin typeface="Calibri"/>
                <a:ea typeface="+mn-ea"/>
                <a:cs typeface="+mn-cs"/>
              </a:defRPr>
            </a:lvl4pPr>
            <a:lvl5pPr marL="1376363" indent="-231775" algn="l" defTabSz="914400" rtl="0" eaLnBrk="1" latinLnBrk="0" hangingPunct="1">
              <a:lnSpc>
                <a:spcPct val="100000"/>
              </a:lnSpc>
              <a:spcBef>
                <a:spcPts val="300"/>
              </a:spcBef>
              <a:spcAft>
                <a:spcPts val="400"/>
              </a:spcAft>
              <a:buClr>
                <a:srgbClr val="6596CC"/>
              </a:buClr>
              <a:buSzPct val="100000"/>
              <a:buFont typeface="Symbol"/>
              <a:buChar char="-"/>
              <a:defRPr kumimoji="0" sz="2000" b="0" i="0" u="none" kern="1200" baseline="0">
                <a:solidFill>
                  <a:srgbClr val="404040"/>
                </a:solidFill>
                <a:effectLst/>
                <a:latin typeface="Calibri"/>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buClr>
                <a:schemeClr val="accent5">
                  <a:lumMod val="50000"/>
                </a:schemeClr>
              </a:buClr>
            </a:pPr>
            <a:r>
              <a:rPr lang="en-US" sz="1400" i="1" kern="0" dirty="0">
                <a:latin typeface="Calibri" pitchFamily="34" charset="0"/>
              </a:rPr>
              <a:t>Source: The Spiral-down effect in Revenue Management (or the Importance of a </a:t>
            </a:r>
            <a:r>
              <a:rPr lang="en-US" sz="1400" i="1" kern="0" dirty="0"/>
              <a:t>Good Demand Model)</a:t>
            </a:r>
            <a:r>
              <a:rPr lang="en-US" sz="1400" i="1" kern="0" dirty="0">
                <a:latin typeface="Calibri" pitchFamily="34" charset="0"/>
              </a:rPr>
              <a:t/>
            </a:r>
            <a:br>
              <a:rPr lang="en-US" sz="1400" i="1" kern="0" dirty="0">
                <a:latin typeface="Calibri" pitchFamily="34" charset="0"/>
              </a:rPr>
            </a:br>
            <a:r>
              <a:rPr lang="en-US" sz="1400" i="1" kern="0" dirty="0">
                <a:latin typeface="Calibri" pitchFamily="34" charset="0"/>
              </a:rPr>
              <a:t>William L. Cooper, Tito </a:t>
            </a:r>
            <a:r>
              <a:rPr lang="en-US" sz="1400" i="1" kern="0" dirty="0" err="1">
                <a:latin typeface="Calibri" pitchFamily="34" charset="0"/>
              </a:rPr>
              <a:t>Homem</a:t>
            </a:r>
            <a:r>
              <a:rPr lang="en-US" sz="1400" i="1" kern="0" dirty="0">
                <a:latin typeface="Calibri" pitchFamily="34" charset="0"/>
              </a:rPr>
              <a:t>-de-Mello, Anton J. Kleywegt (2010)</a:t>
            </a:r>
            <a:endParaRPr lang="en-US" sz="1400" i="1" kern="0" dirty="0">
              <a:solidFill>
                <a:schemeClr val="tx1"/>
              </a:solidFill>
              <a:latin typeface="Calibri"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4294967295"/>
          </p:nvPr>
        </p:nvSpPr>
        <p:spPr>
          <a:xfrm>
            <a:off x="6553200" y="6248400"/>
            <a:ext cx="2133600" cy="457200"/>
          </a:xfrm>
          <a:prstGeom prst="rect">
            <a:avLst/>
          </a:prstGeom>
        </p:spPr>
        <p:txBody>
          <a:bodyPr/>
          <a:lstStyle/>
          <a:p>
            <a:fld id="{506D1878-0255-43B8-A3FE-9F30A5684972}" type="slidenum">
              <a:rPr lang="en-US"/>
              <a:pPr/>
              <a:t>36</a:t>
            </a:fld>
            <a:endParaRPr lang="en-US"/>
          </a:p>
        </p:txBody>
      </p:sp>
      <p:sp>
        <p:nvSpPr>
          <p:cNvPr id="37890" name="Rectangle 2"/>
          <p:cNvSpPr>
            <a:spLocks noGrp="1" noChangeArrowheads="1"/>
          </p:cNvSpPr>
          <p:nvPr>
            <p:ph type="title" idx="4294967295"/>
          </p:nvPr>
        </p:nvSpPr>
        <p:spPr>
          <a:xfrm>
            <a:off x="1066800" y="457203"/>
            <a:ext cx="6248400" cy="1431925"/>
          </a:xfrm>
        </p:spPr>
        <p:txBody>
          <a:bodyPr/>
          <a:lstStyle/>
          <a:p>
            <a:r>
              <a:rPr lang="en-US"/>
              <a:t>The Littlewood Rule</a:t>
            </a:r>
          </a:p>
        </p:txBody>
      </p:sp>
      <p:sp>
        <p:nvSpPr>
          <p:cNvPr id="37891" name="Rectangle 3"/>
          <p:cNvSpPr>
            <a:spLocks noGrp="1" noChangeArrowheads="1"/>
          </p:cNvSpPr>
          <p:nvPr>
            <p:ph type="body" sz="half" idx="4294967295"/>
          </p:nvPr>
        </p:nvSpPr>
        <p:spPr>
          <a:xfrm>
            <a:off x="1066800" y="1905000"/>
            <a:ext cx="7315200" cy="4114800"/>
          </a:xfrm>
        </p:spPr>
        <p:txBody>
          <a:bodyPr/>
          <a:lstStyle/>
          <a:p>
            <a:r>
              <a:rPr lang="en-US"/>
              <a:t>In order to maximize its expected revenue, an airline should set protection level L that satisfies</a:t>
            </a:r>
          </a:p>
          <a:p>
            <a:pPr>
              <a:buFont typeface="Wingdings" pitchFamily="2" charset="2"/>
              <a:buNone/>
            </a:pPr>
            <a:endParaRPr lang="en-US"/>
          </a:p>
          <a:p>
            <a:pPr>
              <a:buFont typeface="Wingdings" pitchFamily="2" charset="2"/>
              <a:buNone/>
            </a:pPr>
            <a:r>
              <a:rPr lang="en-US"/>
              <a:t>	</a:t>
            </a:r>
            <a:r>
              <a:rPr lang="en-US" i="1"/>
              <a:t>f</a:t>
            </a:r>
            <a:r>
              <a:rPr lang="en-US" baseline="-25000"/>
              <a:t>1</a:t>
            </a:r>
            <a:r>
              <a:rPr lang="en-US"/>
              <a:t> × Prob(Class 1 Demand &gt; L) = </a:t>
            </a:r>
            <a:r>
              <a:rPr lang="en-US" i="1"/>
              <a:t>f</a:t>
            </a:r>
            <a:r>
              <a:rPr lang="en-US" baseline="-25000"/>
              <a:t>2</a:t>
            </a:r>
          </a:p>
        </p:txBody>
      </p:sp>
      <p:sp>
        <p:nvSpPr>
          <p:cNvPr id="6" name="Text Placeholder 3"/>
          <p:cNvSpPr txBox="1">
            <a:spLocks/>
          </p:cNvSpPr>
          <p:nvPr/>
        </p:nvSpPr>
        <p:spPr bwMode="auto">
          <a:xfrm>
            <a:off x="4191000" y="5808924"/>
            <a:ext cx="4876800" cy="683218"/>
          </a:xfrm>
          <a:prstGeom prst="rect">
            <a:avLst/>
          </a:prstGeom>
          <a:noFill/>
          <a:ln w="9525">
            <a:noFill/>
            <a:miter lim="800000"/>
            <a:headEnd/>
            <a:tailEnd/>
          </a:ln>
          <a:effectLst/>
        </p:spPr>
        <p:txBody>
          <a:bodyPr vert="horz" wrap="square" lIns="18265" tIns="18265" rIns="18265" bIns="18265" numCol="1" rtlCol="0" anchor="t" anchorCtr="0" compatLnSpc="1">
            <a:prstTxWarp prst="textNoShape">
              <a:avLst/>
            </a:prstTxWarp>
            <a:spAutoFit/>
          </a:bodyPr>
          <a:lstStyle>
            <a:lvl1pPr marL="0" indent="0" algn="l" defTabSz="914400" rtl="0" eaLnBrk="1" latinLnBrk="0" hangingPunct="1">
              <a:lnSpc>
                <a:spcPct val="100000"/>
              </a:lnSpc>
              <a:spcBef>
                <a:spcPts val="300"/>
              </a:spcBef>
              <a:spcAft>
                <a:spcPts val="400"/>
              </a:spcAft>
              <a:buClr>
                <a:srgbClr val="1962A5"/>
              </a:buClr>
              <a:buSzPct val="100000"/>
              <a:buFont typeface="Calibri"/>
              <a:buNone/>
              <a:defRPr kumimoji="0" sz="2800" b="0" i="0" u="none" kern="1200" baseline="0">
                <a:solidFill>
                  <a:srgbClr val="404040"/>
                </a:solidFill>
                <a:effectLst/>
                <a:latin typeface="Calibri"/>
                <a:ea typeface="+mn-ea"/>
                <a:cs typeface="+mn-cs"/>
              </a:defRPr>
            </a:lvl1pPr>
            <a:lvl2pPr marL="571500" indent="-285750" algn="l" defTabSz="914400" rtl="0" eaLnBrk="1" latinLnBrk="0" hangingPunct="1">
              <a:lnSpc>
                <a:spcPct val="100000"/>
              </a:lnSpc>
              <a:spcBef>
                <a:spcPts val="300"/>
              </a:spcBef>
              <a:spcAft>
                <a:spcPts val="400"/>
              </a:spcAft>
              <a:buClr>
                <a:srgbClr val="6596CC"/>
              </a:buClr>
              <a:buSzPct val="95000"/>
              <a:buFont typeface="Wingdings"/>
              <a:buChar char="§"/>
              <a:defRPr kumimoji="0" sz="2600" b="0" i="0" u="none" kern="1200" baseline="0">
                <a:solidFill>
                  <a:srgbClr val="404040"/>
                </a:solidFill>
                <a:effectLst/>
                <a:latin typeface="Calibri"/>
                <a:ea typeface="+mn-ea"/>
                <a:cs typeface="+mn-cs"/>
              </a:defRPr>
            </a:lvl2pPr>
            <a:lvl3pPr marL="801688" indent="-290513" algn="l" defTabSz="914400" rtl="0" eaLnBrk="1" latinLnBrk="0" hangingPunct="1">
              <a:lnSpc>
                <a:spcPct val="100000"/>
              </a:lnSpc>
              <a:spcBef>
                <a:spcPts val="300"/>
              </a:spcBef>
              <a:spcAft>
                <a:spcPts val="400"/>
              </a:spcAft>
              <a:buClr>
                <a:srgbClr val="6596CC"/>
              </a:buClr>
              <a:buSzPct val="100000"/>
              <a:buFont typeface="Symbol"/>
              <a:buChar char="-"/>
              <a:defRPr kumimoji="0" sz="2400" b="0" i="0" u="none" kern="1200" baseline="0">
                <a:solidFill>
                  <a:srgbClr val="404040"/>
                </a:solidFill>
                <a:effectLst/>
                <a:latin typeface="Calibri"/>
                <a:ea typeface="+mn-ea"/>
                <a:cs typeface="+mn-cs"/>
              </a:defRPr>
            </a:lvl3pPr>
            <a:lvl4pPr marL="1082675" indent="-280988" algn="l" defTabSz="914400" rtl="0" eaLnBrk="1" latinLnBrk="0" hangingPunct="1">
              <a:lnSpc>
                <a:spcPct val="100000"/>
              </a:lnSpc>
              <a:spcBef>
                <a:spcPts val="300"/>
              </a:spcBef>
              <a:spcAft>
                <a:spcPts val="400"/>
              </a:spcAft>
              <a:buClr>
                <a:srgbClr val="6596CC"/>
              </a:buClr>
              <a:buSzPct val="70000"/>
              <a:buFont typeface="Wingdings"/>
              <a:buChar char="§"/>
              <a:defRPr kumimoji="0" sz="2200" b="0" i="0" u="none" kern="1200" baseline="0">
                <a:solidFill>
                  <a:srgbClr val="404040"/>
                </a:solidFill>
                <a:effectLst/>
                <a:latin typeface="Calibri"/>
                <a:ea typeface="+mn-ea"/>
                <a:cs typeface="+mn-cs"/>
              </a:defRPr>
            </a:lvl4pPr>
            <a:lvl5pPr marL="1376363" indent="-231775" algn="l" defTabSz="914400" rtl="0" eaLnBrk="1" latinLnBrk="0" hangingPunct="1">
              <a:lnSpc>
                <a:spcPct val="100000"/>
              </a:lnSpc>
              <a:spcBef>
                <a:spcPts val="300"/>
              </a:spcBef>
              <a:spcAft>
                <a:spcPts val="400"/>
              </a:spcAft>
              <a:buClr>
                <a:srgbClr val="6596CC"/>
              </a:buClr>
              <a:buSzPct val="100000"/>
              <a:buFont typeface="Symbol"/>
              <a:buChar char="-"/>
              <a:defRPr kumimoji="0" sz="2000" b="0" i="0" u="none" kern="1200" baseline="0">
                <a:solidFill>
                  <a:srgbClr val="404040"/>
                </a:solidFill>
                <a:effectLst/>
                <a:latin typeface="Calibri"/>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buClr>
                <a:schemeClr val="accent5">
                  <a:lumMod val="50000"/>
                </a:schemeClr>
              </a:buClr>
            </a:pPr>
            <a:r>
              <a:rPr lang="en-US" sz="1400" i="1" kern="0" dirty="0">
                <a:latin typeface="Calibri" pitchFamily="34" charset="0"/>
              </a:rPr>
              <a:t>Source: The Spiral-down effect in Revenue Management (or the Importance of a </a:t>
            </a:r>
            <a:r>
              <a:rPr lang="en-US" sz="1400" i="1" kern="0" dirty="0"/>
              <a:t>Good Demand Model)</a:t>
            </a:r>
            <a:r>
              <a:rPr lang="en-US" sz="1400" i="1" kern="0" dirty="0">
                <a:latin typeface="Calibri" pitchFamily="34" charset="0"/>
              </a:rPr>
              <a:t/>
            </a:r>
            <a:br>
              <a:rPr lang="en-US" sz="1400" i="1" kern="0" dirty="0">
                <a:latin typeface="Calibri" pitchFamily="34" charset="0"/>
              </a:rPr>
            </a:br>
            <a:r>
              <a:rPr lang="en-US" sz="1400" i="1" kern="0" dirty="0">
                <a:latin typeface="Calibri" pitchFamily="34" charset="0"/>
              </a:rPr>
              <a:t>William L. Cooper, Tito </a:t>
            </a:r>
            <a:r>
              <a:rPr lang="en-US" sz="1400" i="1" kern="0" dirty="0" err="1">
                <a:latin typeface="Calibri" pitchFamily="34" charset="0"/>
              </a:rPr>
              <a:t>Homem</a:t>
            </a:r>
            <a:r>
              <a:rPr lang="en-US" sz="1400" i="1" kern="0" dirty="0">
                <a:latin typeface="Calibri" pitchFamily="34" charset="0"/>
              </a:rPr>
              <a:t>-de-Mello, Anton J. Kleywegt (2010)</a:t>
            </a:r>
            <a:endParaRPr lang="en-US" sz="1400" i="1" kern="0" dirty="0">
              <a:solidFill>
                <a:schemeClr val="tx1"/>
              </a:solidFill>
              <a:latin typeface="Calibri"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1"/>
          </p:nvPr>
        </p:nvSpPr>
        <p:spPr/>
        <p:txBody>
          <a:bodyPr/>
          <a:lstStyle/>
          <a:p>
            <a:fld id="{A08F65A1-3F64-43CF-BEB7-CE044752037D}" type="slidenum">
              <a:rPr lang="en-US"/>
              <a:pPr/>
              <a:t>37</a:t>
            </a:fld>
            <a:endParaRPr lang="en-US"/>
          </a:p>
        </p:txBody>
      </p:sp>
      <p:sp>
        <p:nvSpPr>
          <p:cNvPr id="80898" name="Rectangle 2"/>
          <p:cNvSpPr>
            <a:spLocks noGrp="1" noChangeArrowheads="1"/>
          </p:cNvSpPr>
          <p:nvPr>
            <p:ph type="title"/>
          </p:nvPr>
        </p:nvSpPr>
        <p:spPr/>
        <p:txBody>
          <a:bodyPr/>
          <a:lstStyle/>
          <a:p>
            <a:r>
              <a:rPr lang="en-US" dirty="0" smtClean="0"/>
              <a:t>Example </a:t>
            </a:r>
            <a:endParaRPr lang="en-US" dirty="0"/>
          </a:p>
        </p:txBody>
      </p:sp>
      <p:sp>
        <p:nvSpPr>
          <p:cNvPr id="80899" name="Rectangle 3"/>
          <p:cNvSpPr>
            <a:spLocks noGrp="1" noChangeArrowheads="1"/>
          </p:cNvSpPr>
          <p:nvPr>
            <p:ph type="body" sz="half" idx="1"/>
          </p:nvPr>
        </p:nvSpPr>
        <p:spPr>
          <a:xfrm>
            <a:off x="457204" y="1981200"/>
            <a:ext cx="8062913" cy="3886200"/>
          </a:xfrm>
        </p:spPr>
        <p:txBody>
          <a:bodyPr/>
          <a:lstStyle/>
          <a:p>
            <a:r>
              <a:rPr lang="en-US" dirty="0"/>
              <a:t># of Seats = 10</a:t>
            </a:r>
          </a:p>
          <a:p>
            <a:r>
              <a:rPr lang="en-US" dirty="0"/>
              <a:t># of Customers = D </a:t>
            </a:r>
          </a:p>
          <a:p>
            <a:r>
              <a:rPr lang="en-US" dirty="0"/>
              <a:t>Suppose D is (approximately) Normally distributed with mean = 8, </a:t>
            </a:r>
            <a:r>
              <a:rPr lang="en-US" dirty="0" err="1"/>
              <a:t>std</a:t>
            </a:r>
            <a:r>
              <a:rPr lang="en-US" dirty="0"/>
              <a:t> </a:t>
            </a:r>
            <a:r>
              <a:rPr lang="en-US" dirty="0" err="1"/>
              <a:t>dev</a:t>
            </a:r>
            <a:r>
              <a:rPr lang="en-US" dirty="0"/>
              <a:t> = 2</a:t>
            </a:r>
          </a:p>
          <a:p>
            <a:r>
              <a:rPr lang="en-US" dirty="0"/>
              <a:t>Fares: </a:t>
            </a:r>
            <a:r>
              <a:rPr lang="en-US" i="1" dirty="0"/>
              <a:t>f</a:t>
            </a:r>
            <a:r>
              <a:rPr lang="en-US" baseline="-25000" dirty="0"/>
              <a:t>1</a:t>
            </a:r>
            <a:r>
              <a:rPr lang="en-US" dirty="0"/>
              <a:t>=$500, </a:t>
            </a:r>
            <a:r>
              <a:rPr lang="en-US" i="1" dirty="0"/>
              <a:t>f</a:t>
            </a:r>
            <a:r>
              <a:rPr lang="en-US" baseline="-25000" dirty="0"/>
              <a:t>2</a:t>
            </a:r>
            <a:r>
              <a:rPr lang="en-US" dirty="0"/>
              <a:t> = $200</a:t>
            </a:r>
          </a:p>
          <a:p>
            <a:r>
              <a:rPr lang="en-US" dirty="0"/>
              <a:t>If a cheap ticket is available, a customer buys it. Otherwise, buys expensive ticket.</a:t>
            </a:r>
          </a:p>
          <a:p>
            <a:pPr>
              <a:buFont typeface="Wingdings" pitchFamily="2" charset="2"/>
              <a:buNone/>
            </a:pPr>
            <a:endParaRPr lang="en-US" dirty="0"/>
          </a:p>
          <a:p>
            <a:endParaRPr lang="en-US" dirty="0"/>
          </a:p>
        </p:txBody>
      </p:sp>
      <p:sp>
        <p:nvSpPr>
          <p:cNvPr id="6" name="Text Placeholder 3"/>
          <p:cNvSpPr txBox="1">
            <a:spLocks/>
          </p:cNvSpPr>
          <p:nvPr/>
        </p:nvSpPr>
        <p:spPr bwMode="auto">
          <a:xfrm>
            <a:off x="4191000" y="5808924"/>
            <a:ext cx="4876800" cy="683218"/>
          </a:xfrm>
          <a:prstGeom prst="rect">
            <a:avLst/>
          </a:prstGeom>
          <a:noFill/>
          <a:ln w="9525">
            <a:noFill/>
            <a:miter lim="800000"/>
            <a:headEnd/>
            <a:tailEnd/>
          </a:ln>
          <a:effectLst/>
        </p:spPr>
        <p:txBody>
          <a:bodyPr vert="horz" wrap="square" lIns="18265" tIns="18265" rIns="18265" bIns="18265" numCol="1" rtlCol="0" anchor="t" anchorCtr="0" compatLnSpc="1">
            <a:prstTxWarp prst="textNoShape">
              <a:avLst/>
            </a:prstTxWarp>
            <a:spAutoFit/>
          </a:bodyPr>
          <a:lstStyle>
            <a:lvl1pPr marL="0" indent="0" algn="l" defTabSz="914400" rtl="0" eaLnBrk="1" latinLnBrk="0" hangingPunct="1">
              <a:lnSpc>
                <a:spcPct val="100000"/>
              </a:lnSpc>
              <a:spcBef>
                <a:spcPts val="300"/>
              </a:spcBef>
              <a:spcAft>
                <a:spcPts val="400"/>
              </a:spcAft>
              <a:buClr>
                <a:srgbClr val="1962A5"/>
              </a:buClr>
              <a:buSzPct val="100000"/>
              <a:buFont typeface="Calibri"/>
              <a:buNone/>
              <a:defRPr kumimoji="0" sz="2800" b="0" i="0" u="none" kern="1200" baseline="0">
                <a:solidFill>
                  <a:srgbClr val="404040"/>
                </a:solidFill>
                <a:effectLst/>
                <a:latin typeface="Calibri"/>
                <a:ea typeface="+mn-ea"/>
                <a:cs typeface="+mn-cs"/>
              </a:defRPr>
            </a:lvl1pPr>
            <a:lvl2pPr marL="571500" indent="-285750" algn="l" defTabSz="914400" rtl="0" eaLnBrk="1" latinLnBrk="0" hangingPunct="1">
              <a:lnSpc>
                <a:spcPct val="100000"/>
              </a:lnSpc>
              <a:spcBef>
                <a:spcPts val="300"/>
              </a:spcBef>
              <a:spcAft>
                <a:spcPts val="400"/>
              </a:spcAft>
              <a:buClr>
                <a:srgbClr val="6596CC"/>
              </a:buClr>
              <a:buSzPct val="95000"/>
              <a:buFont typeface="Wingdings"/>
              <a:buChar char="§"/>
              <a:defRPr kumimoji="0" sz="2600" b="0" i="0" u="none" kern="1200" baseline="0">
                <a:solidFill>
                  <a:srgbClr val="404040"/>
                </a:solidFill>
                <a:effectLst/>
                <a:latin typeface="Calibri"/>
                <a:ea typeface="+mn-ea"/>
                <a:cs typeface="+mn-cs"/>
              </a:defRPr>
            </a:lvl2pPr>
            <a:lvl3pPr marL="801688" indent="-290513" algn="l" defTabSz="914400" rtl="0" eaLnBrk="1" latinLnBrk="0" hangingPunct="1">
              <a:lnSpc>
                <a:spcPct val="100000"/>
              </a:lnSpc>
              <a:spcBef>
                <a:spcPts val="300"/>
              </a:spcBef>
              <a:spcAft>
                <a:spcPts val="400"/>
              </a:spcAft>
              <a:buClr>
                <a:srgbClr val="6596CC"/>
              </a:buClr>
              <a:buSzPct val="100000"/>
              <a:buFont typeface="Symbol"/>
              <a:buChar char="-"/>
              <a:defRPr kumimoji="0" sz="2400" b="0" i="0" u="none" kern="1200" baseline="0">
                <a:solidFill>
                  <a:srgbClr val="404040"/>
                </a:solidFill>
                <a:effectLst/>
                <a:latin typeface="Calibri"/>
                <a:ea typeface="+mn-ea"/>
                <a:cs typeface="+mn-cs"/>
              </a:defRPr>
            </a:lvl3pPr>
            <a:lvl4pPr marL="1082675" indent="-280988" algn="l" defTabSz="914400" rtl="0" eaLnBrk="1" latinLnBrk="0" hangingPunct="1">
              <a:lnSpc>
                <a:spcPct val="100000"/>
              </a:lnSpc>
              <a:spcBef>
                <a:spcPts val="300"/>
              </a:spcBef>
              <a:spcAft>
                <a:spcPts val="400"/>
              </a:spcAft>
              <a:buClr>
                <a:srgbClr val="6596CC"/>
              </a:buClr>
              <a:buSzPct val="70000"/>
              <a:buFont typeface="Wingdings"/>
              <a:buChar char="§"/>
              <a:defRPr kumimoji="0" sz="2200" b="0" i="0" u="none" kern="1200" baseline="0">
                <a:solidFill>
                  <a:srgbClr val="404040"/>
                </a:solidFill>
                <a:effectLst/>
                <a:latin typeface="Calibri"/>
                <a:ea typeface="+mn-ea"/>
                <a:cs typeface="+mn-cs"/>
              </a:defRPr>
            </a:lvl4pPr>
            <a:lvl5pPr marL="1376363" indent="-231775" algn="l" defTabSz="914400" rtl="0" eaLnBrk="1" latinLnBrk="0" hangingPunct="1">
              <a:lnSpc>
                <a:spcPct val="100000"/>
              </a:lnSpc>
              <a:spcBef>
                <a:spcPts val="300"/>
              </a:spcBef>
              <a:spcAft>
                <a:spcPts val="400"/>
              </a:spcAft>
              <a:buClr>
                <a:srgbClr val="6596CC"/>
              </a:buClr>
              <a:buSzPct val="100000"/>
              <a:buFont typeface="Symbol"/>
              <a:buChar char="-"/>
              <a:defRPr kumimoji="0" sz="2000" b="0" i="0" u="none" kern="1200" baseline="0">
                <a:solidFill>
                  <a:srgbClr val="404040"/>
                </a:solidFill>
                <a:effectLst/>
                <a:latin typeface="Calibri"/>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buClr>
                <a:schemeClr val="accent5">
                  <a:lumMod val="50000"/>
                </a:schemeClr>
              </a:buClr>
            </a:pPr>
            <a:r>
              <a:rPr lang="en-US" sz="1400" i="1" kern="0" dirty="0">
                <a:latin typeface="Calibri" pitchFamily="34" charset="0"/>
              </a:rPr>
              <a:t>Source: The Spiral-down effect in Revenue Management (or the Importance of a </a:t>
            </a:r>
            <a:r>
              <a:rPr lang="en-US" sz="1400" i="1" kern="0" dirty="0"/>
              <a:t>Good Demand Model)</a:t>
            </a:r>
            <a:r>
              <a:rPr lang="en-US" sz="1400" i="1" kern="0" dirty="0">
                <a:latin typeface="Calibri" pitchFamily="34" charset="0"/>
              </a:rPr>
              <a:t/>
            </a:r>
            <a:br>
              <a:rPr lang="en-US" sz="1400" i="1" kern="0" dirty="0">
                <a:latin typeface="Calibri" pitchFamily="34" charset="0"/>
              </a:rPr>
            </a:br>
            <a:r>
              <a:rPr lang="en-US" sz="1400" i="1" kern="0" dirty="0">
                <a:latin typeface="Calibri" pitchFamily="34" charset="0"/>
              </a:rPr>
              <a:t>William L. Cooper, Tito </a:t>
            </a:r>
            <a:r>
              <a:rPr lang="en-US" sz="1400" i="1" kern="0" dirty="0" err="1">
                <a:latin typeface="Calibri" pitchFamily="34" charset="0"/>
              </a:rPr>
              <a:t>Homem</a:t>
            </a:r>
            <a:r>
              <a:rPr lang="en-US" sz="1400" i="1" kern="0" dirty="0">
                <a:latin typeface="Calibri" pitchFamily="34" charset="0"/>
              </a:rPr>
              <a:t>-de-Mello, Anton J. Kleywegt (2010)</a:t>
            </a:r>
            <a:endParaRPr lang="en-US" sz="1400" i="1" kern="0" dirty="0">
              <a:solidFill>
                <a:schemeClr val="tx1"/>
              </a:solidFill>
              <a:latin typeface="Calibri"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1"/>
          </p:nvPr>
        </p:nvSpPr>
        <p:spPr/>
        <p:txBody>
          <a:bodyPr/>
          <a:lstStyle/>
          <a:p>
            <a:fld id="{447411BA-EC24-4E45-9850-8EF1A0A20459}" type="slidenum">
              <a:rPr lang="en-US"/>
              <a:pPr/>
              <a:t>38</a:t>
            </a:fld>
            <a:endParaRPr lang="en-US"/>
          </a:p>
        </p:txBody>
      </p:sp>
      <p:sp>
        <p:nvSpPr>
          <p:cNvPr id="81922" name="Rectangle 2"/>
          <p:cNvSpPr>
            <a:spLocks noGrp="1" noChangeArrowheads="1"/>
          </p:cNvSpPr>
          <p:nvPr>
            <p:ph type="title"/>
          </p:nvPr>
        </p:nvSpPr>
        <p:spPr/>
        <p:txBody>
          <a:bodyPr/>
          <a:lstStyle/>
          <a:p>
            <a:r>
              <a:rPr lang="en-US"/>
              <a:t>How might a revenue manager actually choose L?</a:t>
            </a:r>
          </a:p>
        </p:txBody>
      </p:sp>
      <p:sp>
        <p:nvSpPr>
          <p:cNvPr id="81923" name="Rectangle 3"/>
          <p:cNvSpPr>
            <a:spLocks noGrp="1" noChangeArrowheads="1"/>
          </p:cNvSpPr>
          <p:nvPr>
            <p:ph type="body" sz="half" idx="1"/>
          </p:nvPr>
        </p:nvSpPr>
        <p:spPr>
          <a:xfrm>
            <a:off x="457200" y="1981200"/>
            <a:ext cx="8229600" cy="3886200"/>
          </a:xfrm>
        </p:spPr>
        <p:txBody>
          <a:bodyPr/>
          <a:lstStyle/>
          <a:p>
            <a:endParaRPr lang="en-US"/>
          </a:p>
          <a:p>
            <a:endParaRPr lang="en-US"/>
          </a:p>
          <a:p>
            <a:r>
              <a:rPr lang="en-US"/>
              <a:t>The revenue manager does not know the information on the previous slide.</a:t>
            </a:r>
          </a:p>
          <a:p>
            <a:pPr>
              <a:buFont typeface="Wingdings" pitchFamily="2" charset="2"/>
              <a:buNone/>
            </a:pPr>
            <a:endParaRPr lang="en-US"/>
          </a:p>
        </p:txBody>
      </p:sp>
      <p:sp>
        <p:nvSpPr>
          <p:cNvPr id="6" name="Text Placeholder 3"/>
          <p:cNvSpPr txBox="1">
            <a:spLocks/>
          </p:cNvSpPr>
          <p:nvPr/>
        </p:nvSpPr>
        <p:spPr bwMode="auto">
          <a:xfrm>
            <a:off x="4191000" y="5808924"/>
            <a:ext cx="4876800" cy="683218"/>
          </a:xfrm>
          <a:prstGeom prst="rect">
            <a:avLst/>
          </a:prstGeom>
          <a:noFill/>
          <a:ln w="9525">
            <a:noFill/>
            <a:miter lim="800000"/>
            <a:headEnd/>
            <a:tailEnd/>
          </a:ln>
          <a:effectLst/>
        </p:spPr>
        <p:txBody>
          <a:bodyPr vert="horz" wrap="square" lIns="18265" tIns="18265" rIns="18265" bIns="18265" numCol="1" rtlCol="0" anchor="t" anchorCtr="0" compatLnSpc="1">
            <a:prstTxWarp prst="textNoShape">
              <a:avLst/>
            </a:prstTxWarp>
            <a:spAutoFit/>
          </a:bodyPr>
          <a:lstStyle>
            <a:lvl1pPr marL="0" indent="0" algn="l" defTabSz="914400" rtl="0" eaLnBrk="1" latinLnBrk="0" hangingPunct="1">
              <a:lnSpc>
                <a:spcPct val="100000"/>
              </a:lnSpc>
              <a:spcBef>
                <a:spcPts val="300"/>
              </a:spcBef>
              <a:spcAft>
                <a:spcPts val="400"/>
              </a:spcAft>
              <a:buClr>
                <a:srgbClr val="1962A5"/>
              </a:buClr>
              <a:buSzPct val="100000"/>
              <a:buFont typeface="Calibri"/>
              <a:buNone/>
              <a:defRPr kumimoji="0" sz="2800" b="0" i="0" u="none" kern="1200" baseline="0">
                <a:solidFill>
                  <a:srgbClr val="404040"/>
                </a:solidFill>
                <a:effectLst/>
                <a:latin typeface="Calibri"/>
                <a:ea typeface="+mn-ea"/>
                <a:cs typeface="+mn-cs"/>
              </a:defRPr>
            </a:lvl1pPr>
            <a:lvl2pPr marL="571500" indent="-285750" algn="l" defTabSz="914400" rtl="0" eaLnBrk="1" latinLnBrk="0" hangingPunct="1">
              <a:lnSpc>
                <a:spcPct val="100000"/>
              </a:lnSpc>
              <a:spcBef>
                <a:spcPts val="300"/>
              </a:spcBef>
              <a:spcAft>
                <a:spcPts val="400"/>
              </a:spcAft>
              <a:buClr>
                <a:srgbClr val="6596CC"/>
              </a:buClr>
              <a:buSzPct val="95000"/>
              <a:buFont typeface="Wingdings"/>
              <a:buChar char="§"/>
              <a:defRPr kumimoji="0" sz="2600" b="0" i="0" u="none" kern="1200" baseline="0">
                <a:solidFill>
                  <a:srgbClr val="404040"/>
                </a:solidFill>
                <a:effectLst/>
                <a:latin typeface="Calibri"/>
                <a:ea typeface="+mn-ea"/>
                <a:cs typeface="+mn-cs"/>
              </a:defRPr>
            </a:lvl2pPr>
            <a:lvl3pPr marL="801688" indent="-290513" algn="l" defTabSz="914400" rtl="0" eaLnBrk="1" latinLnBrk="0" hangingPunct="1">
              <a:lnSpc>
                <a:spcPct val="100000"/>
              </a:lnSpc>
              <a:spcBef>
                <a:spcPts val="300"/>
              </a:spcBef>
              <a:spcAft>
                <a:spcPts val="400"/>
              </a:spcAft>
              <a:buClr>
                <a:srgbClr val="6596CC"/>
              </a:buClr>
              <a:buSzPct val="100000"/>
              <a:buFont typeface="Symbol"/>
              <a:buChar char="-"/>
              <a:defRPr kumimoji="0" sz="2400" b="0" i="0" u="none" kern="1200" baseline="0">
                <a:solidFill>
                  <a:srgbClr val="404040"/>
                </a:solidFill>
                <a:effectLst/>
                <a:latin typeface="Calibri"/>
                <a:ea typeface="+mn-ea"/>
                <a:cs typeface="+mn-cs"/>
              </a:defRPr>
            </a:lvl3pPr>
            <a:lvl4pPr marL="1082675" indent="-280988" algn="l" defTabSz="914400" rtl="0" eaLnBrk="1" latinLnBrk="0" hangingPunct="1">
              <a:lnSpc>
                <a:spcPct val="100000"/>
              </a:lnSpc>
              <a:spcBef>
                <a:spcPts val="300"/>
              </a:spcBef>
              <a:spcAft>
                <a:spcPts val="400"/>
              </a:spcAft>
              <a:buClr>
                <a:srgbClr val="6596CC"/>
              </a:buClr>
              <a:buSzPct val="70000"/>
              <a:buFont typeface="Wingdings"/>
              <a:buChar char="§"/>
              <a:defRPr kumimoji="0" sz="2200" b="0" i="0" u="none" kern="1200" baseline="0">
                <a:solidFill>
                  <a:srgbClr val="404040"/>
                </a:solidFill>
                <a:effectLst/>
                <a:latin typeface="Calibri"/>
                <a:ea typeface="+mn-ea"/>
                <a:cs typeface="+mn-cs"/>
              </a:defRPr>
            </a:lvl4pPr>
            <a:lvl5pPr marL="1376363" indent="-231775" algn="l" defTabSz="914400" rtl="0" eaLnBrk="1" latinLnBrk="0" hangingPunct="1">
              <a:lnSpc>
                <a:spcPct val="100000"/>
              </a:lnSpc>
              <a:spcBef>
                <a:spcPts val="300"/>
              </a:spcBef>
              <a:spcAft>
                <a:spcPts val="400"/>
              </a:spcAft>
              <a:buClr>
                <a:srgbClr val="6596CC"/>
              </a:buClr>
              <a:buSzPct val="100000"/>
              <a:buFont typeface="Symbol"/>
              <a:buChar char="-"/>
              <a:defRPr kumimoji="0" sz="2000" b="0" i="0" u="none" kern="1200" baseline="0">
                <a:solidFill>
                  <a:srgbClr val="404040"/>
                </a:solidFill>
                <a:effectLst/>
                <a:latin typeface="Calibri"/>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buClr>
                <a:schemeClr val="accent5">
                  <a:lumMod val="50000"/>
                </a:schemeClr>
              </a:buClr>
            </a:pPr>
            <a:r>
              <a:rPr lang="en-US" sz="1400" i="1" kern="0" dirty="0">
                <a:latin typeface="Calibri" pitchFamily="34" charset="0"/>
              </a:rPr>
              <a:t>Source: The Spiral-down effect in Revenue Management (or the Importance of a </a:t>
            </a:r>
            <a:r>
              <a:rPr lang="en-US" sz="1400" i="1" kern="0" dirty="0"/>
              <a:t>Good Demand Model)</a:t>
            </a:r>
            <a:r>
              <a:rPr lang="en-US" sz="1400" i="1" kern="0" dirty="0">
                <a:latin typeface="Calibri" pitchFamily="34" charset="0"/>
              </a:rPr>
              <a:t/>
            </a:r>
            <a:br>
              <a:rPr lang="en-US" sz="1400" i="1" kern="0" dirty="0">
                <a:latin typeface="Calibri" pitchFamily="34" charset="0"/>
              </a:rPr>
            </a:br>
            <a:r>
              <a:rPr lang="en-US" sz="1400" i="1" kern="0" dirty="0">
                <a:latin typeface="Calibri" pitchFamily="34" charset="0"/>
              </a:rPr>
              <a:t>William L. Cooper, Tito </a:t>
            </a:r>
            <a:r>
              <a:rPr lang="en-US" sz="1400" i="1" kern="0" dirty="0" err="1">
                <a:latin typeface="Calibri" pitchFamily="34" charset="0"/>
              </a:rPr>
              <a:t>Homem</a:t>
            </a:r>
            <a:r>
              <a:rPr lang="en-US" sz="1400" i="1" kern="0" dirty="0">
                <a:latin typeface="Calibri" pitchFamily="34" charset="0"/>
              </a:rPr>
              <a:t>-de-Mello, Anton J. Kleywegt (2010)</a:t>
            </a:r>
            <a:endParaRPr lang="en-US" sz="1400" i="1" kern="0" dirty="0">
              <a:solidFill>
                <a:schemeClr val="tx1"/>
              </a:solidFill>
              <a:latin typeface="Calibri"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1"/>
          </p:nvPr>
        </p:nvSpPr>
        <p:spPr/>
        <p:txBody>
          <a:bodyPr/>
          <a:lstStyle/>
          <a:p>
            <a:fld id="{66277631-C429-4E95-8077-CBFEABD45507}" type="slidenum">
              <a:rPr lang="en-US"/>
              <a:pPr/>
              <a:t>39</a:t>
            </a:fld>
            <a:endParaRPr lang="en-US"/>
          </a:p>
        </p:txBody>
      </p:sp>
      <p:sp>
        <p:nvSpPr>
          <p:cNvPr id="82946" name="Rectangle 2"/>
          <p:cNvSpPr>
            <a:spLocks noGrp="1" noChangeArrowheads="1"/>
          </p:cNvSpPr>
          <p:nvPr>
            <p:ph type="title"/>
          </p:nvPr>
        </p:nvSpPr>
        <p:spPr/>
        <p:txBody>
          <a:bodyPr/>
          <a:lstStyle/>
          <a:p>
            <a:r>
              <a:rPr lang="en-US"/>
              <a:t>How might a revenue manager actually choose L?</a:t>
            </a:r>
          </a:p>
        </p:txBody>
      </p:sp>
      <p:sp>
        <p:nvSpPr>
          <p:cNvPr id="82947" name="Rectangle 3"/>
          <p:cNvSpPr>
            <a:spLocks noGrp="1" noChangeArrowheads="1"/>
          </p:cNvSpPr>
          <p:nvPr>
            <p:ph type="body" sz="half" idx="1"/>
          </p:nvPr>
        </p:nvSpPr>
        <p:spPr>
          <a:xfrm>
            <a:off x="1066800" y="2308226"/>
            <a:ext cx="7620000" cy="3529013"/>
          </a:xfrm>
        </p:spPr>
        <p:txBody>
          <a:bodyPr>
            <a:normAutofit lnSpcReduction="10000"/>
          </a:bodyPr>
          <a:lstStyle/>
          <a:p>
            <a:r>
              <a:rPr lang="en-US" sz="2400"/>
              <a:t>The revenue manager initially estimates that high-fare demand is Normal with mean 8 and std dev 2.</a:t>
            </a:r>
          </a:p>
          <a:p>
            <a:endParaRPr lang="en-US" sz="2400"/>
          </a:p>
          <a:p>
            <a:r>
              <a:rPr lang="en-US" sz="2400"/>
              <a:t>He will update the estimate of high-fare demand distribution as he gradually acquires more data. </a:t>
            </a:r>
          </a:p>
          <a:p>
            <a:endParaRPr lang="en-US" sz="2400"/>
          </a:p>
          <a:p>
            <a:r>
              <a:rPr lang="en-US" sz="2400"/>
              <a:t>For each flight, the protection level L is obtained by applying the </a:t>
            </a:r>
            <a:r>
              <a:rPr lang="en-US" sz="2400" u="sng"/>
              <a:t>Littlewood rule</a:t>
            </a:r>
            <a:r>
              <a:rPr lang="en-US" sz="2400"/>
              <a:t> to the estimated distribution of high-fare demand.</a:t>
            </a:r>
          </a:p>
        </p:txBody>
      </p:sp>
      <p:sp>
        <p:nvSpPr>
          <p:cNvPr id="6" name="Text Placeholder 3"/>
          <p:cNvSpPr txBox="1">
            <a:spLocks/>
          </p:cNvSpPr>
          <p:nvPr/>
        </p:nvSpPr>
        <p:spPr bwMode="auto">
          <a:xfrm>
            <a:off x="4191000" y="5808924"/>
            <a:ext cx="4876800" cy="683218"/>
          </a:xfrm>
          <a:prstGeom prst="rect">
            <a:avLst/>
          </a:prstGeom>
          <a:noFill/>
          <a:ln w="9525">
            <a:noFill/>
            <a:miter lim="800000"/>
            <a:headEnd/>
            <a:tailEnd/>
          </a:ln>
          <a:effectLst/>
        </p:spPr>
        <p:txBody>
          <a:bodyPr vert="horz" wrap="square" lIns="18265" tIns="18265" rIns="18265" bIns="18265" numCol="1" rtlCol="0" anchor="t" anchorCtr="0" compatLnSpc="1">
            <a:prstTxWarp prst="textNoShape">
              <a:avLst/>
            </a:prstTxWarp>
            <a:spAutoFit/>
          </a:bodyPr>
          <a:lstStyle>
            <a:lvl1pPr marL="0" indent="0" algn="l" defTabSz="914400" rtl="0" eaLnBrk="1" latinLnBrk="0" hangingPunct="1">
              <a:lnSpc>
                <a:spcPct val="100000"/>
              </a:lnSpc>
              <a:spcBef>
                <a:spcPts val="300"/>
              </a:spcBef>
              <a:spcAft>
                <a:spcPts val="400"/>
              </a:spcAft>
              <a:buClr>
                <a:srgbClr val="1962A5"/>
              </a:buClr>
              <a:buSzPct val="100000"/>
              <a:buFont typeface="Calibri"/>
              <a:buNone/>
              <a:defRPr kumimoji="0" sz="2800" b="0" i="0" u="none" kern="1200" baseline="0">
                <a:solidFill>
                  <a:srgbClr val="404040"/>
                </a:solidFill>
                <a:effectLst/>
                <a:latin typeface="Calibri"/>
                <a:ea typeface="+mn-ea"/>
                <a:cs typeface="+mn-cs"/>
              </a:defRPr>
            </a:lvl1pPr>
            <a:lvl2pPr marL="571500" indent="-285750" algn="l" defTabSz="914400" rtl="0" eaLnBrk="1" latinLnBrk="0" hangingPunct="1">
              <a:lnSpc>
                <a:spcPct val="100000"/>
              </a:lnSpc>
              <a:spcBef>
                <a:spcPts val="300"/>
              </a:spcBef>
              <a:spcAft>
                <a:spcPts val="400"/>
              </a:spcAft>
              <a:buClr>
                <a:srgbClr val="6596CC"/>
              </a:buClr>
              <a:buSzPct val="95000"/>
              <a:buFont typeface="Wingdings"/>
              <a:buChar char="§"/>
              <a:defRPr kumimoji="0" sz="2600" b="0" i="0" u="none" kern="1200" baseline="0">
                <a:solidFill>
                  <a:srgbClr val="404040"/>
                </a:solidFill>
                <a:effectLst/>
                <a:latin typeface="Calibri"/>
                <a:ea typeface="+mn-ea"/>
                <a:cs typeface="+mn-cs"/>
              </a:defRPr>
            </a:lvl2pPr>
            <a:lvl3pPr marL="801688" indent="-290513" algn="l" defTabSz="914400" rtl="0" eaLnBrk="1" latinLnBrk="0" hangingPunct="1">
              <a:lnSpc>
                <a:spcPct val="100000"/>
              </a:lnSpc>
              <a:spcBef>
                <a:spcPts val="300"/>
              </a:spcBef>
              <a:spcAft>
                <a:spcPts val="400"/>
              </a:spcAft>
              <a:buClr>
                <a:srgbClr val="6596CC"/>
              </a:buClr>
              <a:buSzPct val="100000"/>
              <a:buFont typeface="Symbol"/>
              <a:buChar char="-"/>
              <a:defRPr kumimoji="0" sz="2400" b="0" i="0" u="none" kern="1200" baseline="0">
                <a:solidFill>
                  <a:srgbClr val="404040"/>
                </a:solidFill>
                <a:effectLst/>
                <a:latin typeface="Calibri"/>
                <a:ea typeface="+mn-ea"/>
                <a:cs typeface="+mn-cs"/>
              </a:defRPr>
            </a:lvl3pPr>
            <a:lvl4pPr marL="1082675" indent="-280988" algn="l" defTabSz="914400" rtl="0" eaLnBrk="1" latinLnBrk="0" hangingPunct="1">
              <a:lnSpc>
                <a:spcPct val="100000"/>
              </a:lnSpc>
              <a:spcBef>
                <a:spcPts val="300"/>
              </a:spcBef>
              <a:spcAft>
                <a:spcPts val="400"/>
              </a:spcAft>
              <a:buClr>
                <a:srgbClr val="6596CC"/>
              </a:buClr>
              <a:buSzPct val="70000"/>
              <a:buFont typeface="Wingdings"/>
              <a:buChar char="§"/>
              <a:defRPr kumimoji="0" sz="2200" b="0" i="0" u="none" kern="1200" baseline="0">
                <a:solidFill>
                  <a:srgbClr val="404040"/>
                </a:solidFill>
                <a:effectLst/>
                <a:latin typeface="Calibri"/>
                <a:ea typeface="+mn-ea"/>
                <a:cs typeface="+mn-cs"/>
              </a:defRPr>
            </a:lvl4pPr>
            <a:lvl5pPr marL="1376363" indent="-231775" algn="l" defTabSz="914400" rtl="0" eaLnBrk="1" latinLnBrk="0" hangingPunct="1">
              <a:lnSpc>
                <a:spcPct val="100000"/>
              </a:lnSpc>
              <a:spcBef>
                <a:spcPts val="300"/>
              </a:spcBef>
              <a:spcAft>
                <a:spcPts val="400"/>
              </a:spcAft>
              <a:buClr>
                <a:srgbClr val="6596CC"/>
              </a:buClr>
              <a:buSzPct val="100000"/>
              <a:buFont typeface="Symbol"/>
              <a:buChar char="-"/>
              <a:defRPr kumimoji="0" sz="2000" b="0" i="0" u="none" kern="1200" baseline="0">
                <a:solidFill>
                  <a:srgbClr val="404040"/>
                </a:solidFill>
                <a:effectLst/>
                <a:latin typeface="Calibri"/>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buClr>
                <a:schemeClr val="accent5">
                  <a:lumMod val="50000"/>
                </a:schemeClr>
              </a:buClr>
            </a:pPr>
            <a:r>
              <a:rPr lang="en-US" sz="1400" i="1" kern="0" dirty="0">
                <a:latin typeface="Calibri" pitchFamily="34" charset="0"/>
              </a:rPr>
              <a:t>Source: The Spiral-down effect in Revenue Management (or the Importance of a </a:t>
            </a:r>
            <a:r>
              <a:rPr lang="en-US" sz="1400" i="1" kern="0" dirty="0"/>
              <a:t>Good Demand Model)</a:t>
            </a:r>
            <a:r>
              <a:rPr lang="en-US" sz="1400" i="1" kern="0" dirty="0">
                <a:latin typeface="Calibri" pitchFamily="34" charset="0"/>
              </a:rPr>
              <a:t/>
            </a:r>
            <a:br>
              <a:rPr lang="en-US" sz="1400" i="1" kern="0" dirty="0">
                <a:latin typeface="Calibri" pitchFamily="34" charset="0"/>
              </a:rPr>
            </a:br>
            <a:r>
              <a:rPr lang="en-US" sz="1400" i="1" kern="0" dirty="0">
                <a:latin typeface="Calibri" pitchFamily="34" charset="0"/>
              </a:rPr>
              <a:t>William L. Cooper, Tito </a:t>
            </a:r>
            <a:r>
              <a:rPr lang="en-US" sz="1400" i="1" kern="0" dirty="0" err="1">
                <a:latin typeface="Calibri" pitchFamily="34" charset="0"/>
              </a:rPr>
              <a:t>Homem</a:t>
            </a:r>
            <a:r>
              <a:rPr lang="en-US" sz="1400" i="1" kern="0" dirty="0">
                <a:latin typeface="Calibri" pitchFamily="34" charset="0"/>
              </a:rPr>
              <a:t>-de-Mello, Anton J. Kleywegt (2010)</a:t>
            </a:r>
            <a:endParaRPr lang="en-US" sz="1400" i="1" kern="0" dirty="0">
              <a:solidFill>
                <a:schemeClr val="tx1"/>
              </a:solidFill>
              <a:latin typeface="Calibri"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PROS</a:t>
            </a:r>
            <a:endParaRPr lang="en-US" dirty="0"/>
          </a:p>
        </p:txBody>
      </p:sp>
      <p:sp>
        <p:nvSpPr>
          <p:cNvPr id="4" name="Text Placeholder 3"/>
          <p:cNvSpPr>
            <a:spLocks noGrp="1"/>
          </p:cNvSpPr>
          <p:nvPr>
            <p:ph idx="1"/>
          </p:nvPr>
        </p:nvSpPr>
        <p:spPr>
          <a:xfrm>
            <a:off x="685800" y="1788459"/>
            <a:ext cx="3795810" cy="4114800"/>
          </a:xfrm>
        </p:spPr>
        <p:txBody>
          <a:bodyPr/>
          <a:lstStyle/>
          <a:p>
            <a:pPr marL="0" indent="0">
              <a:buNone/>
            </a:pPr>
            <a:r>
              <a:rPr lang="en-US" b="1" dirty="0" smtClean="0"/>
              <a:t>Industry Focus:</a:t>
            </a:r>
          </a:p>
          <a:p>
            <a:pPr marL="456560" indent="-456560">
              <a:buFont typeface="Wingdings" pitchFamily="2" charset="2"/>
              <a:buChar char="§"/>
            </a:pPr>
            <a:r>
              <a:rPr lang="en-US" sz="2400" dirty="0"/>
              <a:t>Airline</a:t>
            </a:r>
          </a:p>
          <a:p>
            <a:pPr marL="456560" indent="-456560">
              <a:buFont typeface="Wingdings" pitchFamily="2" charset="2"/>
              <a:buChar char="§"/>
            </a:pPr>
            <a:r>
              <a:rPr lang="en-US" sz="2400" dirty="0"/>
              <a:t>Manufacturing</a:t>
            </a:r>
          </a:p>
          <a:p>
            <a:pPr marL="456560" indent="-456560">
              <a:buFont typeface="Wingdings" pitchFamily="2" charset="2"/>
              <a:buChar char="§"/>
            </a:pPr>
            <a:r>
              <a:rPr lang="en-US" sz="2400" dirty="0"/>
              <a:t>Distribution</a:t>
            </a:r>
          </a:p>
          <a:p>
            <a:pPr marL="456560" indent="-456560">
              <a:buFont typeface="Wingdings" pitchFamily="2" charset="2"/>
              <a:buChar char="§"/>
            </a:pPr>
            <a:r>
              <a:rPr lang="en-US" sz="2400" dirty="0"/>
              <a:t>Services</a:t>
            </a:r>
          </a:p>
          <a:p>
            <a:pPr marL="456560" indent="-456560">
              <a:buFont typeface="Wingdings" pitchFamily="2" charset="2"/>
              <a:buChar char="§"/>
            </a:pPr>
            <a:r>
              <a:rPr lang="en-US" sz="2400" dirty="0"/>
              <a:t>Hotel</a:t>
            </a:r>
          </a:p>
          <a:p>
            <a:pPr marL="456560" indent="-456560">
              <a:buFont typeface="Wingdings" pitchFamily="2" charset="2"/>
              <a:buChar char="§"/>
            </a:pPr>
            <a:r>
              <a:rPr lang="en-US" sz="2400" dirty="0"/>
              <a:t>Rental</a:t>
            </a:r>
          </a:p>
          <a:p>
            <a:pPr marL="456560" indent="-456560">
              <a:buFont typeface="Wingdings" pitchFamily="2" charset="2"/>
              <a:buChar char="§"/>
            </a:pPr>
            <a:r>
              <a:rPr lang="en-US" sz="2400" dirty="0"/>
              <a:t>Cruise</a:t>
            </a:r>
          </a:p>
          <a:p>
            <a:pPr marL="456560" indent="-456560">
              <a:buFont typeface="Wingdings" pitchFamily="2" charset="2"/>
              <a:buChar char="§"/>
            </a:pPr>
            <a:r>
              <a:rPr lang="en-US" sz="2400" dirty="0"/>
              <a:t>Cargo</a:t>
            </a:r>
          </a:p>
        </p:txBody>
      </p:sp>
      <p:sp>
        <p:nvSpPr>
          <p:cNvPr id="3" name="Slide Number Placeholder 2"/>
          <p:cNvSpPr>
            <a:spLocks noGrp="1"/>
          </p:cNvSpPr>
          <p:nvPr>
            <p:ph type="sldNum" sz="quarter" idx="12"/>
          </p:nvPr>
        </p:nvSpPr>
        <p:spPr/>
        <p:txBody>
          <a:bodyPr/>
          <a:lstStyle/>
          <a:p>
            <a:fld id="{F71C7896-8E11-4384-BFC5-C0974CDBC83D}" type="slidenum">
              <a:rPr lang="en-US" smtClean="0">
                <a:solidFill>
                  <a:srgbClr val="FFFFFF"/>
                </a:solidFill>
              </a:rPr>
              <a:pPr/>
              <a:t>4</a:t>
            </a:fld>
            <a:endParaRPr lang="en-US" dirty="0">
              <a:solidFill>
                <a:srgbClr val="FFFFFF"/>
              </a:solidFill>
            </a:endParaRPr>
          </a:p>
        </p:txBody>
      </p:sp>
      <p:grpSp>
        <p:nvGrpSpPr>
          <p:cNvPr id="8" name="Group 7"/>
          <p:cNvGrpSpPr/>
          <p:nvPr/>
        </p:nvGrpSpPr>
        <p:grpSpPr>
          <a:xfrm>
            <a:off x="4107790" y="600635"/>
            <a:ext cx="4456016" cy="5562600"/>
            <a:chOff x="5410200" y="609600"/>
            <a:chExt cx="3733800" cy="5843588"/>
          </a:xfrm>
          <a:solidFill>
            <a:schemeClr val="accent1">
              <a:lumMod val="40000"/>
              <a:lumOff val="60000"/>
            </a:schemeClr>
          </a:solidFill>
        </p:grpSpPr>
        <p:sp>
          <p:nvSpPr>
            <p:cNvPr id="6" name="Rounded Rectangle 5"/>
            <p:cNvSpPr/>
            <p:nvPr/>
          </p:nvSpPr>
          <p:spPr bwMode="auto">
            <a:xfrm>
              <a:off x="5410200" y="609600"/>
              <a:ext cx="3733800" cy="5843588"/>
            </a:xfrm>
            <a:prstGeom prst="roundRect">
              <a:avLst/>
            </a:prstGeom>
            <a:grp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t" anchorCtr="0" compatLnSpc="1">
              <a:prstTxWarp prst="textNoShape">
                <a:avLst/>
              </a:prstTxWarp>
            </a:bodyPr>
            <a:lstStyle/>
            <a:p>
              <a:pPr defTabSz="913117" fontAlgn="base">
                <a:spcBef>
                  <a:spcPct val="0"/>
                </a:spcBef>
                <a:spcAft>
                  <a:spcPct val="0"/>
                </a:spcAft>
              </a:pPr>
              <a:endParaRPr lang="en-US" sz="2400" b="1" dirty="0">
                <a:solidFill>
                  <a:srgbClr val="FFFFFF"/>
                </a:solidFill>
                <a:latin typeface="Times New Roman" pitchFamily="18" charset="0"/>
              </a:endParaRPr>
            </a:p>
            <a:p>
              <a:pPr defTabSz="913117" fontAlgn="base">
                <a:spcBef>
                  <a:spcPct val="0"/>
                </a:spcBef>
                <a:spcAft>
                  <a:spcPct val="0"/>
                </a:spcAft>
              </a:pPr>
              <a:endParaRPr lang="en-US" sz="2400" b="1" dirty="0">
                <a:solidFill>
                  <a:srgbClr val="FFFFFF"/>
                </a:solidFill>
                <a:latin typeface="Times New Roman" pitchFamily="18" charset="0"/>
              </a:endParaRPr>
            </a:p>
            <a:p>
              <a:pPr defTabSz="913117" fontAlgn="base">
                <a:spcBef>
                  <a:spcPct val="0"/>
                </a:spcBef>
                <a:spcAft>
                  <a:spcPct val="0"/>
                </a:spcAft>
              </a:pPr>
              <a:endParaRPr lang="en-US" sz="2400" b="1" dirty="0">
                <a:solidFill>
                  <a:srgbClr val="FFFFFF"/>
                </a:solidFill>
                <a:latin typeface="Times New Roman" pitchFamily="18" charset="0"/>
              </a:endParaRPr>
            </a:p>
            <a:p>
              <a:pPr defTabSz="913117" fontAlgn="base">
                <a:spcBef>
                  <a:spcPct val="0"/>
                </a:spcBef>
                <a:spcAft>
                  <a:spcPct val="0"/>
                </a:spcAft>
              </a:pPr>
              <a:endParaRPr lang="en-US" sz="2400" b="1" dirty="0">
                <a:solidFill>
                  <a:srgbClr val="FFFFFF"/>
                </a:solidFill>
                <a:latin typeface="Times New Roman" pitchFamily="18" charset="0"/>
              </a:endParaRPr>
            </a:p>
            <a:p>
              <a:pPr defTabSz="913117" fontAlgn="base">
                <a:spcBef>
                  <a:spcPct val="0"/>
                </a:spcBef>
                <a:spcAft>
                  <a:spcPct val="0"/>
                </a:spcAft>
              </a:pPr>
              <a:endParaRPr lang="en-US" sz="2400" b="1" dirty="0">
                <a:solidFill>
                  <a:srgbClr val="FFFFFF"/>
                </a:solidFill>
                <a:latin typeface="Times New Roman" pitchFamily="18" charset="0"/>
              </a:endParaRPr>
            </a:p>
            <a:p>
              <a:pPr defTabSz="913117" fontAlgn="base">
                <a:spcBef>
                  <a:spcPct val="0"/>
                </a:spcBef>
                <a:spcAft>
                  <a:spcPct val="0"/>
                </a:spcAft>
              </a:pPr>
              <a:r>
                <a:rPr lang="en-US" b="1" dirty="0">
                  <a:solidFill>
                    <a:srgbClr val="FFFFFF"/>
                  </a:solidFill>
                  <a:latin typeface="Times New Roman" pitchFamily="18" charset="0"/>
                </a:rPr>
                <a:t>Year Incorporated: </a:t>
              </a:r>
              <a:r>
                <a:rPr lang="en-US" dirty="0">
                  <a:solidFill>
                    <a:srgbClr val="FFFFFF"/>
                  </a:solidFill>
                  <a:latin typeface="Times New Roman" pitchFamily="18" charset="0"/>
                </a:rPr>
                <a:t>1985</a:t>
              </a:r>
            </a:p>
            <a:p>
              <a:pPr defTabSz="913117" fontAlgn="base">
                <a:spcBef>
                  <a:spcPct val="0"/>
                </a:spcBef>
                <a:spcAft>
                  <a:spcPct val="0"/>
                </a:spcAft>
              </a:pPr>
              <a:r>
                <a:rPr lang="en-US" b="1" dirty="0">
                  <a:solidFill>
                    <a:srgbClr val="FFFFFF"/>
                  </a:solidFill>
                  <a:latin typeface="Times New Roman" pitchFamily="18" charset="0"/>
                </a:rPr>
                <a:t>Listed NYSE: </a:t>
              </a:r>
              <a:r>
                <a:rPr lang="en-US" dirty="0">
                  <a:solidFill>
                    <a:srgbClr val="FFFFFF"/>
                  </a:solidFill>
                  <a:latin typeface="Times New Roman" pitchFamily="18" charset="0"/>
                </a:rPr>
                <a:t>PRO</a:t>
              </a:r>
            </a:p>
            <a:p>
              <a:pPr defTabSz="913117" fontAlgn="base">
                <a:spcBef>
                  <a:spcPct val="0"/>
                </a:spcBef>
                <a:spcAft>
                  <a:spcPct val="0"/>
                </a:spcAft>
              </a:pPr>
              <a:r>
                <a:rPr lang="en-US" b="1" dirty="0">
                  <a:solidFill>
                    <a:srgbClr val="FFFFFF"/>
                  </a:solidFill>
                  <a:latin typeface="Times New Roman" pitchFamily="18" charset="0"/>
                </a:rPr>
                <a:t>Employees: </a:t>
              </a:r>
              <a:r>
                <a:rPr lang="en-US" dirty="0">
                  <a:solidFill>
                    <a:srgbClr val="FFFFFF"/>
                  </a:solidFill>
                  <a:latin typeface="Times New Roman" pitchFamily="18" charset="0"/>
                </a:rPr>
                <a:t>500+</a:t>
              </a:r>
            </a:p>
            <a:p>
              <a:pPr defTabSz="913117" fontAlgn="base">
                <a:spcBef>
                  <a:spcPct val="0"/>
                </a:spcBef>
                <a:spcAft>
                  <a:spcPct val="0"/>
                </a:spcAft>
              </a:pPr>
              <a:r>
                <a:rPr lang="en-US" b="1" dirty="0">
                  <a:solidFill>
                    <a:srgbClr val="FFFFFF"/>
                  </a:solidFill>
                  <a:latin typeface="Times New Roman" pitchFamily="18" charset="0"/>
                </a:rPr>
                <a:t>Annual Revenue: </a:t>
              </a:r>
              <a:r>
                <a:rPr lang="en-US" dirty="0">
                  <a:solidFill>
                    <a:srgbClr val="FFFFFF"/>
                  </a:solidFill>
                  <a:latin typeface="Times New Roman" pitchFamily="18" charset="0"/>
                </a:rPr>
                <a:t>$74.2M in 2010</a:t>
              </a:r>
            </a:p>
            <a:p>
              <a:pPr defTabSz="913117" fontAlgn="base">
                <a:spcBef>
                  <a:spcPct val="0"/>
                </a:spcBef>
                <a:spcAft>
                  <a:spcPct val="0"/>
                </a:spcAft>
              </a:pPr>
              <a:r>
                <a:rPr lang="en-US" dirty="0">
                  <a:solidFill>
                    <a:srgbClr val="FFFFFF"/>
                  </a:solidFill>
                  <a:latin typeface="Times New Roman" pitchFamily="18" charset="0"/>
                </a:rPr>
                <a:t>	             $96.6M in 2011</a:t>
              </a:r>
            </a:p>
            <a:p>
              <a:pPr defTabSz="913117" fontAlgn="base">
                <a:spcBef>
                  <a:spcPct val="0"/>
                </a:spcBef>
                <a:spcAft>
                  <a:spcPct val="0"/>
                </a:spcAft>
              </a:pPr>
              <a:r>
                <a:rPr lang="en-US" b="1" dirty="0">
                  <a:solidFill>
                    <a:srgbClr val="FFFFFF"/>
                  </a:solidFill>
                  <a:latin typeface="Times New Roman" pitchFamily="18" charset="0"/>
                </a:rPr>
                <a:t>Customers: </a:t>
              </a:r>
              <a:r>
                <a:rPr lang="en-US" dirty="0">
                  <a:solidFill>
                    <a:srgbClr val="FFFFFF"/>
                  </a:solidFill>
                  <a:latin typeface="Times New Roman" pitchFamily="18" charset="0"/>
                </a:rPr>
                <a:t>150+</a:t>
              </a:r>
            </a:p>
            <a:p>
              <a:pPr defTabSz="913117" fontAlgn="base">
                <a:spcBef>
                  <a:spcPct val="0"/>
                </a:spcBef>
                <a:spcAft>
                  <a:spcPct val="0"/>
                </a:spcAft>
              </a:pPr>
              <a:r>
                <a:rPr lang="en-US" b="1" dirty="0">
                  <a:solidFill>
                    <a:srgbClr val="FFFFFF"/>
                  </a:solidFill>
                  <a:latin typeface="Times New Roman" pitchFamily="18" charset="0"/>
                </a:rPr>
                <a:t>Implementations: </a:t>
              </a:r>
              <a:r>
                <a:rPr lang="en-US" dirty="0">
                  <a:solidFill>
                    <a:srgbClr val="FFFFFF"/>
                  </a:solidFill>
                  <a:latin typeface="Times New Roman" pitchFamily="18" charset="0"/>
                </a:rPr>
                <a:t>500+</a:t>
              </a:r>
            </a:p>
            <a:p>
              <a:pPr defTabSz="913117" fontAlgn="base">
                <a:spcBef>
                  <a:spcPct val="0"/>
                </a:spcBef>
                <a:spcAft>
                  <a:spcPct val="0"/>
                </a:spcAft>
              </a:pPr>
              <a:r>
                <a:rPr lang="en-US" b="1" dirty="0">
                  <a:solidFill>
                    <a:srgbClr val="FFFFFF"/>
                  </a:solidFill>
                  <a:latin typeface="Times New Roman" pitchFamily="18" charset="0"/>
                </a:rPr>
                <a:t>Countries: </a:t>
              </a:r>
              <a:r>
                <a:rPr lang="en-US" dirty="0">
                  <a:solidFill>
                    <a:srgbClr val="FFFFFF"/>
                  </a:solidFill>
                  <a:latin typeface="Times New Roman" pitchFamily="18" charset="0"/>
                </a:rPr>
                <a:t>50+</a:t>
              </a:r>
            </a:p>
            <a:p>
              <a:pPr defTabSz="913117" fontAlgn="base">
                <a:spcBef>
                  <a:spcPct val="0"/>
                </a:spcBef>
                <a:spcAft>
                  <a:spcPct val="0"/>
                </a:spcAft>
              </a:pPr>
              <a:r>
                <a:rPr lang="en-US" b="1" dirty="0">
                  <a:solidFill>
                    <a:srgbClr val="FFFFFF"/>
                  </a:solidFill>
                  <a:latin typeface="Times New Roman" pitchFamily="18" charset="0"/>
                </a:rPr>
                <a:t>Maintenance Renewal Rate: </a:t>
              </a:r>
              <a:r>
                <a:rPr lang="en-US" dirty="0">
                  <a:solidFill>
                    <a:srgbClr val="FFFFFF"/>
                  </a:solidFill>
                  <a:latin typeface="Times New Roman" pitchFamily="18" charset="0"/>
                </a:rPr>
                <a:t>95%</a:t>
              </a:r>
            </a:p>
            <a:p>
              <a:pPr marL="1077054" indent="-1077054" defTabSz="913117" fontAlgn="base">
                <a:spcBef>
                  <a:spcPct val="0"/>
                </a:spcBef>
                <a:spcAft>
                  <a:spcPct val="0"/>
                </a:spcAft>
              </a:pPr>
              <a:r>
                <a:rPr lang="en-US" b="1" dirty="0">
                  <a:solidFill>
                    <a:srgbClr val="FFFFFF"/>
                  </a:solidFill>
                  <a:latin typeface="Times New Roman" pitchFamily="18" charset="0"/>
                </a:rPr>
                <a:t>Industries: </a:t>
              </a:r>
              <a:r>
                <a:rPr lang="en-US" dirty="0" smtClean="0">
                  <a:solidFill>
                    <a:srgbClr val="FFFFFF"/>
                  </a:solidFill>
                  <a:latin typeface="Times New Roman" pitchFamily="18" charset="0"/>
                </a:rPr>
                <a:t>Distribution</a:t>
              </a:r>
              <a:r>
                <a:rPr lang="en-US" dirty="0">
                  <a:solidFill>
                    <a:srgbClr val="FFFFFF"/>
                  </a:solidFill>
                  <a:latin typeface="Times New Roman" pitchFamily="18" charset="0"/>
                </a:rPr>
                <a:t>, Manufacturing, </a:t>
              </a:r>
              <a:br>
                <a:rPr lang="en-US" dirty="0">
                  <a:solidFill>
                    <a:srgbClr val="FFFFFF"/>
                  </a:solidFill>
                  <a:latin typeface="Times New Roman" pitchFamily="18" charset="0"/>
                </a:rPr>
              </a:br>
              <a:r>
                <a:rPr lang="en-US" dirty="0">
                  <a:solidFill>
                    <a:srgbClr val="FFFFFF"/>
                  </a:solidFill>
                  <a:latin typeface="Times New Roman" pitchFamily="18" charset="0"/>
                </a:rPr>
                <a:t>Services and Travel</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1060041"/>
              <a:ext cx="1531186" cy="890588"/>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1293" b="10732"/>
            <a:stretch/>
          </p:blipFill>
          <p:spPr bwMode="auto">
            <a:xfrm>
              <a:off x="6676417" y="1477351"/>
              <a:ext cx="1412132" cy="969321"/>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708" y="1060040"/>
              <a:ext cx="1316917" cy="948527"/>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813843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E89512AB-30A2-4299-AB44-C8B4F12ECB47}" type="slidenum">
              <a:rPr lang="en-US"/>
              <a:pPr/>
              <a:t>40</a:t>
            </a:fld>
            <a:endParaRPr lang="en-US"/>
          </a:p>
        </p:txBody>
      </p:sp>
      <p:sp>
        <p:nvSpPr>
          <p:cNvPr id="106498" name="Rectangle 2"/>
          <p:cNvSpPr>
            <a:spLocks noGrp="1" noChangeArrowheads="1"/>
          </p:cNvSpPr>
          <p:nvPr>
            <p:ph type="title"/>
          </p:nvPr>
        </p:nvSpPr>
        <p:spPr/>
        <p:txBody>
          <a:bodyPr/>
          <a:lstStyle/>
          <a:p>
            <a:r>
              <a:rPr lang="en-US"/>
              <a:t>Data Collection and Forecast Updating</a:t>
            </a:r>
          </a:p>
        </p:txBody>
      </p:sp>
      <p:sp>
        <p:nvSpPr>
          <p:cNvPr id="106499" name="Rectangle 3"/>
          <p:cNvSpPr>
            <a:spLocks noGrp="1" noChangeArrowheads="1"/>
          </p:cNvSpPr>
          <p:nvPr>
            <p:ph type="body" idx="1"/>
          </p:nvPr>
        </p:nvSpPr>
        <p:spPr/>
        <p:txBody>
          <a:bodyPr/>
          <a:lstStyle/>
          <a:p>
            <a:r>
              <a:rPr lang="en-US"/>
              <a:t>After each flight, the revenue manager updates the estimate of mean high-fare demand by smoothing previous estimate with:</a:t>
            </a:r>
          </a:p>
          <a:p>
            <a:pPr>
              <a:buFont typeface="Wingdings" pitchFamily="2" charset="2"/>
              <a:buNone/>
            </a:pPr>
            <a:endParaRPr lang="en-US"/>
          </a:p>
          <a:p>
            <a:pPr>
              <a:buFont typeface="Wingdings" pitchFamily="2" charset="2"/>
              <a:buNone/>
            </a:pPr>
            <a:r>
              <a:rPr lang="en-US"/>
              <a:t>		High-Fare Sales + Turn Aways </a:t>
            </a:r>
          </a:p>
        </p:txBody>
      </p:sp>
      <p:sp>
        <p:nvSpPr>
          <p:cNvPr id="6" name="Text Placeholder 3"/>
          <p:cNvSpPr txBox="1">
            <a:spLocks/>
          </p:cNvSpPr>
          <p:nvPr/>
        </p:nvSpPr>
        <p:spPr bwMode="auto">
          <a:xfrm>
            <a:off x="4191000" y="5808924"/>
            <a:ext cx="4876800" cy="683218"/>
          </a:xfrm>
          <a:prstGeom prst="rect">
            <a:avLst/>
          </a:prstGeom>
          <a:noFill/>
          <a:ln w="9525">
            <a:noFill/>
            <a:miter lim="800000"/>
            <a:headEnd/>
            <a:tailEnd/>
          </a:ln>
          <a:effectLst/>
        </p:spPr>
        <p:txBody>
          <a:bodyPr vert="horz" wrap="square" lIns="18265" tIns="18265" rIns="18265" bIns="18265" numCol="1" rtlCol="0" anchor="t" anchorCtr="0" compatLnSpc="1">
            <a:prstTxWarp prst="textNoShape">
              <a:avLst/>
            </a:prstTxWarp>
            <a:spAutoFit/>
          </a:bodyPr>
          <a:lstStyle>
            <a:lvl1pPr marL="0" indent="0" algn="l" defTabSz="914400" rtl="0" eaLnBrk="1" latinLnBrk="0" hangingPunct="1">
              <a:lnSpc>
                <a:spcPct val="100000"/>
              </a:lnSpc>
              <a:spcBef>
                <a:spcPts val="300"/>
              </a:spcBef>
              <a:spcAft>
                <a:spcPts val="400"/>
              </a:spcAft>
              <a:buClr>
                <a:srgbClr val="1962A5"/>
              </a:buClr>
              <a:buSzPct val="100000"/>
              <a:buFont typeface="Calibri"/>
              <a:buNone/>
              <a:defRPr kumimoji="0" sz="2800" b="0" i="0" u="none" kern="1200" baseline="0">
                <a:solidFill>
                  <a:srgbClr val="404040"/>
                </a:solidFill>
                <a:effectLst/>
                <a:latin typeface="Calibri"/>
                <a:ea typeface="+mn-ea"/>
                <a:cs typeface="+mn-cs"/>
              </a:defRPr>
            </a:lvl1pPr>
            <a:lvl2pPr marL="571500" indent="-285750" algn="l" defTabSz="914400" rtl="0" eaLnBrk="1" latinLnBrk="0" hangingPunct="1">
              <a:lnSpc>
                <a:spcPct val="100000"/>
              </a:lnSpc>
              <a:spcBef>
                <a:spcPts val="300"/>
              </a:spcBef>
              <a:spcAft>
                <a:spcPts val="400"/>
              </a:spcAft>
              <a:buClr>
                <a:srgbClr val="6596CC"/>
              </a:buClr>
              <a:buSzPct val="95000"/>
              <a:buFont typeface="Wingdings"/>
              <a:buChar char="§"/>
              <a:defRPr kumimoji="0" sz="2600" b="0" i="0" u="none" kern="1200" baseline="0">
                <a:solidFill>
                  <a:srgbClr val="404040"/>
                </a:solidFill>
                <a:effectLst/>
                <a:latin typeface="Calibri"/>
                <a:ea typeface="+mn-ea"/>
                <a:cs typeface="+mn-cs"/>
              </a:defRPr>
            </a:lvl2pPr>
            <a:lvl3pPr marL="801688" indent="-290513" algn="l" defTabSz="914400" rtl="0" eaLnBrk="1" latinLnBrk="0" hangingPunct="1">
              <a:lnSpc>
                <a:spcPct val="100000"/>
              </a:lnSpc>
              <a:spcBef>
                <a:spcPts val="300"/>
              </a:spcBef>
              <a:spcAft>
                <a:spcPts val="400"/>
              </a:spcAft>
              <a:buClr>
                <a:srgbClr val="6596CC"/>
              </a:buClr>
              <a:buSzPct val="100000"/>
              <a:buFont typeface="Symbol"/>
              <a:buChar char="-"/>
              <a:defRPr kumimoji="0" sz="2400" b="0" i="0" u="none" kern="1200" baseline="0">
                <a:solidFill>
                  <a:srgbClr val="404040"/>
                </a:solidFill>
                <a:effectLst/>
                <a:latin typeface="Calibri"/>
                <a:ea typeface="+mn-ea"/>
                <a:cs typeface="+mn-cs"/>
              </a:defRPr>
            </a:lvl3pPr>
            <a:lvl4pPr marL="1082675" indent="-280988" algn="l" defTabSz="914400" rtl="0" eaLnBrk="1" latinLnBrk="0" hangingPunct="1">
              <a:lnSpc>
                <a:spcPct val="100000"/>
              </a:lnSpc>
              <a:spcBef>
                <a:spcPts val="300"/>
              </a:spcBef>
              <a:spcAft>
                <a:spcPts val="400"/>
              </a:spcAft>
              <a:buClr>
                <a:srgbClr val="6596CC"/>
              </a:buClr>
              <a:buSzPct val="70000"/>
              <a:buFont typeface="Wingdings"/>
              <a:buChar char="§"/>
              <a:defRPr kumimoji="0" sz="2200" b="0" i="0" u="none" kern="1200" baseline="0">
                <a:solidFill>
                  <a:srgbClr val="404040"/>
                </a:solidFill>
                <a:effectLst/>
                <a:latin typeface="Calibri"/>
                <a:ea typeface="+mn-ea"/>
                <a:cs typeface="+mn-cs"/>
              </a:defRPr>
            </a:lvl4pPr>
            <a:lvl5pPr marL="1376363" indent="-231775" algn="l" defTabSz="914400" rtl="0" eaLnBrk="1" latinLnBrk="0" hangingPunct="1">
              <a:lnSpc>
                <a:spcPct val="100000"/>
              </a:lnSpc>
              <a:spcBef>
                <a:spcPts val="300"/>
              </a:spcBef>
              <a:spcAft>
                <a:spcPts val="400"/>
              </a:spcAft>
              <a:buClr>
                <a:srgbClr val="6596CC"/>
              </a:buClr>
              <a:buSzPct val="100000"/>
              <a:buFont typeface="Symbol"/>
              <a:buChar char="-"/>
              <a:defRPr kumimoji="0" sz="2000" b="0" i="0" u="none" kern="1200" baseline="0">
                <a:solidFill>
                  <a:srgbClr val="404040"/>
                </a:solidFill>
                <a:effectLst/>
                <a:latin typeface="Calibri"/>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buClr>
                <a:schemeClr val="accent5">
                  <a:lumMod val="50000"/>
                </a:schemeClr>
              </a:buClr>
            </a:pPr>
            <a:r>
              <a:rPr lang="en-US" sz="1400" i="1" kern="0" dirty="0">
                <a:latin typeface="Calibri" pitchFamily="34" charset="0"/>
              </a:rPr>
              <a:t>Source: The Spiral-down effect in Revenue Management (or the Importance of a </a:t>
            </a:r>
            <a:r>
              <a:rPr lang="en-US" sz="1400" i="1" kern="0" dirty="0"/>
              <a:t>Good Demand Model)</a:t>
            </a:r>
            <a:r>
              <a:rPr lang="en-US" sz="1400" i="1" kern="0" dirty="0">
                <a:latin typeface="Calibri" pitchFamily="34" charset="0"/>
              </a:rPr>
              <a:t/>
            </a:r>
            <a:br>
              <a:rPr lang="en-US" sz="1400" i="1" kern="0" dirty="0">
                <a:latin typeface="Calibri" pitchFamily="34" charset="0"/>
              </a:rPr>
            </a:br>
            <a:r>
              <a:rPr lang="en-US" sz="1400" i="1" kern="0" dirty="0">
                <a:latin typeface="Calibri" pitchFamily="34" charset="0"/>
              </a:rPr>
              <a:t>William L. Cooper, Tito </a:t>
            </a:r>
            <a:r>
              <a:rPr lang="en-US" sz="1400" i="1" kern="0" dirty="0" err="1">
                <a:latin typeface="Calibri" pitchFamily="34" charset="0"/>
              </a:rPr>
              <a:t>Homem</a:t>
            </a:r>
            <a:r>
              <a:rPr lang="en-US" sz="1400" i="1" kern="0" dirty="0">
                <a:latin typeface="Calibri" pitchFamily="34" charset="0"/>
              </a:rPr>
              <a:t>-de-Mello, Anton J. Kleywegt (2010)</a:t>
            </a:r>
            <a:endParaRPr lang="en-US" sz="1400" i="1" kern="0" dirty="0">
              <a:solidFill>
                <a:schemeClr val="tx1"/>
              </a:solidFill>
              <a:latin typeface="Calibri"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F6B49E67-4D03-4D62-8163-2A7EDB5B8DF0}" type="slidenum">
              <a:rPr lang="en-US"/>
              <a:pPr/>
              <a:t>41</a:t>
            </a:fld>
            <a:endParaRPr lang="en-US"/>
          </a:p>
        </p:txBody>
      </p:sp>
      <p:sp>
        <p:nvSpPr>
          <p:cNvPr id="107522" name="Rectangle 2"/>
          <p:cNvSpPr>
            <a:spLocks noGrp="1" noChangeArrowheads="1"/>
          </p:cNvSpPr>
          <p:nvPr>
            <p:ph type="title"/>
          </p:nvPr>
        </p:nvSpPr>
        <p:spPr/>
        <p:txBody>
          <a:bodyPr/>
          <a:lstStyle/>
          <a:p>
            <a:r>
              <a:rPr lang="en-US"/>
              <a:t>More Forecasting</a:t>
            </a:r>
          </a:p>
        </p:txBody>
      </p:sp>
      <p:sp>
        <p:nvSpPr>
          <p:cNvPr id="107523" name="Rectangle 3"/>
          <p:cNvSpPr>
            <a:spLocks noGrp="1" noChangeArrowheads="1"/>
          </p:cNvSpPr>
          <p:nvPr>
            <p:ph type="body" idx="1"/>
          </p:nvPr>
        </p:nvSpPr>
        <p:spPr/>
        <p:txBody>
          <a:bodyPr/>
          <a:lstStyle/>
          <a:p>
            <a:pPr>
              <a:buFont typeface="Wingdings" pitchFamily="2" charset="2"/>
              <a:buNone/>
            </a:pPr>
            <a:endParaRPr lang="en-US"/>
          </a:p>
          <a:p>
            <a:pPr>
              <a:buFont typeface="Wingdings" pitchFamily="2" charset="2"/>
              <a:buNone/>
            </a:pPr>
            <a:r>
              <a:rPr lang="en-US"/>
              <a:t>New Estimate of the Mean =</a:t>
            </a:r>
          </a:p>
          <a:p>
            <a:pPr>
              <a:buFont typeface="Wingdings" pitchFamily="2" charset="2"/>
              <a:buNone/>
            </a:pPr>
            <a:r>
              <a:rPr lang="en-US"/>
              <a:t>	0.25*(High-Fare Sales + Turn Aways)</a:t>
            </a:r>
          </a:p>
          <a:p>
            <a:pPr>
              <a:buFont typeface="Wingdings" pitchFamily="2" charset="2"/>
              <a:buNone/>
            </a:pPr>
            <a:r>
              <a:rPr lang="en-US"/>
              <a:t>	+ 0.75*(Old Estimate of the Mean)</a:t>
            </a:r>
          </a:p>
        </p:txBody>
      </p:sp>
      <p:sp>
        <p:nvSpPr>
          <p:cNvPr id="6" name="Text Placeholder 3"/>
          <p:cNvSpPr txBox="1">
            <a:spLocks/>
          </p:cNvSpPr>
          <p:nvPr/>
        </p:nvSpPr>
        <p:spPr bwMode="auto">
          <a:xfrm>
            <a:off x="4191000" y="5808924"/>
            <a:ext cx="4876800" cy="683218"/>
          </a:xfrm>
          <a:prstGeom prst="rect">
            <a:avLst/>
          </a:prstGeom>
          <a:noFill/>
          <a:ln w="9525">
            <a:noFill/>
            <a:miter lim="800000"/>
            <a:headEnd/>
            <a:tailEnd/>
          </a:ln>
          <a:effectLst/>
        </p:spPr>
        <p:txBody>
          <a:bodyPr vert="horz" wrap="square" lIns="18265" tIns="18265" rIns="18265" bIns="18265" numCol="1" rtlCol="0" anchor="t" anchorCtr="0" compatLnSpc="1">
            <a:prstTxWarp prst="textNoShape">
              <a:avLst/>
            </a:prstTxWarp>
            <a:spAutoFit/>
          </a:bodyPr>
          <a:lstStyle>
            <a:lvl1pPr marL="0" indent="0" algn="l" defTabSz="914400" rtl="0" eaLnBrk="1" latinLnBrk="0" hangingPunct="1">
              <a:lnSpc>
                <a:spcPct val="100000"/>
              </a:lnSpc>
              <a:spcBef>
                <a:spcPts val="300"/>
              </a:spcBef>
              <a:spcAft>
                <a:spcPts val="400"/>
              </a:spcAft>
              <a:buClr>
                <a:srgbClr val="1962A5"/>
              </a:buClr>
              <a:buSzPct val="100000"/>
              <a:buFont typeface="Calibri"/>
              <a:buNone/>
              <a:defRPr kumimoji="0" sz="2800" b="0" i="0" u="none" kern="1200" baseline="0">
                <a:solidFill>
                  <a:srgbClr val="404040"/>
                </a:solidFill>
                <a:effectLst/>
                <a:latin typeface="Calibri"/>
                <a:ea typeface="+mn-ea"/>
                <a:cs typeface="+mn-cs"/>
              </a:defRPr>
            </a:lvl1pPr>
            <a:lvl2pPr marL="571500" indent="-285750" algn="l" defTabSz="914400" rtl="0" eaLnBrk="1" latinLnBrk="0" hangingPunct="1">
              <a:lnSpc>
                <a:spcPct val="100000"/>
              </a:lnSpc>
              <a:spcBef>
                <a:spcPts val="300"/>
              </a:spcBef>
              <a:spcAft>
                <a:spcPts val="400"/>
              </a:spcAft>
              <a:buClr>
                <a:srgbClr val="6596CC"/>
              </a:buClr>
              <a:buSzPct val="95000"/>
              <a:buFont typeface="Wingdings"/>
              <a:buChar char="§"/>
              <a:defRPr kumimoji="0" sz="2600" b="0" i="0" u="none" kern="1200" baseline="0">
                <a:solidFill>
                  <a:srgbClr val="404040"/>
                </a:solidFill>
                <a:effectLst/>
                <a:latin typeface="Calibri"/>
                <a:ea typeface="+mn-ea"/>
                <a:cs typeface="+mn-cs"/>
              </a:defRPr>
            </a:lvl2pPr>
            <a:lvl3pPr marL="801688" indent="-290513" algn="l" defTabSz="914400" rtl="0" eaLnBrk="1" latinLnBrk="0" hangingPunct="1">
              <a:lnSpc>
                <a:spcPct val="100000"/>
              </a:lnSpc>
              <a:spcBef>
                <a:spcPts val="300"/>
              </a:spcBef>
              <a:spcAft>
                <a:spcPts val="400"/>
              </a:spcAft>
              <a:buClr>
                <a:srgbClr val="6596CC"/>
              </a:buClr>
              <a:buSzPct val="100000"/>
              <a:buFont typeface="Symbol"/>
              <a:buChar char="-"/>
              <a:defRPr kumimoji="0" sz="2400" b="0" i="0" u="none" kern="1200" baseline="0">
                <a:solidFill>
                  <a:srgbClr val="404040"/>
                </a:solidFill>
                <a:effectLst/>
                <a:latin typeface="Calibri"/>
                <a:ea typeface="+mn-ea"/>
                <a:cs typeface="+mn-cs"/>
              </a:defRPr>
            </a:lvl3pPr>
            <a:lvl4pPr marL="1082675" indent="-280988" algn="l" defTabSz="914400" rtl="0" eaLnBrk="1" latinLnBrk="0" hangingPunct="1">
              <a:lnSpc>
                <a:spcPct val="100000"/>
              </a:lnSpc>
              <a:spcBef>
                <a:spcPts val="300"/>
              </a:spcBef>
              <a:spcAft>
                <a:spcPts val="400"/>
              </a:spcAft>
              <a:buClr>
                <a:srgbClr val="6596CC"/>
              </a:buClr>
              <a:buSzPct val="70000"/>
              <a:buFont typeface="Wingdings"/>
              <a:buChar char="§"/>
              <a:defRPr kumimoji="0" sz="2200" b="0" i="0" u="none" kern="1200" baseline="0">
                <a:solidFill>
                  <a:srgbClr val="404040"/>
                </a:solidFill>
                <a:effectLst/>
                <a:latin typeface="Calibri"/>
                <a:ea typeface="+mn-ea"/>
                <a:cs typeface="+mn-cs"/>
              </a:defRPr>
            </a:lvl4pPr>
            <a:lvl5pPr marL="1376363" indent="-231775" algn="l" defTabSz="914400" rtl="0" eaLnBrk="1" latinLnBrk="0" hangingPunct="1">
              <a:lnSpc>
                <a:spcPct val="100000"/>
              </a:lnSpc>
              <a:spcBef>
                <a:spcPts val="300"/>
              </a:spcBef>
              <a:spcAft>
                <a:spcPts val="400"/>
              </a:spcAft>
              <a:buClr>
                <a:srgbClr val="6596CC"/>
              </a:buClr>
              <a:buSzPct val="100000"/>
              <a:buFont typeface="Symbol"/>
              <a:buChar char="-"/>
              <a:defRPr kumimoji="0" sz="2000" b="0" i="0" u="none" kern="1200" baseline="0">
                <a:solidFill>
                  <a:srgbClr val="404040"/>
                </a:solidFill>
                <a:effectLst/>
                <a:latin typeface="Calibri"/>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buClr>
                <a:schemeClr val="accent5">
                  <a:lumMod val="50000"/>
                </a:schemeClr>
              </a:buClr>
            </a:pPr>
            <a:r>
              <a:rPr lang="en-US" sz="1400" i="1" kern="0" dirty="0">
                <a:latin typeface="Calibri" pitchFamily="34" charset="0"/>
              </a:rPr>
              <a:t>Source: The Spiral-down effect in Revenue Management (or the Importance of a </a:t>
            </a:r>
            <a:r>
              <a:rPr lang="en-US" sz="1400" i="1" kern="0" dirty="0"/>
              <a:t>Good Demand Model)</a:t>
            </a:r>
            <a:r>
              <a:rPr lang="en-US" sz="1400" i="1" kern="0" dirty="0">
                <a:latin typeface="Calibri" pitchFamily="34" charset="0"/>
              </a:rPr>
              <a:t/>
            </a:r>
            <a:br>
              <a:rPr lang="en-US" sz="1400" i="1" kern="0" dirty="0">
                <a:latin typeface="Calibri" pitchFamily="34" charset="0"/>
              </a:rPr>
            </a:br>
            <a:r>
              <a:rPr lang="en-US" sz="1400" i="1" kern="0" dirty="0">
                <a:latin typeface="Calibri" pitchFamily="34" charset="0"/>
              </a:rPr>
              <a:t>William L. Cooper, Tito </a:t>
            </a:r>
            <a:r>
              <a:rPr lang="en-US" sz="1400" i="1" kern="0" dirty="0" err="1">
                <a:latin typeface="Calibri" pitchFamily="34" charset="0"/>
              </a:rPr>
              <a:t>Homem</a:t>
            </a:r>
            <a:r>
              <a:rPr lang="en-US" sz="1400" i="1" kern="0" dirty="0">
                <a:latin typeface="Calibri" pitchFamily="34" charset="0"/>
              </a:rPr>
              <a:t>-de-Mello, Anton J. Kleywegt (2010)</a:t>
            </a:r>
            <a:endParaRPr lang="en-US" sz="1400" i="1" kern="0" dirty="0">
              <a:solidFill>
                <a:schemeClr val="tx1"/>
              </a:solidFill>
              <a:latin typeface="Calibri"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fld id="{936A5F8A-BA3C-46D9-806E-B57962D01E05}" type="slidenum">
              <a:rPr lang="en-US"/>
              <a:pPr/>
              <a:t>42</a:t>
            </a:fld>
            <a:endParaRPr lang="en-US"/>
          </a:p>
        </p:txBody>
      </p:sp>
      <p:sp>
        <p:nvSpPr>
          <p:cNvPr id="111623" name="Rectangle 7"/>
          <p:cNvSpPr>
            <a:spLocks noGrp="1" noChangeArrowheads="1"/>
          </p:cNvSpPr>
          <p:nvPr>
            <p:ph type="title"/>
          </p:nvPr>
        </p:nvSpPr>
        <p:spPr/>
        <p:txBody>
          <a:bodyPr/>
          <a:lstStyle/>
          <a:p>
            <a:r>
              <a:rPr lang="en-US"/>
              <a:t>Initial Estimate</a:t>
            </a:r>
          </a:p>
        </p:txBody>
      </p:sp>
      <p:sp>
        <p:nvSpPr>
          <p:cNvPr id="111625" name="Text Box 9"/>
          <p:cNvSpPr txBox="1">
            <a:spLocks noChangeArrowheads="1"/>
          </p:cNvSpPr>
          <p:nvPr/>
        </p:nvSpPr>
        <p:spPr bwMode="auto">
          <a:xfrm>
            <a:off x="5181600" y="2819400"/>
            <a:ext cx="350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33" tIns="45667" rIns="91333" bIns="45667">
            <a:spAutoFit/>
          </a:bodyPr>
          <a:lstStyle/>
          <a:p>
            <a:pPr>
              <a:spcBef>
                <a:spcPct val="50000"/>
              </a:spcBef>
              <a:buFont typeface="Wingdings" pitchFamily="2" charset="2"/>
              <a:buChar char="§"/>
            </a:pPr>
            <a:r>
              <a:rPr lang="en-US" sz="2400">
                <a:latin typeface="Tahoma" pitchFamily="34" charset="0"/>
              </a:rPr>
              <a:t>P. Level = 8</a:t>
            </a:r>
          </a:p>
        </p:txBody>
      </p:sp>
      <p:graphicFrame>
        <p:nvGraphicFramePr>
          <p:cNvPr id="111627" name="Object 11"/>
          <p:cNvGraphicFramePr>
            <a:graphicFrameLocks noGrp="1" noChangeAspect="1"/>
          </p:cNvGraphicFramePr>
          <p:nvPr>
            <p:ph sz="half" idx="2"/>
          </p:nvPr>
        </p:nvGraphicFramePr>
        <p:xfrm>
          <a:off x="538163" y="2630498"/>
          <a:ext cx="4032250" cy="2725737"/>
        </p:xfrm>
        <a:graphic>
          <a:graphicData uri="http://schemas.openxmlformats.org/presentationml/2006/ole">
            <mc:AlternateContent xmlns:mc="http://schemas.openxmlformats.org/markup-compatibility/2006">
              <mc:Choice xmlns:v="urn:schemas-microsoft-com:vml" Requires="v">
                <p:oleObj spid="_x0000_s1054" name="Chart" r:id="rId3" imgW="4438522" imgH="3467056" progId="Excel.Chart.8">
                  <p:embed/>
                </p:oleObj>
              </mc:Choice>
              <mc:Fallback>
                <p:oleObj name="Chart" r:id="rId3" imgW="4438522" imgH="3467056" progId="Excel.Chart.8">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163" y="2630498"/>
                        <a:ext cx="4032250" cy="2725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fld id="{60C6CB7A-5908-4D86-AF13-A783ABB91DDA}" type="slidenum">
              <a:rPr lang="en-US"/>
              <a:pPr/>
              <a:t>43</a:t>
            </a:fld>
            <a:endParaRPr lang="en-US"/>
          </a:p>
        </p:txBody>
      </p:sp>
      <p:sp>
        <p:nvSpPr>
          <p:cNvPr id="114690" name="Rectangle 2"/>
          <p:cNvSpPr>
            <a:spLocks noGrp="1" noChangeArrowheads="1"/>
          </p:cNvSpPr>
          <p:nvPr>
            <p:ph type="title"/>
          </p:nvPr>
        </p:nvSpPr>
        <p:spPr/>
        <p:txBody>
          <a:bodyPr/>
          <a:lstStyle/>
          <a:p>
            <a:r>
              <a:rPr lang="en-US"/>
              <a:t>Flight #1</a:t>
            </a:r>
          </a:p>
        </p:txBody>
      </p:sp>
      <p:sp>
        <p:nvSpPr>
          <p:cNvPr id="114692" name="Text Box 4"/>
          <p:cNvSpPr txBox="1">
            <a:spLocks noChangeArrowheads="1"/>
          </p:cNvSpPr>
          <p:nvPr/>
        </p:nvSpPr>
        <p:spPr bwMode="auto">
          <a:xfrm>
            <a:off x="5029200" y="1905010"/>
            <a:ext cx="3886200" cy="4339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33" tIns="45667" rIns="91333" bIns="45667">
            <a:spAutoFit/>
          </a:bodyPr>
          <a:lstStyle/>
          <a:p>
            <a:pPr>
              <a:spcBef>
                <a:spcPct val="50000"/>
              </a:spcBef>
              <a:buFont typeface="Wingdings" pitchFamily="2" charset="2"/>
              <a:buChar char="§"/>
            </a:pPr>
            <a:r>
              <a:rPr lang="en-US" sz="2400">
                <a:latin typeface="Tahoma" pitchFamily="34" charset="0"/>
              </a:rPr>
              <a:t>P. Level = 8</a:t>
            </a:r>
          </a:p>
          <a:p>
            <a:pPr>
              <a:spcBef>
                <a:spcPct val="50000"/>
              </a:spcBef>
              <a:buFont typeface="Wingdings" pitchFamily="2" charset="2"/>
              <a:buChar char="§"/>
            </a:pPr>
            <a:r>
              <a:rPr lang="en-US" sz="2400">
                <a:latin typeface="Tahoma" pitchFamily="34" charset="0"/>
              </a:rPr>
              <a:t>D = 5</a:t>
            </a:r>
          </a:p>
          <a:p>
            <a:pPr>
              <a:spcBef>
                <a:spcPct val="50000"/>
              </a:spcBef>
              <a:buFont typeface="Wingdings" pitchFamily="2" charset="2"/>
              <a:buChar char="§"/>
            </a:pPr>
            <a:r>
              <a:rPr lang="en-US" sz="2400">
                <a:latin typeface="Tahoma" pitchFamily="34" charset="0"/>
              </a:rPr>
              <a:t>High-fare Sales = 3</a:t>
            </a:r>
          </a:p>
          <a:p>
            <a:pPr>
              <a:spcBef>
                <a:spcPct val="50000"/>
              </a:spcBef>
              <a:buFont typeface="Wingdings" pitchFamily="2" charset="2"/>
              <a:buChar char="§"/>
            </a:pPr>
            <a:r>
              <a:rPr lang="en-US" sz="2400">
                <a:latin typeface="Tahoma" pitchFamily="34" charset="0"/>
              </a:rPr>
              <a:t>Low-fare Sales = 2</a:t>
            </a:r>
          </a:p>
          <a:p>
            <a:pPr>
              <a:spcBef>
                <a:spcPct val="50000"/>
              </a:spcBef>
              <a:buFont typeface="Wingdings" pitchFamily="2" charset="2"/>
              <a:buChar char="§"/>
            </a:pPr>
            <a:r>
              <a:rPr lang="en-US" sz="2400">
                <a:latin typeface="Tahoma" pitchFamily="34" charset="0"/>
              </a:rPr>
              <a:t>Revenue = $1900</a:t>
            </a:r>
          </a:p>
          <a:p>
            <a:pPr>
              <a:spcBef>
                <a:spcPct val="50000"/>
              </a:spcBef>
              <a:buFont typeface="Wingdings" pitchFamily="2" charset="2"/>
              <a:buChar char="§"/>
            </a:pPr>
            <a:r>
              <a:rPr lang="en-US" sz="2400">
                <a:latin typeface="Tahoma" pitchFamily="34" charset="0"/>
              </a:rPr>
              <a:t>Turn Aways = 0</a:t>
            </a:r>
          </a:p>
          <a:p>
            <a:pPr>
              <a:spcBef>
                <a:spcPct val="50000"/>
              </a:spcBef>
              <a:buFont typeface="Wingdings" pitchFamily="2" charset="2"/>
              <a:buChar char="§"/>
            </a:pPr>
            <a:r>
              <a:rPr lang="en-US" sz="2400">
                <a:latin typeface="Tahoma" pitchFamily="34" charset="0"/>
              </a:rPr>
              <a:t>New Est. Mean = 6.75</a:t>
            </a:r>
          </a:p>
          <a:p>
            <a:pPr>
              <a:spcBef>
                <a:spcPct val="50000"/>
              </a:spcBef>
              <a:buFont typeface="Wingdings" pitchFamily="2" charset="2"/>
              <a:buChar char="§"/>
            </a:pPr>
            <a:r>
              <a:rPr lang="en-US" sz="2400">
                <a:latin typeface="Tahoma" pitchFamily="34" charset="0"/>
              </a:rPr>
              <a:t>Next P. Level = 7</a:t>
            </a:r>
          </a:p>
        </p:txBody>
      </p:sp>
      <p:graphicFrame>
        <p:nvGraphicFramePr>
          <p:cNvPr id="114696" name="Object 8"/>
          <p:cNvGraphicFramePr>
            <a:graphicFrameLocks noGrp="1" noChangeAspect="1"/>
          </p:cNvGraphicFramePr>
          <p:nvPr>
            <p:ph sz="half" idx="2"/>
          </p:nvPr>
        </p:nvGraphicFramePr>
        <p:xfrm>
          <a:off x="538163" y="2630490"/>
          <a:ext cx="4032250" cy="2728912"/>
        </p:xfrm>
        <a:graphic>
          <a:graphicData uri="http://schemas.openxmlformats.org/presentationml/2006/ole">
            <mc:AlternateContent xmlns:mc="http://schemas.openxmlformats.org/markup-compatibility/2006">
              <mc:Choice xmlns:v="urn:schemas-microsoft-com:vml" Requires="v">
                <p:oleObj spid="_x0000_s2078" name="Chart" r:id="rId3" imgW="4448248" imgH="3476795" progId="Excel.Chart.8">
                  <p:embed/>
                </p:oleObj>
              </mc:Choice>
              <mc:Fallback>
                <p:oleObj name="Chart" r:id="rId3" imgW="4448248" imgH="3476795" progId="Excel.Chart.8">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163" y="2630490"/>
                        <a:ext cx="4032250" cy="2728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4692">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4692">
                                            <p:txEl>
                                              <p:pRg st="7" end="7"/>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46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1469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fld id="{8669E27D-9442-4681-B840-BF3D6E2AD876}" type="slidenum">
              <a:rPr lang="en-US"/>
              <a:pPr/>
              <a:t>44</a:t>
            </a:fld>
            <a:endParaRPr lang="en-US"/>
          </a:p>
        </p:txBody>
      </p:sp>
      <p:sp>
        <p:nvSpPr>
          <p:cNvPr id="115714" name="Rectangle 2"/>
          <p:cNvSpPr>
            <a:spLocks noGrp="1" noChangeArrowheads="1"/>
          </p:cNvSpPr>
          <p:nvPr>
            <p:ph type="title"/>
          </p:nvPr>
        </p:nvSpPr>
        <p:spPr/>
        <p:txBody>
          <a:bodyPr/>
          <a:lstStyle/>
          <a:p>
            <a:r>
              <a:rPr lang="en-US"/>
              <a:t>Flight #2</a:t>
            </a:r>
          </a:p>
        </p:txBody>
      </p:sp>
      <p:sp>
        <p:nvSpPr>
          <p:cNvPr id="115715" name="Text Box 3"/>
          <p:cNvSpPr txBox="1">
            <a:spLocks noChangeArrowheads="1"/>
          </p:cNvSpPr>
          <p:nvPr/>
        </p:nvSpPr>
        <p:spPr bwMode="auto">
          <a:xfrm>
            <a:off x="5027617" y="1900247"/>
            <a:ext cx="3963987" cy="4339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33" tIns="45667" rIns="91333" bIns="45667">
            <a:spAutoFit/>
          </a:bodyPr>
          <a:lstStyle/>
          <a:p>
            <a:pPr>
              <a:spcBef>
                <a:spcPct val="50000"/>
              </a:spcBef>
              <a:buFont typeface="Wingdings" pitchFamily="2" charset="2"/>
              <a:buChar char="§"/>
            </a:pPr>
            <a:r>
              <a:rPr lang="en-US" sz="2400">
                <a:latin typeface="Tahoma" pitchFamily="34" charset="0"/>
              </a:rPr>
              <a:t>P. Level = 7</a:t>
            </a:r>
          </a:p>
          <a:p>
            <a:pPr>
              <a:spcBef>
                <a:spcPct val="50000"/>
              </a:spcBef>
              <a:buFont typeface="Wingdings" pitchFamily="2" charset="2"/>
              <a:buChar char="§"/>
            </a:pPr>
            <a:r>
              <a:rPr lang="en-US" sz="2400">
                <a:latin typeface="Tahoma" pitchFamily="34" charset="0"/>
              </a:rPr>
              <a:t>D = 7</a:t>
            </a:r>
          </a:p>
          <a:p>
            <a:pPr>
              <a:spcBef>
                <a:spcPct val="50000"/>
              </a:spcBef>
              <a:buFont typeface="Wingdings" pitchFamily="2" charset="2"/>
              <a:buChar char="§"/>
            </a:pPr>
            <a:r>
              <a:rPr lang="en-US" sz="2400">
                <a:latin typeface="Tahoma" pitchFamily="34" charset="0"/>
              </a:rPr>
              <a:t>High-fare Sales = 4</a:t>
            </a:r>
          </a:p>
          <a:p>
            <a:pPr>
              <a:spcBef>
                <a:spcPct val="50000"/>
              </a:spcBef>
              <a:buFont typeface="Wingdings" pitchFamily="2" charset="2"/>
              <a:buChar char="§"/>
            </a:pPr>
            <a:r>
              <a:rPr lang="en-US" sz="2400">
                <a:latin typeface="Tahoma" pitchFamily="34" charset="0"/>
              </a:rPr>
              <a:t>Low-fare Sales = 3</a:t>
            </a:r>
          </a:p>
          <a:p>
            <a:pPr>
              <a:spcBef>
                <a:spcPct val="50000"/>
              </a:spcBef>
              <a:buFont typeface="Wingdings" pitchFamily="2" charset="2"/>
              <a:buChar char="§"/>
            </a:pPr>
            <a:r>
              <a:rPr lang="en-US" sz="2400">
                <a:latin typeface="Tahoma" pitchFamily="34" charset="0"/>
              </a:rPr>
              <a:t>Revenue = $2600</a:t>
            </a:r>
          </a:p>
          <a:p>
            <a:pPr>
              <a:spcBef>
                <a:spcPct val="50000"/>
              </a:spcBef>
              <a:buFont typeface="Wingdings" pitchFamily="2" charset="2"/>
              <a:buChar char="§"/>
            </a:pPr>
            <a:r>
              <a:rPr lang="en-US" sz="2400">
                <a:latin typeface="Tahoma" pitchFamily="34" charset="0"/>
              </a:rPr>
              <a:t>Turn Aways = 0</a:t>
            </a:r>
          </a:p>
          <a:p>
            <a:pPr>
              <a:spcBef>
                <a:spcPct val="50000"/>
              </a:spcBef>
              <a:buFont typeface="Wingdings" pitchFamily="2" charset="2"/>
              <a:buChar char="§"/>
            </a:pPr>
            <a:r>
              <a:rPr lang="en-US" sz="2400">
                <a:latin typeface="Tahoma" pitchFamily="34" charset="0"/>
              </a:rPr>
              <a:t>New Est. Mean = 6.06</a:t>
            </a:r>
          </a:p>
          <a:p>
            <a:pPr>
              <a:spcBef>
                <a:spcPct val="50000"/>
              </a:spcBef>
              <a:buFont typeface="Wingdings" pitchFamily="2" charset="2"/>
              <a:buChar char="§"/>
            </a:pPr>
            <a:r>
              <a:rPr lang="en-US" sz="2400">
                <a:latin typeface="Tahoma" pitchFamily="34" charset="0"/>
              </a:rPr>
              <a:t>Next P. Level = 6</a:t>
            </a:r>
          </a:p>
        </p:txBody>
      </p:sp>
      <p:graphicFrame>
        <p:nvGraphicFramePr>
          <p:cNvPr id="115720" name="Object 8"/>
          <p:cNvGraphicFramePr>
            <a:graphicFrameLocks noGrp="1" noChangeAspect="1"/>
          </p:cNvGraphicFramePr>
          <p:nvPr>
            <p:ph sz="half" idx="2"/>
          </p:nvPr>
        </p:nvGraphicFramePr>
        <p:xfrm>
          <a:off x="538163" y="2630491"/>
          <a:ext cx="4032250" cy="2730500"/>
        </p:xfrm>
        <a:graphic>
          <a:graphicData uri="http://schemas.openxmlformats.org/presentationml/2006/ole">
            <mc:AlternateContent xmlns:mc="http://schemas.openxmlformats.org/markup-compatibility/2006">
              <mc:Choice xmlns:v="urn:schemas-microsoft-com:vml" Requires="v">
                <p:oleObj spid="_x0000_s3102" name="Chart" r:id="rId3" imgW="4457615" imgH="3486173" progId="Excel.Chart.8">
                  <p:embed/>
                </p:oleObj>
              </mc:Choice>
              <mc:Fallback>
                <p:oleObj name="Chart" r:id="rId3" imgW="4457615" imgH="3486173" progId="Excel.Chart.8">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163" y="2630491"/>
                        <a:ext cx="4032250" cy="273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5715">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5715">
                                            <p:txEl>
                                              <p:pRg st="7" end="7"/>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57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15720"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fld id="{D5B5EDB0-D609-4C2C-AB15-7E7C64EBAEBF}" type="slidenum">
              <a:rPr lang="en-US"/>
              <a:pPr/>
              <a:t>45</a:t>
            </a:fld>
            <a:endParaRPr lang="en-US"/>
          </a:p>
        </p:txBody>
      </p:sp>
      <p:sp>
        <p:nvSpPr>
          <p:cNvPr id="116738" name="Rectangle 2"/>
          <p:cNvSpPr>
            <a:spLocks noGrp="1" noChangeArrowheads="1"/>
          </p:cNvSpPr>
          <p:nvPr>
            <p:ph type="title"/>
          </p:nvPr>
        </p:nvSpPr>
        <p:spPr/>
        <p:txBody>
          <a:bodyPr/>
          <a:lstStyle/>
          <a:p>
            <a:r>
              <a:rPr lang="en-US"/>
              <a:t>Flight #3</a:t>
            </a:r>
          </a:p>
        </p:txBody>
      </p:sp>
      <p:sp>
        <p:nvSpPr>
          <p:cNvPr id="116739" name="Text Box 3"/>
          <p:cNvSpPr txBox="1">
            <a:spLocks noChangeArrowheads="1"/>
          </p:cNvSpPr>
          <p:nvPr/>
        </p:nvSpPr>
        <p:spPr bwMode="auto">
          <a:xfrm>
            <a:off x="5027617" y="1900247"/>
            <a:ext cx="3963987" cy="4339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33" tIns="45667" rIns="91333" bIns="45667">
            <a:spAutoFit/>
          </a:bodyPr>
          <a:lstStyle/>
          <a:p>
            <a:pPr>
              <a:spcBef>
                <a:spcPct val="50000"/>
              </a:spcBef>
              <a:buFont typeface="Wingdings" pitchFamily="2" charset="2"/>
              <a:buChar char="§"/>
            </a:pPr>
            <a:r>
              <a:rPr lang="en-US" sz="2400">
                <a:latin typeface="Tahoma" pitchFamily="34" charset="0"/>
              </a:rPr>
              <a:t>P. Level = 6</a:t>
            </a:r>
          </a:p>
          <a:p>
            <a:pPr>
              <a:spcBef>
                <a:spcPct val="50000"/>
              </a:spcBef>
              <a:buFont typeface="Wingdings" pitchFamily="2" charset="2"/>
              <a:buChar char="§"/>
            </a:pPr>
            <a:r>
              <a:rPr lang="en-US" sz="2400">
                <a:latin typeface="Tahoma" pitchFamily="34" charset="0"/>
              </a:rPr>
              <a:t>D = 8</a:t>
            </a:r>
          </a:p>
          <a:p>
            <a:pPr>
              <a:spcBef>
                <a:spcPct val="50000"/>
              </a:spcBef>
              <a:buFont typeface="Wingdings" pitchFamily="2" charset="2"/>
              <a:buChar char="§"/>
            </a:pPr>
            <a:r>
              <a:rPr lang="en-US" sz="2400">
                <a:latin typeface="Tahoma" pitchFamily="34" charset="0"/>
              </a:rPr>
              <a:t>High-fare Sales = 4</a:t>
            </a:r>
          </a:p>
          <a:p>
            <a:pPr>
              <a:spcBef>
                <a:spcPct val="50000"/>
              </a:spcBef>
              <a:buFont typeface="Wingdings" pitchFamily="2" charset="2"/>
              <a:buChar char="§"/>
            </a:pPr>
            <a:r>
              <a:rPr lang="en-US" sz="2400">
                <a:latin typeface="Tahoma" pitchFamily="34" charset="0"/>
              </a:rPr>
              <a:t>Low-fare Sales = 4</a:t>
            </a:r>
          </a:p>
          <a:p>
            <a:pPr>
              <a:spcBef>
                <a:spcPct val="50000"/>
              </a:spcBef>
              <a:buFont typeface="Wingdings" pitchFamily="2" charset="2"/>
              <a:buChar char="§"/>
            </a:pPr>
            <a:r>
              <a:rPr lang="en-US" sz="2400">
                <a:latin typeface="Tahoma" pitchFamily="34" charset="0"/>
              </a:rPr>
              <a:t>Revenue = $2800</a:t>
            </a:r>
          </a:p>
          <a:p>
            <a:pPr>
              <a:spcBef>
                <a:spcPct val="50000"/>
              </a:spcBef>
              <a:buFont typeface="Wingdings" pitchFamily="2" charset="2"/>
              <a:buChar char="§"/>
            </a:pPr>
            <a:r>
              <a:rPr lang="en-US" sz="2400">
                <a:latin typeface="Tahoma" pitchFamily="34" charset="0"/>
              </a:rPr>
              <a:t>Turn Aways = 0</a:t>
            </a:r>
          </a:p>
          <a:p>
            <a:pPr>
              <a:spcBef>
                <a:spcPct val="50000"/>
              </a:spcBef>
              <a:buFont typeface="Wingdings" pitchFamily="2" charset="2"/>
              <a:buChar char="§"/>
            </a:pPr>
            <a:r>
              <a:rPr lang="en-US" sz="2400">
                <a:latin typeface="Tahoma" pitchFamily="34" charset="0"/>
              </a:rPr>
              <a:t>New Est. Mean = 5.55</a:t>
            </a:r>
          </a:p>
          <a:p>
            <a:pPr>
              <a:spcBef>
                <a:spcPct val="50000"/>
              </a:spcBef>
              <a:buFont typeface="Wingdings" pitchFamily="2" charset="2"/>
              <a:buChar char="§"/>
            </a:pPr>
            <a:r>
              <a:rPr lang="en-US" sz="2400">
                <a:latin typeface="Tahoma" pitchFamily="34" charset="0"/>
              </a:rPr>
              <a:t>Next P. Level = 6</a:t>
            </a:r>
          </a:p>
        </p:txBody>
      </p:sp>
      <p:graphicFrame>
        <p:nvGraphicFramePr>
          <p:cNvPr id="116744" name="Object 8"/>
          <p:cNvGraphicFramePr>
            <a:graphicFrameLocks noGrp="1" noChangeAspect="1"/>
          </p:cNvGraphicFramePr>
          <p:nvPr>
            <p:ph sz="half" idx="2"/>
          </p:nvPr>
        </p:nvGraphicFramePr>
        <p:xfrm>
          <a:off x="538163" y="2630498"/>
          <a:ext cx="4032250" cy="2732087"/>
        </p:xfrm>
        <a:graphic>
          <a:graphicData uri="http://schemas.openxmlformats.org/presentationml/2006/ole">
            <mc:AlternateContent xmlns:mc="http://schemas.openxmlformats.org/markup-compatibility/2006">
              <mc:Choice xmlns:v="urn:schemas-microsoft-com:vml" Requires="v">
                <p:oleObj spid="_x0000_s4126" name="Chart" r:id="rId3" imgW="4467341" imgH="3495552" progId="Excel.Chart.8">
                  <p:embed/>
                </p:oleObj>
              </mc:Choice>
              <mc:Fallback>
                <p:oleObj name="Chart" r:id="rId3" imgW="4467341" imgH="3495552" progId="Excel.Chart.8">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163" y="2630498"/>
                        <a:ext cx="4032250" cy="273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6739">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6739">
                                            <p:txEl>
                                              <p:pRg st="7" end="7"/>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67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1674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fld id="{7293378A-17C5-4FAD-B980-903DCB0F60DE}" type="slidenum">
              <a:rPr lang="en-US"/>
              <a:pPr/>
              <a:t>46</a:t>
            </a:fld>
            <a:endParaRPr lang="en-US"/>
          </a:p>
        </p:txBody>
      </p:sp>
      <p:sp>
        <p:nvSpPr>
          <p:cNvPr id="123906" name="Rectangle 2"/>
          <p:cNvSpPr>
            <a:spLocks noGrp="1" noChangeArrowheads="1"/>
          </p:cNvSpPr>
          <p:nvPr>
            <p:ph type="title"/>
          </p:nvPr>
        </p:nvSpPr>
        <p:spPr/>
        <p:txBody>
          <a:bodyPr/>
          <a:lstStyle/>
          <a:p>
            <a:r>
              <a:rPr lang="en-US"/>
              <a:t>Flight #10</a:t>
            </a:r>
          </a:p>
        </p:txBody>
      </p:sp>
      <p:sp>
        <p:nvSpPr>
          <p:cNvPr id="123907" name="Text Box 3"/>
          <p:cNvSpPr txBox="1">
            <a:spLocks noChangeArrowheads="1"/>
          </p:cNvSpPr>
          <p:nvPr/>
        </p:nvSpPr>
        <p:spPr bwMode="auto">
          <a:xfrm>
            <a:off x="5027617" y="1900247"/>
            <a:ext cx="3887787" cy="4339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33" tIns="45667" rIns="91333" bIns="45667">
            <a:spAutoFit/>
          </a:bodyPr>
          <a:lstStyle/>
          <a:p>
            <a:pPr>
              <a:spcBef>
                <a:spcPct val="50000"/>
              </a:spcBef>
              <a:buFont typeface="Wingdings" pitchFamily="2" charset="2"/>
              <a:buChar char="§"/>
            </a:pPr>
            <a:r>
              <a:rPr lang="en-US" sz="2400">
                <a:latin typeface="Tahoma" pitchFamily="34" charset="0"/>
              </a:rPr>
              <a:t>P. Level = 3</a:t>
            </a:r>
          </a:p>
          <a:p>
            <a:pPr>
              <a:spcBef>
                <a:spcPct val="50000"/>
              </a:spcBef>
              <a:buFont typeface="Wingdings" pitchFamily="2" charset="2"/>
              <a:buChar char="§"/>
            </a:pPr>
            <a:r>
              <a:rPr lang="en-US" sz="2400">
                <a:latin typeface="Tahoma" pitchFamily="34" charset="0"/>
              </a:rPr>
              <a:t>D = 7</a:t>
            </a:r>
          </a:p>
          <a:p>
            <a:pPr>
              <a:spcBef>
                <a:spcPct val="50000"/>
              </a:spcBef>
              <a:buFont typeface="Wingdings" pitchFamily="2" charset="2"/>
              <a:buChar char="§"/>
            </a:pPr>
            <a:r>
              <a:rPr lang="en-US" sz="2400">
                <a:latin typeface="Tahoma" pitchFamily="34" charset="0"/>
              </a:rPr>
              <a:t>High-fare Sales = 0</a:t>
            </a:r>
          </a:p>
          <a:p>
            <a:pPr>
              <a:spcBef>
                <a:spcPct val="50000"/>
              </a:spcBef>
              <a:buFont typeface="Wingdings" pitchFamily="2" charset="2"/>
              <a:buChar char="§"/>
            </a:pPr>
            <a:r>
              <a:rPr lang="en-US" sz="2400">
                <a:latin typeface="Tahoma" pitchFamily="34" charset="0"/>
              </a:rPr>
              <a:t>Low-fare Sales = 7</a:t>
            </a:r>
          </a:p>
          <a:p>
            <a:pPr>
              <a:spcBef>
                <a:spcPct val="50000"/>
              </a:spcBef>
              <a:buFont typeface="Wingdings" pitchFamily="2" charset="2"/>
              <a:buChar char="§"/>
            </a:pPr>
            <a:r>
              <a:rPr lang="en-US" sz="2400">
                <a:latin typeface="Tahoma" pitchFamily="34" charset="0"/>
              </a:rPr>
              <a:t>Revenue = $1400</a:t>
            </a:r>
          </a:p>
          <a:p>
            <a:pPr>
              <a:spcBef>
                <a:spcPct val="50000"/>
              </a:spcBef>
              <a:buFont typeface="Wingdings" pitchFamily="2" charset="2"/>
              <a:buChar char="§"/>
            </a:pPr>
            <a:r>
              <a:rPr lang="en-US" sz="2400">
                <a:latin typeface="Tahoma" pitchFamily="34" charset="0"/>
              </a:rPr>
              <a:t>Turn Aways = 0</a:t>
            </a:r>
          </a:p>
          <a:p>
            <a:pPr>
              <a:spcBef>
                <a:spcPct val="50000"/>
              </a:spcBef>
              <a:buFont typeface="Wingdings" pitchFamily="2" charset="2"/>
              <a:buChar char="§"/>
            </a:pPr>
            <a:r>
              <a:rPr lang="en-US" sz="2400">
                <a:latin typeface="Tahoma" pitchFamily="34" charset="0"/>
              </a:rPr>
              <a:t>New Est. Mean = 2.44</a:t>
            </a:r>
          </a:p>
          <a:p>
            <a:pPr>
              <a:spcBef>
                <a:spcPct val="50000"/>
              </a:spcBef>
              <a:buFont typeface="Wingdings" pitchFamily="2" charset="2"/>
              <a:buChar char="§"/>
            </a:pPr>
            <a:r>
              <a:rPr lang="en-US" sz="2400">
                <a:latin typeface="Tahoma" pitchFamily="34" charset="0"/>
              </a:rPr>
              <a:t>Next P. Level = 2</a:t>
            </a:r>
          </a:p>
        </p:txBody>
      </p:sp>
      <p:graphicFrame>
        <p:nvGraphicFramePr>
          <p:cNvPr id="123912" name="Object 8"/>
          <p:cNvGraphicFramePr>
            <a:graphicFrameLocks noGrp="1" noChangeAspect="1"/>
          </p:cNvGraphicFramePr>
          <p:nvPr>
            <p:ph sz="half" idx="2"/>
          </p:nvPr>
        </p:nvGraphicFramePr>
        <p:xfrm>
          <a:off x="538163" y="2630488"/>
          <a:ext cx="4032250" cy="2741612"/>
        </p:xfrm>
        <a:graphic>
          <a:graphicData uri="http://schemas.openxmlformats.org/presentationml/2006/ole">
            <mc:AlternateContent xmlns:mc="http://schemas.openxmlformats.org/markup-compatibility/2006">
              <mc:Choice xmlns:v="urn:schemas-microsoft-com:vml" Requires="v">
                <p:oleObj spid="_x0000_s5150" name="Chart" r:id="rId3" imgW="4533985" imgH="3562281" progId="Excel.Chart.8">
                  <p:embed/>
                </p:oleObj>
              </mc:Choice>
              <mc:Fallback>
                <p:oleObj name="Chart" r:id="rId3" imgW="4533985" imgH="3562281" progId="Excel.Chart.8">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163" y="2630488"/>
                        <a:ext cx="4032250" cy="2741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3907">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3907">
                                            <p:txEl>
                                              <p:pRg st="7" end="7"/>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39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2391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fld id="{5948A8D6-388F-495C-BA92-E2E85AF82751}" type="slidenum">
              <a:rPr lang="en-US"/>
              <a:pPr/>
              <a:t>47</a:t>
            </a:fld>
            <a:endParaRPr lang="en-US"/>
          </a:p>
        </p:txBody>
      </p:sp>
      <p:sp>
        <p:nvSpPr>
          <p:cNvPr id="125954" name="Rectangle 2"/>
          <p:cNvSpPr>
            <a:spLocks noGrp="1" noChangeArrowheads="1"/>
          </p:cNvSpPr>
          <p:nvPr>
            <p:ph type="title"/>
          </p:nvPr>
        </p:nvSpPr>
        <p:spPr/>
        <p:txBody>
          <a:bodyPr/>
          <a:lstStyle/>
          <a:p>
            <a:r>
              <a:rPr lang="en-US"/>
              <a:t>Flight #20</a:t>
            </a:r>
          </a:p>
        </p:txBody>
      </p:sp>
      <p:sp>
        <p:nvSpPr>
          <p:cNvPr id="125955" name="Text Box 3"/>
          <p:cNvSpPr txBox="1">
            <a:spLocks noChangeArrowheads="1"/>
          </p:cNvSpPr>
          <p:nvPr/>
        </p:nvSpPr>
        <p:spPr bwMode="auto">
          <a:xfrm>
            <a:off x="5027617" y="1900247"/>
            <a:ext cx="3963987" cy="4339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33" tIns="45667" rIns="91333" bIns="45667">
            <a:spAutoFit/>
          </a:bodyPr>
          <a:lstStyle/>
          <a:p>
            <a:pPr>
              <a:spcBef>
                <a:spcPct val="50000"/>
              </a:spcBef>
              <a:buFont typeface="Wingdings" pitchFamily="2" charset="2"/>
              <a:buChar char="§"/>
            </a:pPr>
            <a:r>
              <a:rPr lang="en-US" sz="2400">
                <a:latin typeface="Tahoma" pitchFamily="34" charset="0"/>
              </a:rPr>
              <a:t>P. Level = 0</a:t>
            </a:r>
          </a:p>
          <a:p>
            <a:pPr>
              <a:spcBef>
                <a:spcPct val="50000"/>
              </a:spcBef>
              <a:buFont typeface="Wingdings" pitchFamily="2" charset="2"/>
              <a:buChar char="§"/>
            </a:pPr>
            <a:r>
              <a:rPr lang="en-US" sz="2400">
                <a:latin typeface="Tahoma" pitchFamily="34" charset="0"/>
              </a:rPr>
              <a:t>D = 8</a:t>
            </a:r>
          </a:p>
          <a:p>
            <a:pPr>
              <a:spcBef>
                <a:spcPct val="50000"/>
              </a:spcBef>
              <a:buFont typeface="Wingdings" pitchFamily="2" charset="2"/>
              <a:buChar char="§"/>
            </a:pPr>
            <a:r>
              <a:rPr lang="en-US" sz="2400">
                <a:latin typeface="Tahoma" pitchFamily="34" charset="0"/>
              </a:rPr>
              <a:t>High-fare Sales = 0</a:t>
            </a:r>
          </a:p>
          <a:p>
            <a:pPr>
              <a:spcBef>
                <a:spcPct val="50000"/>
              </a:spcBef>
              <a:buFont typeface="Wingdings" pitchFamily="2" charset="2"/>
              <a:buChar char="§"/>
            </a:pPr>
            <a:r>
              <a:rPr lang="en-US" sz="2400">
                <a:latin typeface="Tahoma" pitchFamily="34" charset="0"/>
              </a:rPr>
              <a:t>Low-fare Sales = 8</a:t>
            </a:r>
          </a:p>
          <a:p>
            <a:pPr>
              <a:spcBef>
                <a:spcPct val="50000"/>
              </a:spcBef>
              <a:buFont typeface="Wingdings" pitchFamily="2" charset="2"/>
              <a:buChar char="§"/>
            </a:pPr>
            <a:r>
              <a:rPr lang="en-US" sz="2400">
                <a:latin typeface="Tahoma" pitchFamily="34" charset="0"/>
              </a:rPr>
              <a:t>Revenue = $1600</a:t>
            </a:r>
          </a:p>
          <a:p>
            <a:pPr>
              <a:spcBef>
                <a:spcPct val="50000"/>
              </a:spcBef>
              <a:buFont typeface="Wingdings" pitchFamily="2" charset="2"/>
              <a:buChar char="§"/>
            </a:pPr>
            <a:r>
              <a:rPr lang="en-US" sz="2400">
                <a:latin typeface="Tahoma" pitchFamily="34" charset="0"/>
              </a:rPr>
              <a:t>Turn Aways = 0</a:t>
            </a:r>
          </a:p>
          <a:p>
            <a:pPr>
              <a:spcBef>
                <a:spcPct val="50000"/>
              </a:spcBef>
              <a:buFont typeface="Wingdings" pitchFamily="2" charset="2"/>
              <a:buChar char="§"/>
            </a:pPr>
            <a:r>
              <a:rPr lang="en-US" sz="2400">
                <a:latin typeface="Tahoma" pitchFamily="34" charset="0"/>
              </a:rPr>
              <a:t>New Est. Mean = 0.28</a:t>
            </a:r>
          </a:p>
          <a:p>
            <a:pPr>
              <a:spcBef>
                <a:spcPct val="50000"/>
              </a:spcBef>
              <a:buFont typeface="Wingdings" pitchFamily="2" charset="2"/>
              <a:buChar char="§"/>
            </a:pPr>
            <a:r>
              <a:rPr lang="en-US" sz="2400">
                <a:latin typeface="Tahoma" pitchFamily="34" charset="0"/>
              </a:rPr>
              <a:t>Next P. Level = 0</a:t>
            </a:r>
          </a:p>
        </p:txBody>
      </p:sp>
      <p:graphicFrame>
        <p:nvGraphicFramePr>
          <p:cNvPr id="125960" name="Object 8"/>
          <p:cNvGraphicFramePr>
            <a:graphicFrameLocks noGrp="1" noChangeAspect="1"/>
          </p:cNvGraphicFramePr>
          <p:nvPr>
            <p:ph sz="half" idx="2"/>
          </p:nvPr>
        </p:nvGraphicFramePr>
        <p:xfrm>
          <a:off x="538163" y="2630498"/>
          <a:ext cx="4032250" cy="2744787"/>
        </p:xfrm>
        <a:graphic>
          <a:graphicData uri="http://schemas.openxmlformats.org/presentationml/2006/ole">
            <mc:AlternateContent xmlns:mc="http://schemas.openxmlformats.org/markup-compatibility/2006">
              <mc:Choice xmlns:v="urn:schemas-microsoft-com:vml" Requires="v">
                <p:oleObj spid="_x0000_s6174" name="Chart" r:id="rId3" imgW="4553078" imgH="3581398" progId="Excel.Chart.8">
                  <p:embed/>
                </p:oleObj>
              </mc:Choice>
              <mc:Fallback>
                <p:oleObj name="Chart" r:id="rId3" imgW="4553078" imgH="3581398" progId="Excel.Chart.8">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163" y="2630498"/>
                        <a:ext cx="4032250" cy="2744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5955">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5955">
                                            <p:txEl>
                                              <p:pRg st="7" end="7"/>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59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25960"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11"/>
          </p:nvPr>
        </p:nvSpPr>
        <p:spPr/>
        <p:txBody>
          <a:bodyPr/>
          <a:lstStyle/>
          <a:p>
            <a:fld id="{71EBB8AF-E574-42CF-9B39-D5EA18ACA517}" type="slidenum">
              <a:rPr lang="en-US"/>
              <a:pPr/>
              <a:t>48</a:t>
            </a:fld>
            <a:endParaRPr lang="en-US"/>
          </a:p>
        </p:txBody>
      </p:sp>
      <p:sp>
        <p:nvSpPr>
          <p:cNvPr id="126978" name="Rectangle 2"/>
          <p:cNvSpPr>
            <a:spLocks noGrp="1" noChangeArrowheads="1"/>
          </p:cNvSpPr>
          <p:nvPr>
            <p:ph type="title"/>
          </p:nvPr>
        </p:nvSpPr>
        <p:spPr/>
        <p:txBody>
          <a:bodyPr/>
          <a:lstStyle/>
          <a:p>
            <a:r>
              <a:rPr lang="en-US"/>
              <a:t>Expected Revenue vs. Protection Level</a:t>
            </a:r>
          </a:p>
        </p:txBody>
      </p:sp>
      <p:graphicFrame>
        <p:nvGraphicFramePr>
          <p:cNvPr id="126979" name="Object 3"/>
          <p:cNvGraphicFramePr>
            <a:graphicFrameLocks noGrp="1" noChangeAspect="1"/>
          </p:cNvGraphicFramePr>
          <p:nvPr>
            <p:ph idx="1"/>
          </p:nvPr>
        </p:nvGraphicFramePr>
        <p:xfrm>
          <a:off x="1616080" y="2287588"/>
          <a:ext cx="5911850" cy="3273425"/>
        </p:xfrm>
        <a:graphic>
          <a:graphicData uri="http://schemas.openxmlformats.org/presentationml/2006/ole">
            <mc:AlternateContent xmlns:mc="http://schemas.openxmlformats.org/markup-compatibility/2006">
              <mc:Choice xmlns:v="urn:schemas-microsoft-com:vml" Requires="v">
                <p:oleObj spid="_x0000_s7199" name="Chart" r:id="rId3" imgW="5419817" imgH="3467056" progId="Excel.Chart.8">
                  <p:embed/>
                </p:oleObj>
              </mc:Choice>
              <mc:Fallback>
                <p:oleObj name="Chart" r:id="rId3" imgW="5419817" imgH="3467056"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6080" y="2287588"/>
                        <a:ext cx="5911850" cy="3273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6983" name="AutoShape 7"/>
          <p:cNvSpPr>
            <a:spLocks noChangeArrowheads="1"/>
          </p:cNvSpPr>
          <p:nvPr/>
        </p:nvSpPr>
        <p:spPr bwMode="auto">
          <a:xfrm rot="1743277">
            <a:off x="5943600" y="2133600"/>
            <a:ext cx="1371600" cy="457200"/>
          </a:xfrm>
          <a:prstGeom prst="rightArrow">
            <a:avLst>
              <a:gd name="adj1" fmla="val 50000"/>
              <a:gd name="adj2" fmla="val 7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33" tIns="45667" rIns="91333" bIns="45667" anchor="ctr"/>
          <a:lstStyle/>
          <a:p>
            <a:endParaRPr lang="en-US"/>
          </a:p>
        </p:txBody>
      </p:sp>
      <p:sp>
        <p:nvSpPr>
          <p:cNvPr id="126986" name="AutoShape 10"/>
          <p:cNvSpPr>
            <a:spLocks noChangeArrowheads="1"/>
          </p:cNvSpPr>
          <p:nvPr/>
        </p:nvSpPr>
        <p:spPr bwMode="auto">
          <a:xfrm rot="1743277">
            <a:off x="4953000" y="2667000"/>
            <a:ext cx="1371600" cy="457200"/>
          </a:xfrm>
          <a:prstGeom prst="rightArrow">
            <a:avLst>
              <a:gd name="adj1" fmla="val 50000"/>
              <a:gd name="adj2" fmla="val 7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33" tIns="45667" rIns="91333" bIns="45667" anchor="ctr"/>
          <a:lstStyle/>
          <a:p>
            <a:endParaRPr lang="en-US"/>
          </a:p>
        </p:txBody>
      </p:sp>
      <p:sp>
        <p:nvSpPr>
          <p:cNvPr id="126987" name="AutoShape 11"/>
          <p:cNvSpPr>
            <a:spLocks noChangeArrowheads="1"/>
          </p:cNvSpPr>
          <p:nvPr/>
        </p:nvSpPr>
        <p:spPr bwMode="auto">
          <a:xfrm rot="1743277">
            <a:off x="1066800" y="3886200"/>
            <a:ext cx="1371600" cy="457200"/>
          </a:xfrm>
          <a:prstGeom prst="rightArrow">
            <a:avLst>
              <a:gd name="adj1" fmla="val 50000"/>
              <a:gd name="adj2" fmla="val 7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33" tIns="45667" rIns="91333" bIns="45667" anchor="ctr"/>
          <a:lstStyle/>
          <a:p>
            <a:endParaRPr lang="en-US"/>
          </a:p>
        </p:txBody>
      </p:sp>
      <p:sp>
        <p:nvSpPr>
          <p:cNvPr id="9" name="Text Placeholder 3"/>
          <p:cNvSpPr txBox="1">
            <a:spLocks/>
          </p:cNvSpPr>
          <p:nvPr/>
        </p:nvSpPr>
        <p:spPr bwMode="auto">
          <a:xfrm>
            <a:off x="4191000" y="5808924"/>
            <a:ext cx="4876800" cy="683218"/>
          </a:xfrm>
          <a:prstGeom prst="rect">
            <a:avLst/>
          </a:prstGeom>
          <a:noFill/>
          <a:ln w="9525">
            <a:noFill/>
            <a:miter lim="800000"/>
            <a:headEnd/>
            <a:tailEnd/>
          </a:ln>
          <a:effectLst/>
        </p:spPr>
        <p:txBody>
          <a:bodyPr vert="horz" wrap="square" lIns="18265" tIns="18265" rIns="18265" bIns="18265" numCol="1" rtlCol="0" anchor="t" anchorCtr="0" compatLnSpc="1">
            <a:prstTxWarp prst="textNoShape">
              <a:avLst/>
            </a:prstTxWarp>
            <a:spAutoFit/>
          </a:bodyPr>
          <a:lstStyle>
            <a:lvl1pPr marL="0" indent="0" algn="l" defTabSz="914400" rtl="0" eaLnBrk="1" latinLnBrk="0" hangingPunct="1">
              <a:lnSpc>
                <a:spcPct val="100000"/>
              </a:lnSpc>
              <a:spcBef>
                <a:spcPts val="300"/>
              </a:spcBef>
              <a:spcAft>
                <a:spcPts val="400"/>
              </a:spcAft>
              <a:buClr>
                <a:srgbClr val="1962A5"/>
              </a:buClr>
              <a:buSzPct val="100000"/>
              <a:buFont typeface="Calibri"/>
              <a:buNone/>
              <a:defRPr kumimoji="0" sz="2800" b="0" i="0" u="none" kern="1200" baseline="0">
                <a:solidFill>
                  <a:srgbClr val="404040"/>
                </a:solidFill>
                <a:effectLst/>
                <a:latin typeface="Calibri"/>
                <a:ea typeface="+mn-ea"/>
                <a:cs typeface="+mn-cs"/>
              </a:defRPr>
            </a:lvl1pPr>
            <a:lvl2pPr marL="571500" indent="-285750" algn="l" defTabSz="914400" rtl="0" eaLnBrk="1" latinLnBrk="0" hangingPunct="1">
              <a:lnSpc>
                <a:spcPct val="100000"/>
              </a:lnSpc>
              <a:spcBef>
                <a:spcPts val="300"/>
              </a:spcBef>
              <a:spcAft>
                <a:spcPts val="400"/>
              </a:spcAft>
              <a:buClr>
                <a:srgbClr val="6596CC"/>
              </a:buClr>
              <a:buSzPct val="95000"/>
              <a:buFont typeface="Wingdings"/>
              <a:buChar char="§"/>
              <a:defRPr kumimoji="0" sz="2600" b="0" i="0" u="none" kern="1200" baseline="0">
                <a:solidFill>
                  <a:srgbClr val="404040"/>
                </a:solidFill>
                <a:effectLst/>
                <a:latin typeface="Calibri"/>
                <a:ea typeface="+mn-ea"/>
                <a:cs typeface="+mn-cs"/>
              </a:defRPr>
            </a:lvl2pPr>
            <a:lvl3pPr marL="801688" indent="-290513" algn="l" defTabSz="914400" rtl="0" eaLnBrk="1" latinLnBrk="0" hangingPunct="1">
              <a:lnSpc>
                <a:spcPct val="100000"/>
              </a:lnSpc>
              <a:spcBef>
                <a:spcPts val="300"/>
              </a:spcBef>
              <a:spcAft>
                <a:spcPts val="400"/>
              </a:spcAft>
              <a:buClr>
                <a:srgbClr val="6596CC"/>
              </a:buClr>
              <a:buSzPct val="100000"/>
              <a:buFont typeface="Symbol"/>
              <a:buChar char="-"/>
              <a:defRPr kumimoji="0" sz="2400" b="0" i="0" u="none" kern="1200" baseline="0">
                <a:solidFill>
                  <a:srgbClr val="404040"/>
                </a:solidFill>
                <a:effectLst/>
                <a:latin typeface="Calibri"/>
                <a:ea typeface="+mn-ea"/>
                <a:cs typeface="+mn-cs"/>
              </a:defRPr>
            </a:lvl3pPr>
            <a:lvl4pPr marL="1082675" indent="-280988" algn="l" defTabSz="914400" rtl="0" eaLnBrk="1" latinLnBrk="0" hangingPunct="1">
              <a:lnSpc>
                <a:spcPct val="100000"/>
              </a:lnSpc>
              <a:spcBef>
                <a:spcPts val="300"/>
              </a:spcBef>
              <a:spcAft>
                <a:spcPts val="400"/>
              </a:spcAft>
              <a:buClr>
                <a:srgbClr val="6596CC"/>
              </a:buClr>
              <a:buSzPct val="70000"/>
              <a:buFont typeface="Wingdings"/>
              <a:buChar char="§"/>
              <a:defRPr kumimoji="0" sz="2200" b="0" i="0" u="none" kern="1200" baseline="0">
                <a:solidFill>
                  <a:srgbClr val="404040"/>
                </a:solidFill>
                <a:effectLst/>
                <a:latin typeface="Calibri"/>
                <a:ea typeface="+mn-ea"/>
                <a:cs typeface="+mn-cs"/>
              </a:defRPr>
            </a:lvl4pPr>
            <a:lvl5pPr marL="1376363" indent="-231775" algn="l" defTabSz="914400" rtl="0" eaLnBrk="1" latinLnBrk="0" hangingPunct="1">
              <a:lnSpc>
                <a:spcPct val="100000"/>
              </a:lnSpc>
              <a:spcBef>
                <a:spcPts val="300"/>
              </a:spcBef>
              <a:spcAft>
                <a:spcPts val="400"/>
              </a:spcAft>
              <a:buClr>
                <a:srgbClr val="6596CC"/>
              </a:buClr>
              <a:buSzPct val="100000"/>
              <a:buFont typeface="Symbol"/>
              <a:buChar char="-"/>
              <a:defRPr kumimoji="0" sz="2000" b="0" i="0" u="none" kern="1200" baseline="0">
                <a:solidFill>
                  <a:srgbClr val="404040"/>
                </a:solidFill>
                <a:effectLst/>
                <a:latin typeface="Calibri"/>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buClr>
                <a:schemeClr val="accent5">
                  <a:lumMod val="50000"/>
                </a:schemeClr>
              </a:buClr>
            </a:pPr>
            <a:r>
              <a:rPr lang="en-US" sz="1400" i="1" kern="0" dirty="0">
                <a:latin typeface="Calibri" pitchFamily="34" charset="0"/>
              </a:rPr>
              <a:t>Source: The Spiral-down effect in Revenue Management (or the Importance of a </a:t>
            </a:r>
            <a:r>
              <a:rPr lang="en-US" sz="1400" i="1" kern="0" dirty="0"/>
              <a:t>Good Demand Model)</a:t>
            </a:r>
            <a:r>
              <a:rPr lang="en-US" sz="1400" i="1" kern="0" dirty="0">
                <a:latin typeface="Calibri" pitchFamily="34" charset="0"/>
              </a:rPr>
              <a:t/>
            </a:r>
            <a:br>
              <a:rPr lang="en-US" sz="1400" i="1" kern="0" dirty="0">
                <a:latin typeface="Calibri" pitchFamily="34" charset="0"/>
              </a:rPr>
            </a:br>
            <a:r>
              <a:rPr lang="en-US" sz="1400" i="1" kern="0" dirty="0">
                <a:latin typeface="Calibri" pitchFamily="34" charset="0"/>
              </a:rPr>
              <a:t>William L. Cooper, Tito </a:t>
            </a:r>
            <a:r>
              <a:rPr lang="en-US" sz="1400" i="1" kern="0" dirty="0" err="1">
                <a:latin typeface="Calibri" pitchFamily="34" charset="0"/>
              </a:rPr>
              <a:t>Homem</a:t>
            </a:r>
            <a:r>
              <a:rPr lang="en-US" sz="1400" i="1" kern="0" dirty="0">
                <a:latin typeface="Calibri" pitchFamily="34" charset="0"/>
              </a:rPr>
              <a:t>-de-Mello, Anton J. Kleywegt (2010)</a:t>
            </a:r>
            <a:endParaRPr lang="en-US" sz="1400" i="1" kern="0" dirty="0">
              <a:solidFill>
                <a:schemeClr val="tx1"/>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6986"/>
                                        </p:tgtEl>
                                        <p:attrNameLst>
                                          <p:attrName>style.visibility</p:attrName>
                                        </p:attrNameLst>
                                      </p:cBhvr>
                                      <p:to>
                                        <p:strVal val="visible"/>
                                      </p:to>
                                    </p:set>
                                    <p:anim calcmode="lin" valueType="num">
                                      <p:cBhvr additive="base">
                                        <p:cTn id="7" dur="500" fill="hold"/>
                                        <p:tgtEl>
                                          <p:spTgt spid="126986"/>
                                        </p:tgtEl>
                                        <p:attrNameLst>
                                          <p:attrName>ppt_x</p:attrName>
                                        </p:attrNameLst>
                                      </p:cBhvr>
                                      <p:tavLst>
                                        <p:tav tm="0">
                                          <p:val>
                                            <p:strVal val="0-#ppt_w/2"/>
                                          </p:val>
                                        </p:tav>
                                        <p:tav tm="100000">
                                          <p:val>
                                            <p:strVal val="#ppt_x"/>
                                          </p:val>
                                        </p:tav>
                                      </p:tavLst>
                                    </p:anim>
                                    <p:anim calcmode="lin" valueType="num">
                                      <p:cBhvr additive="base">
                                        <p:cTn id="8" dur="500" fill="hold"/>
                                        <p:tgtEl>
                                          <p:spTgt spid="12698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6983"/>
                                        </p:tgtEl>
                                        <p:attrNameLst>
                                          <p:attrName>style.visibility</p:attrName>
                                        </p:attrNameLst>
                                      </p:cBhvr>
                                      <p:to>
                                        <p:strVal val="visible"/>
                                      </p:to>
                                    </p:set>
                                    <p:anim calcmode="lin" valueType="num">
                                      <p:cBhvr additive="base">
                                        <p:cTn id="13" dur="500" fill="hold"/>
                                        <p:tgtEl>
                                          <p:spTgt spid="126983"/>
                                        </p:tgtEl>
                                        <p:attrNameLst>
                                          <p:attrName>ppt_x</p:attrName>
                                        </p:attrNameLst>
                                      </p:cBhvr>
                                      <p:tavLst>
                                        <p:tav tm="0">
                                          <p:val>
                                            <p:strVal val="0-#ppt_w/2"/>
                                          </p:val>
                                        </p:tav>
                                        <p:tav tm="100000">
                                          <p:val>
                                            <p:strVal val="#ppt_x"/>
                                          </p:val>
                                        </p:tav>
                                      </p:tavLst>
                                    </p:anim>
                                    <p:anim calcmode="lin" valueType="num">
                                      <p:cBhvr additive="base">
                                        <p:cTn id="14" dur="500" fill="hold"/>
                                        <p:tgtEl>
                                          <p:spTgt spid="12698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6987"/>
                                        </p:tgtEl>
                                        <p:attrNameLst>
                                          <p:attrName>style.visibility</p:attrName>
                                        </p:attrNameLst>
                                      </p:cBhvr>
                                      <p:to>
                                        <p:strVal val="visible"/>
                                      </p:to>
                                    </p:set>
                                    <p:anim calcmode="lin" valueType="num">
                                      <p:cBhvr additive="base">
                                        <p:cTn id="19" dur="500" fill="hold"/>
                                        <p:tgtEl>
                                          <p:spTgt spid="126987"/>
                                        </p:tgtEl>
                                        <p:attrNameLst>
                                          <p:attrName>ppt_x</p:attrName>
                                        </p:attrNameLst>
                                      </p:cBhvr>
                                      <p:tavLst>
                                        <p:tav tm="0">
                                          <p:val>
                                            <p:strVal val="0-#ppt_w/2"/>
                                          </p:val>
                                        </p:tav>
                                        <p:tav tm="100000">
                                          <p:val>
                                            <p:strVal val="#ppt_x"/>
                                          </p:val>
                                        </p:tav>
                                      </p:tavLst>
                                    </p:anim>
                                    <p:anim calcmode="lin" valueType="num">
                                      <p:cBhvr additive="base">
                                        <p:cTn id="20" dur="500" fill="hold"/>
                                        <p:tgtEl>
                                          <p:spTgt spid="12698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83" grpId="0" animBg="1"/>
      <p:bldP spid="126986" grpId="0" animBg="1"/>
      <p:bldP spid="12698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FDFB2C60-50A8-4C88-ADC7-E9CD92D4F9C8}" type="slidenum">
              <a:rPr lang="en-US"/>
              <a:pPr/>
              <a:t>49</a:t>
            </a:fld>
            <a:endParaRPr lang="en-US"/>
          </a:p>
        </p:txBody>
      </p:sp>
      <p:sp>
        <p:nvSpPr>
          <p:cNvPr id="40962" name="Rectangle 2"/>
          <p:cNvSpPr>
            <a:spLocks noGrp="1" noChangeArrowheads="1"/>
          </p:cNvSpPr>
          <p:nvPr>
            <p:ph type="title"/>
          </p:nvPr>
        </p:nvSpPr>
        <p:spPr/>
        <p:txBody>
          <a:bodyPr/>
          <a:lstStyle/>
          <a:p>
            <a:r>
              <a:rPr lang="en-US"/>
              <a:t>Is this a problem with  unconstraining?</a:t>
            </a:r>
          </a:p>
        </p:txBody>
      </p:sp>
      <p:sp>
        <p:nvSpPr>
          <p:cNvPr id="40963" name="Rectangle 3"/>
          <p:cNvSpPr>
            <a:spLocks noGrp="1" noChangeArrowheads="1"/>
          </p:cNvSpPr>
          <p:nvPr>
            <p:ph type="body" idx="1"/>
          </p:nvPr>
        </p:nvSpPr>
        <p:spPr/>
        <p:txBody>
          <a:bodyPr/>
          <a:lstStyle/>
          <a:p>
            <a:r>
              <a:rPr lang="en-US"/>
              <a:t>The problem is not unconstraining; the revenue manager saw every customer.</a:t>
            </a:r>
          </a:p>
          <a:p>
            <a:endParaRPr lang="en-US"/>
          </a:p>
          <a:p>
            <a:r>
              <a:rPr lang="en-US"/>
              <a:t>Rather, the </a:t>
            </a:r>
            <a:r>
              <a:rPr lang="en-US" u="sng"/>
              <a:t>fundamental problem</a:t>
            </a:r>
            <a:r>
              <a:rPr lang="en-US"/>
              <a:t> is that the revenue manager was using an </a:t>
            </a:r>
            <a:r>
              <a:rPr lang="en-US" u="sng"/>
              <a:t>incorrect demand model</a:t>
            </a:r>
            <a:r>
              <a:rPr lang="en-US"/>
              <a:t>.</a:t>
            </a:r>
          </a:p>
        </p:txBody>
      </p:sp>
      <p:sp>
        <p:nvSpPr>
          <p:cNvPr id="6" name="Text Placeholder 3"/>
          <p:cNvSpPr txBox="1">
            <a:spLocks/>
          </p:cNvSpPr>
          <p:nvPr/>
        </p:nvSpPr>
        <p:spPr bwMode="auto">
          <a:xfrm>
            <a:off x="4191000" y="5808924"/>
            <a:ext cx="4876800" cy="683218"/>
          </a:xfrm>
          <a:prstGeom prst="rect">
            <a:avLst/>
          </a:prstGeom>
          <a:noFill/>
          <a:ln w="9525">
            <a:noFill/>
            <a:miter lim="800000"/>
            <a:headEnd/>
            <a:tailEnd/>
          </a:ln>
          <a:effectLst/>
        </p:spPr>
        <p:txBody>
          <a:bodyPr vert="horz" wrap="square" lIns="18265" tIns="18265" rIns="18265" bIns="18265" numCol="1" rtlCol="0" anchor="t" anchorCtr="0" compatLnSpc="1">
            <a:prstTxWarp prst="textNoShape">
              <a:avLst/>
            </a:prstTxWarp>
            <a:spAutoFit/>
          </a:bodyPr>
          <a:lstStyle>
            <a:lvl1pPr marL="0" indent="0" algn="l" defTabSz="914400" rtl="0" eaLnBrk="1" latinLnBrk="0" hangingPunct="1">
              <a:lnSpc>
                <a:spcPct val="100000"/>
              </a:lnSpc>
              <a:spcBef>
                <a:spcPts val="300"/>
              </a:spcBef>
              <a:spcAft>
                <a:spcPts val="400"/>
              </a:spcAft>
              <a:buClr>
                <a:srgbClr val="1962A5"/>
              </a:buClr>
              <a:buSzPct val="100000"/>
              <a:buFont typeface="Calibri"/>
              <a:buNone/>
              <a:defRPr kumimoji="0" sz="2800" b="0" i="0" u="none" kern="1200" baseline="0">
                <a:solidFill>
                  <a:srgbClr val="404040"/>
                </a:solidFill>
                <a:effectLst/>
                <a:latin typeface="Calibri"/>
                <a:ea typeface="+mn-ea"/>
                <a:cs typeface="+mn-cs"/>
              </a:defRPr>
            </a:lvl1pPr>
            <a:lvl2pPr marL="571500" indent="-285750" algn="l" defTabSz="914400" rtl="0" eaLnBrk="1" latinLnBrk="0" hangingPunct="1">
              <a:lnSpc>
                <a:spcPct val="100000"/>
              </a:lnSpc>
              <a:spcBef>
                <a:spcPts val="300"/>
              </a:spcBef>
              <a:spcAft>
                <a:spcPts val="400"/>
              </a:spcAft>
              <a:buClr>
                <a:srgbClr val="6596CC"/>
              </a:buClr>
              <a:buSzPct val="95000"/>
              <a:buFont typeface="Wingdings"/>
              <a:buChar char="§"/>
              <a:defRPr kumimoji="0" sz="2600" b="0" i="0" u="none" kern="1200" baseline="0">
                <a:solidFill>
                  <a:srgbClr val="404040"/>
                </a:solidFill>
                <a:effectLst/>
                <a:latin typeface="Calibri"/>
                <a:ea typeface="+mn-ea"/>
                <a:cs typeface="+mn-cs"/>
              </a:defRPr>
            </a:lvl2pPr>
            <a:lvl3pPr marL="801688" indent="-290513" algn="l" defTabSz="914400" rtl="0" eaLnBrk="1" latinLnBrk="0" hangingPunct="1">
              <a:lnSpc>
                <a:spcPct val="100000"/>
              </a:lnSpc>
              <a:spcBef>
                <a:spcPts val="300"/>
              </a:spcBef>
              <a:spcAft>
                <a:spcPts val="400"/>
              </a:spcAft>
              <a:buClr>
                <a:srgbClr val="6596CC"/>
              </a:buClr>
              <a:buSzPct val="100000"/>
              <a:buFont typeface="Symbol"/>
              <a:buChar char="-"/>
              <a:defRPr kumimoji="0" sz="2400" b="0" i="0" u="none" kern="1200" baseline="0">
                <a:solidFill>
                  <a:srgbClr val="404040"/>
                </a:solidFill>
                <a:effectLst/>
                <a:latin typeface="Calibri"/>
                <a:ea typeface="+mn-ea"/>
                <a:cs typeface="+mn-cs"/>
              </a:defRPr>
            </a:lvl3pPr>
            <a:lvl4pPr marL="1082675" indent="-280988" algn="l" defTabSz="914400" rtl="0" eaLnBrk="1" latinLnBrk="0" hangingPunct="1">
              <a:lnSpc>
                <a:spcPct val="100000"/>
              </a:lnSpc>
              <a:spcBef>
                <a:spcPts val="300"/>
              </a:spcBef>
              <a:spcAft>
                <a:spcPts val="400"/>
              </a:spcAft>
              <a:buClr>
                <a:srgbClr val="6596CC"/>
              </a:buClr>
              <a:buSzPct val="70000"/>
              <a:buFont typeface="Wingdings"/>
              <a:buChar char="§"/>
              <a:defRPr kumimoji="0" sz="2200" b="0" i="0" u="none" kern="1200" baseline="0">
                <a:solidFill>
                  <a:srgbClr val="404040"/>
                </a:solidFill>
                <a:effectLst/>
                <a:latin typeface="Calibri"/>
                <a:ea typeface="+mn-ea"/>
                <a:cs typeface="+mn-cs"/>
              </a:defRPr>
            </a:lvl4pPr>
            <a:lvl5pPr marL="1376363" indent="-231775" algn="l" defTabSz="914400" rtl="0" eaLnBrk="1" latinLnBrk="0" hangingPunct="1">
              <a:lnSpc>
                <a:spcPct val="100000"/>
              </a:lnSpc>
              <a:spcBef>
                <a:spcPts val="300"/>
              </a:spcBef>
              <a:spcAft>
                <a:spcPts val="400"/>
              </a:spcAft>
              <a:buClr>
                <a:srgbClr val="6596CC"/>
              </a:buClr>
              <a:buSzPct val="100000"/>
              <a:buFont typeface="Symbol"/>
              <a:buChar char="-"/>
              <a:defRPr kumimoji="0" sz="2000" b="0" i="0" u="none" kern="1200" baseline="0">
                <a:solidFill>
                  <a:srgbClr val="404040"/>
                </a:solidFill>
                <a:effectLst/>
                <a:latin typeface="Calibri"/>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buClr>
                <a:schemeClr val="accent5">
                  <a:lumMod val="50000"/>
                </a:schemeClr>
              </a:buClr>
            </a:pPr>
            <a:r>
              <a:rPr lang="en-US" sz="1400" i="1" kern="0" dirty="0">
                <a:latin typeface="Calibri" pitchFamily="34" charset="0"/>
              </a:rPr>
              <a:t>Source: The Spiral-down effect in Revenue Management (or the Importance of a </a:t>
            </a:r>
            <a:r>
              <a:rPr lang="en-US" sz="1400" i="1" kern="0" dirty="0"/>
              <a:t>Good Demand Model)</a:t>
            </a:r>
            <a:r>
              <a:rPr lang="en-US" sz="1400" i="1" kern="0" dirty="0">
                <a:latin typeface="Calibri" pitchFamily="34" charset="0"/>
              </a:rPr>
              <a:t/>
            </a:r>
            <a:br>
              <a:rPr lang="en-US" sz="1400" i="1" kern="0" dirty="0">
                <a:latin typeface="Calibri" pitchFamily="34" charset="0"/>
              </a:rPr>
            </a:br>
            <a:r>
              <a:rPr lang="en-US" sz="1400" i="1" kern="0" dirty="0">
                <a:latin typeface="Calibri" pitchFamily="34" charset="0"/>
              </a:rPr>
              <a:t>William L. Cooper, Tito </a:t>
            </a:r>
            <a:r>
              <a:rPr lang="en-US" sz="1400" i="1" kern="0" dirty="0" err="1">
                <a:latin typeface="Calibri" pitchFamily="34" charset="0"/>
              </a:rPr>
              <a:t>Homem</a:t>
            </a:r>
            <a:r>
              <a:rPr lang="en-US" sz="1400" i="1" kern="0" dirty="0">
                <a:latin typeface="Calibri" pitchFamily="34" charset="0"/>
              </a:rPr>
              <a:t>-de-Mello, Anton J. Kleywegt (2010)</a:t>
            </a:r>
            <a:endParaRPr lang="en-US" sz="1400" i="1" kern="0" dirty="0">
              <a:solidFill>
                <a:schemeClr val="tx1"/>
              </a:solidFill>
              <a:latin typeface="Calibr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Concepts of Revenue Management</a:t>
            </a:r>
            <a:endParaRPr lang="en-US" dirty="0"/>
          </a:p>
        </p:txBody>
      </p:sp>
    </p:spTree>
    <p:extLst>
      <p:ext uri="{BB962C8B-B14F-4D97-AF65-F5344CB8AC3E}">
        <p14:creationId xmlns:p14="http://schemas.microsoft.com/office/powerpoint/2010/main" val="323320957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55C30B25-1855-4678-B6CC-FB5A9E30D015}" type="slidenum">
              <a:rPr lang="en-US"/>
              <a:pPr/>
              <a:t>50</a:t>
            </a:fld>
            <a:endParaRPr lang="en-US"/>
          </a:p>
        </p:txBody>
      </p:sp>
      <p:sp>
        <p:nvSpPr>
          <p:cNvPr id="45058" name="Rectangle 2"/>
          <p:cNvSpPr>
            <a:spLocks noGrp="1" noChangeArrowheads="1"/>
          </p:cNvSpPr>
          <p:nvPr>
            <p:ph type="title"/>
          </p:nvPr>
        </p:nvSpPr>
        <p:spPr/>
        <p:txBody>
          <a:bodyPr/>
          <a:lstStyle/>
          <a:p>
            <a:r>
              <a:rPr lang="en-US"/>
              <a:t>Conclusions (for RM)</a:t>
            </a:r>
          </a:p>
        </p:txBody>
      </p:sp>
      <p:sp>
        <p:nvSpPr>
          <p:cNvPr id="45059" name="Rectangle 3"/>
          <p:cNvSpPr>
            <a:spLocks noGrp="1" noChangeArrowheads="1"/>
          </p:cNvSpPr>
          <p:nvPr>
            <p:ph type="body" idx="1"/>
          </p:nvPr>
        </p:nvSpPr>
        <p:spPr/>
        <p:txBody>
          <a:bodyPr/>
          <a:lstStyle/>
          <a:p>
            <a:r>
              <a:rPr lang="en-US"/>
              <a:t>When availability decisions of the airline affect data used to estimate the “high-fare demand distribution,” then the performance of the RMS can become progressively worse, rather than progressively better.</a:t>
            </a:r>
          </a:p>
        </p:txBody>
      </p:sp>
      <p:sp>
        <p:nvSpPr>
          <p:cNvPr id="6" name="Text Placeholder 3"/>
          <p:cNvSpPr txBox="1">
            <a:spLocks/>
          </p:cNvSpPr>
          <p:nvPr/>
        </p:nvSpPr>
        <p:spPr bwMode="auto">
          <a:xfrm>
            <a:off x="4191000" y="5808924"/>
            <a:ext cx="4876800" cy="683218"/>
          </a:xfrm>
          <a:prstGeom prst="rect">
            <a:avLst/>
          </a:prstGeom>
          <a:noFill/>
          <a:ln w="9525">
            <a:noFill/>
            <a:miter lim="800000"/>
            <a:headEnd/>
            <a:tailEnd/>
          </a:ln>
          <a:effectLst/>
        </p:spPr>
        <p:txBody>
          <a:bodyPr vert="horz" wrap="square" lIns="18265" tIns="18265" rIns="18265" bIns="18265" numCol="1" rtlCol="0" anchor="t" anchorCtr="0" compatLnSpc="1">
            <a:prstTxWarp prst="textNoShape">
              <a:avLst/>
            </a:prstTxWarp>
            <a:spAutoFit/>
          </a:bodyPr>
          <a:lstStyle>
            <a:lvl1pPr marL="0" indent="0" algn="l" defTabSz="914400" rtl="0" eaLnBrk="1" latinLnBrk="0" hangingPunct="1">
              <a:lnSpc>
                <a:spcPct val="100000"/>
              </a:lnSpc>
              <a:spcBef>
                <a:spcPts val="300"/>
              </a:spcBef>
              <a:spcAft>
                <a:spcPts val="400"/>
              </a:spcAft>
              <a:buClr>
                <a:srgbClr val="1962A5"/>
              </a:buClr>
              <a:buSzPct val="100000"/>
              <a:buFont typeface="Calibri"/>
              <a:buNone/>
              <a:defRPr kumimoji="0" sz="2800" b="0" i="0" u="none" kern="1200" baseline="0">
                <a:solidFill>
                  <a:srgbClr val="404040"/>
                </a:solidFill>
                <a:effectLst/>
                <a:latin typeface="Calibri"/>
                <a:ea typeface="+mn-ea"/>
                <a:cs typeface="+mn-cs"/>
              </a:defRPr>
            </a:lvl1pPr>
            <a:lvl2pPr marL="571500" indent="-285750" algn="l" defTabSz="914400" rtl="0" eaLnBrk="1" latinLnBrk="0" hangingPunct="1">
              <a:lnSpc>
                <a:spcPct val="100000"/>
              </a:lnSpc>
              <a:spcBef>
                <a:spcPts val="300"/>
              </a:spcBef>
              <a:spcAft>
                <a:spcPts val="400"/>
              </a:spcAft>
              <a:buClr>
                <a:srgbClr val="6596CC"/>
              </a:buClr>
              <a:buSzPct val="95000"/>
              <a:buFont typeface="Wingdings"/>
              <a:buChar char="§"/>
              <a:defRPr kumimoji="0" sz="2600" b="0" i="0" u="none" kern="1200" baseline="0">
                <a:solidFill>
                  <a:srgbClr val="404040"/>
                </a:solidFill>
                <a:effectLst/>
                <a:latin typeface="Calibri"/>
                <a:ea typeface="+mn-ea"/>
                <a:cs typeface="+mn-cs"/>
              </a:defRPr>
            </a:lvl2pPr>
            <a:lvl3pPr marL="801688" indent="-290513" algn="l" defTabSz="914400" rtl="0" eaLnBrk="1" latinLnBrk="0" hangingPunct="1">
              <a:lnSpc>
                <a:spcPct val="100000"/>
              </a:lnSpc>
              <a:spcBef>
                <a:spcPts val="300"/>
              </a:spcBef>
              <a:spcAft>
                <a:spcPts val="400"/>
              </a:spcAft>
              <a:buClr>
                <a:srgbClr val="6596CC"/>
              </a:buClr>
              <a:buSzPct val="100000"/>
              <a:buFont typeface="Symbol"/>
              <a:buChar char="-"/>
              <a:defRPr kumimoji="0" sz="2400" b="0" i="0" u="none" kern="1200" baseline="0">
                <a:solidFill>
                  <a:srgbClr val="404040"/>
                </a:solidFill>
                <a:effectLst/>
                <a:latin typeface="Calibri"/>
                <a:ea typeface="+mn-ea"/>
                <a:cs typeface="+mn-cs"/>
              </a:defRPr>
            </a:lvl3pPr>
            <a:lvl4pPr marL="1082675" indent="-280988" algn="l" defTabSz="914400" rtl="0" eaLnBrk="1" latinLnBrk="0" hangingPunct="1">
              <a:lnSpc>
                <a:spcPct val="100000"/>
              </a:lnSpc>
              <a:spcBef>
                <a:spcPts val="300"/>
              </a:spcBef>
              <a:spcAft>
                <a:spcPts val="400"/>
              </a:spcAft>
              <a:buClr>
                <a:srgbClr val="6596CC"/>
              </a:buClr>
              <a:buSzPct val="70000"/>
              <a:buFont typeface="Wingdings"/>
              <a:buChar char="§"/>
              <a:defRPr kumimoji="0" sz="2200" b="0" i="0" u="none" kern="1200" baseline="0">
                <a:solidFill>
                  <a:srgbClr val="404040"/>
                </a:solidFill>
                <a:effectLst/>
                <a:latin typeface="Calibri"/>
                <a:ea typeface="+mn-ea"/>
                <a:cs typeface="+mn-cs"/>
              </a:defRPr>
            </a:lvl4pPr>
            <a:lvl5pPr marL="1376363" indent="-231775" algn="l" defTabSz="914400" rtl="0" eaLnBrk="1" latinLnBrk="0" hangingPunct="1">
              <a:lnSpc>
                <a:spcPct val="100000"/>
              </a:lnSpc>
              <a:spcBef>
                <a:spcPts val="300"/>
              </a:spcBef>
              <a:spcAft>
                <a:spcPts val="400"/>
              </a:spcAft>
              <a:buClr>
                <a:srgbClr val="6596CC"/>
              </a:buClr>
              <a:buSzPct val="100000"/>
              <a:buFont typeface="Symbol"/>
              <a:buChar char="-"/>
              <a:defRPr kumimoji="0" sz="2000" b="0" i="0" u="none" kern="1200" baseline="0">
                <a:solidFill>
                  <a:srgbClr val="404040"/>
                </a:solidFill>
                <a:effectLst/>
                <a:latin typeface="Calibri"/>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buClr>
                <a:schemeClr val="accent5">
                  <a:lumMod val="50000"/>
                </a:schemeClr>
              </a:buClr>
            </a:pPr>
            <a:r>
              <a:rPr lang="en-US" sz="1400" i="1" kern="0" dirty="0">
                <a:latin typeface="Calibri" pitchFamily="34" charset="0"/>
              </a:rPr>
              <a:t>Source: The Spiral-down effect in Revenue Management (or the Importance of a </a:t>
            </a:r>
            <a:r>
              <a:rPr lang="en-US" sz="1400" i="1" kern="0" dirty="0"/>
              <a:t>Good Demand Model)</a:t>
            </a:r>
            <a:r>
              <a:rPr lang="en-US" sz="1400" i="1" kern="0" dirty="0">
                <a:latin typeface="Calibri" pitchFamily="34" charset="0"/>
              </a:rPr>
              <a:t/>
            </a:r>
            <a:br>
              <a:rPr lang="en-US" sz="1400" i="1" kern="0" dirty="0">
                <a:latin typeface="Calibri" pitchFamily="34" charset="0"/>
              </a:rPr>
            </a:br>
            <a:r>
              <a:rPr lang="en-US" sz="1400" i="1" kern="0" dirty="0">
                <a:latin typeface="Calibri" pitchFamily="34" charset="0"/>
              </a:rPr>
              <a:t>William L. Cooper, Tito </a:t>
            </a:r>
            <a:r>
              <a:rPr lang="en-US" sz="1400" i="1" kern="0" dirty="0" err="1">
                <a:latin typeface="Calibri" pitchFamily="34" charset="0"/>
              </a:rPr>
              <a:t>Homem</a:t>
            </a:r>
            <a:r>
              <a:rPr lang="en-US" sz="1400" i="1" kern="0" dirty="0">
                <a:latin typeface="Calibri" pitchFamily="34" charset="0"/>
              </a:rPr>
              <a:t>-de-Mello, Anton J. Kleywegt (2010)</a:t>
            </a:r>
            <a:endParaRPr lang="en-US" sz="1400" i="1" kern="0" dirty="0">
              <a:solidFill>
                <a:schemeClr val="tx1"/>
              </a:solidFill>
              <a:latin typeface="Calibri" pitchFamily="34"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BDD7B606-712C-44B0-B81B-5D592E84053E}" type="slidenum">
              <a:rPr lang="en-US"/>
              <a:pPr/>
              <a:t>51</a:t>
            </a:fld>
            <a:endParaRPr lang="en-US"/>
          </a:p>
        </p:txBody>
      </p:sp>
      <p:sp>
        <p:nvSpPr>
          <p:cNvPr id="46082" name="Rectangle 2"/>
          <p:cNvSpPr>
            <a:spLocks noGrp="1" noChangeArrowheads="1"/>
          </p:cNvSpPr>
          <p:nvPr>
            <p:ph type="title"/>
          </p:nvPr>
        </p:nvSpPr>
        <p:spPr/>
        <p:txBody>
          <a:bodyPr/>
          <a:lstStyle/>
          <a:p>
            <a:r>
              <a:rPr lang="en-US"/>
              <a:t>Conclusions (for RM)</a:t>
            </a:r>
          </a:p>
        </p:txBody>
      </p:sp>
      <p:sp>
        <p:nvSpPr>
          <p:cNvPr id="46083" name="Rectangle 3"/>
          <p:cNvSpPr>
            <a:spLocks noGrp="1" noChangeArrowheads="1"/>
          </p:cNvSpPr>
          <p:nvPr>
            <p:ph type="body" idx="1"/>
          </p:nvPr>
        </p:nvSpPr>
        <p:spPr/>
        <p:txBody>
          <a:bodyPr/>
          <a:lstStyle/>
          <a:p>
            <a:r>
              <a:rPr lang="en-US"/>
              <a:t>This can be a particular problem if the airline is using a demand model that does not accurately reflect how consumers choose among the available ticket classes.</a:t>
            </a:r>
          </a:p>
          <a:p>
            <a:r>
              <a:rPr lang="en-US"/>
              <a:t>There is more work to be done to understand what types of models and methods best avoid spiral down.</a:t>
            </a:r>
          </a:p>
          <a:p>
            <a:endParaRPr lang="en-US"/>
          </a:p>
        </p:txBody>
      </p:sp>
      <p:sp>
        <p:nvSpPr>
          <p:cNvPr id="6" name="Text Placeholder 3"/>
          <p:cNvSpPr txBox="1">
            <a:spLocks/>
          </p:cNvSpPr>
          <p:nvPr/>
        </p:nvSpPr>
        <p:spPr bwMode="auto">
          <a:xfrm>
            <a:off x="4191000" y="5808924"/>
            <a:ext cx="4876800" cy="683218"/>
          </a:xfrm>
          <a:prstGeom prst="rect">
            <a:avLst/>
          </a:prstGeom>
          <a:noFill/>
          <a:ln w="9525">
            <a:noFill/>
            <a:miter lim="800000"/>
            <a:headEnd/>
            <a:tailEnd/>
          </a:ln>
          <a:effectLst/>
        </p:spPr>
        <p:txBody>
          <a:bodyPr vert="horz" wrap="square" lIns="18265" tIns="18265" rIns="18265" bIns="18265" numCol="1" rtlCol="0" anchor="t" anchorCtr="0" compatLnSpc="1">
            <a:prstTxWarp prst="textNoShape">
              <a:avLst/>
            </a:prstTxWarp>
            <a:spAutoFit/>
          </a:bodyPr>
          <a:lstStyle>
            <a:lvl1pPr marL="0" indent="0" algn="l" defTabSz="914400" rtl="0" eaLnBrk="1" latinLnBrk="0" hangingPunct="1">
              <a:lnSpc>
                <a:spcPct val="100000"/>
              </a:lnSpc>
              <a:spcBef>
                <a:spcPts val="300"/>
              </a:spcBef>
              <a:spcAft>
                <a:spcPts val="400"/>
              </a:spcAft>
              <a:buClr>
                <a:srgbClr val="1962A5"/>
              </a:buClr>
              <a:buSzPct val="100000"/>
              <a:buFont typeface="Calibri"/>
              <a:buNone/>
              <a:defRPr kumimoji="0" sz="2800" b="0" i="0" u="none" kern="1200" baseline="0">
                <a:solidFill>
                  <a:srgbClr val="404040"/>
                </a:solidFill>
                <a:effectLst/>
                <a:latin typeface="Calibri"/>
                <a:ea typeface="+mn-ea"/>
                <a:cs typeface="+mn-cs"/>
              </a:defRPr>
            </a:lvl1pPr>
            <a:lvl2pPr marL="571500" indent="-285750" algn="l" defTabSz="914400" rtl="0" eaLnBrk="1" latinLnBrk="0" hangingPunct="1">
              <a:lnSpc>
                <a:spcPct val="100000"/>
              </a:lnSpc>
              <a:spcBef>
                <a:spcPts val="300"/>
              </a:spcBef>
              <a:spcAft>
                <a:spcPts val="400"/>
              </a:spcAft>
              <a:buClr>
                <a:srgbClr val="6596CC"/>
              </a:buClr>
              <a:buSzPct val="95000"/>
              <a:buFont typeface="Wingdings"/>
              <a:buChar char="§"/>
              <a:defRPr kumimoji="0" sz="2600" b="0" i="0" u="none" kern="1200" baseline="0">
                <a:solidFill>
                  <a:srgbClr val="404040"/>
                </a:solidFill>
                <a:effectLst/>
                <a:latin typeface="Calibri"/>
                <a:ea typeface="+mn-ea"/>
                <a:cs typeface="+mn-cs"/>
              </a:defRPr>
            </a:lvl2pPr>
            <a:lvl3pPr marL="801688" indent="-290513" algn="l" defTabSz="914400" rtl="0" eaLnBrk="1" latinLnBrk="0" hangingPunct="1">
              <a:lnSpc>
                <a:spcPct val="100000"/>
              </a:lnSpc>
              <a:spcBef>
                <a:spcPts val="300"/>
              </a:spcBef>
              <a:spcAft>
                <a:spcPts val="400"/>
              </a:spcAft>
              <a:buClr>
                <a:srgbClr val="6596CC"/>
              </a:buClr>
              <a:buSzPct val="100000"/>
              <a:buFont typeface="Symbol"/>
              <a:buChar char="-"/>
              <a:defRPr kumimoji="0" sz="2400" b="0" i="0" u="none" kern="1200" baseline="0">
                <a:solidFill>
                  <a:srgbClr val="404040"/>
                </a:solidFill>
                <a:effectLst/>
                <a:latin typeface="Calibri"/>
                <a:ea typeface="+mn-ea"/>
                <a:cs typeface="+mn-cs"/>
              </a:defRPr>
            </a:lvl3pPr>
            <a:lvl4pPr marL="1082675" indent="-280988" algn="l" defTabSz="914400" rtl="0" eaLnBrk="1" latinLnBrk="0" hangingPunct="1">
              <a:lnSpc>
                <a:spcPct val="100000"/>
              </a:lnSpc>
              <a:spcBef>
                <a:spcPts val="300"/>
              </a:spcBef>
              <a:spcAft>
                <a:spcPts val="400"/>
              </a:spcAft>
              <a:buClr>
                <a:srgbClr val="6596CC"/>
              </a:buClr>
              <a:buSzPct val="70000"/>
              <a:buFont typeface="Wingdings"/>
              <a:buChar char="§"/>
              <a:defRPr kumimoji="0" sz="2200" b="0" i="0" u="none" kern="1200" baseline="0">
                <a:solidFill>
                  <a:srgbClr val="404040"/>
                </a:solidFill>
                <a:effectLst/>
                <a:latin typeface="Calibri"/>
                <a:ea typeface="+mn-ea"/>
                <a:cs typeface="+mn-cs"/>
              </a:defRPr>
            </a:lvl4pPr>
            <a:lvl5pPr marL="1376363" indent="-231775" algn="l" defTabSz="914400" rtl="0" eaLnBrk="1" latinLnBrk="0" hangingPunct="1">
              <a:lnSpc>
                <a:spcPct val="100000"/>
              </a:lnSpc>
              <a:spcBef>
                <a:spcPts val="300"/>
              </a:spcBef>
              <a:spcAft>
                <a:spcPts val="400"/>
              </a:spcAft>
              <a:buClr>
                <a:srgbClr val="6596CC"/>
              </a:buClr>
              <a:buSzPct val="100000"/>
              <a:buFont typeface="Symbol"/>
              <a:buChar char="-"/>
              <a:defRPr kumimoji="0" sz="2000" b="0" i="0" u="none" kern="1200" baseline="0">
                <a:solidFill>
                  <a:srgbClr val="404040"/>
                </a:solidFill>
                <a:effectLst/>
                <a:latin typeface="Calibri"/>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buClr>
                <a:schemeClr val="accent5">
                  <a:lumMod val="50000"/>
                </a:schemeClr>
              </a:buClr>
            </a:pPr>
            <a:r>
              <a:rPr lang="en-US" sz="1400" i="1" kern="0" dirty="0">
                <a:latin typeface="Calibri" pitchFamily="34" charset="0"/>
              </a:rPr>
              <a:t>Source: The Spiral-down effect in Revenue Management (or the Importance of a </a:t>
            </a:r>
            <a:r>
              <a:rPr lang="en-US" sz="1400" i="1" kern="0" dirty="0"/>
              <a:t>Good Demand Model)</a:t>
            </a:r>
            <a:r>
              <a:rPr lang="en-US" sz="1400" i="1" kern="0" dirty="0">
                <a:latin typeface="Calibri" pitchFamily="34" charset="0"/>
              </a:rPr>
              <a:t/>
            </a:r>
            <a:br>
              <a:rPr lang="en-US" sz="1400" i="1" kern="0" dirty="0">
                <a:latin typeface="Calibri" pitchFamily="34" charset="0"/>
              </a:rPr>
            </a:br>
            <a:r>
              <a:rPr lang="en-US" sz="1400" i="1" kern="0" dirty="0">
                <a:latin typeface="Calibri" pitchFamily="34" charset="0"/>
              </a:rPr>
              <a:t>William L. Cooper, Tito </a:t>
            </a:r>
            <a:r>
              <a:rPr lang="en-US" sz="1400" i="1" kern="0" dirty="0" err="1">
                <a:latin typeface="Calibri" pitchFamily="34" charset="0"/>
              </a:rPr>
              <a:t>Homem</a:t>
            </a:r>
            <a:r>
              <a:rPr lang="en-US" sz="1400" i="1" kern="0" dirty="0">
                <a:latin typeface="Calibri" pitchFamily="34" charset="0"/>
              </a:rPr>
              <a:t>-de-Mello, Anton J. Kleywegt (2010)</a:t>
            </a:r>
            <a:endParaRPr lang="en-US" sz="1400" i="1" kern="0" dirty="0">
              <a:solidFill>
                <a:schemeClr val="tx1"/>
              </a:solidFill>
              <a:latin typeface="Calibri" pitchFamily="3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E6EFAC22-D9AF-48B8-BF6D-E20E5E1B3897}" type="slidenum">
              <a:rPr lang="en-US"/>
              <a:pPr/>
              <a:t>52</a:t>
            </a:fld>
            <a:endParaRPr lang="en-US"/>
          </a:p>
        </p:txBody>
      </p:sp>
      <p:sp>
        <p:nvSpPr>
          <p:cNvPr id="36866" name="Rectangle 2"/>
          <p:cNvSpPr>
            <a:spLocks noGrp="1" noChangeArrowheads="1"/>
          </p:cNvSpPr>
          <p:nvPr>
            <p:ph type="title"/>
          </p:nvPr>
        </p:nvSpPr>
        <p:spPr/>
        <p:txBody>
          <a:bodyPr/>
          <a:lstStyle/>
          <a:p>
            <a:r>
              <a:rPr lang="en-US"/>
              <a:t>Conclusions (in General)</a:t>
            </a:r>
          </a:p>
        </p:txBody>
      </p:sp>
      <p:sp>
        <p:nvSpPr>
          <p:cNvPr id="36867" name="Rectangle 3"/>
          <p:cNvSpPr>
            <a:spLocks noGrp="1" noChangeArrowheads="1"/>
          </p:cNvSpPr>
          <p:nvPr>
            <p:ph type="body" idx="1"/>
          </p:nvPr>
        </p:nvSpPr>
        <p:spPr/>
        <p:txBody>
          <a:bodyPr/>
          <a:lstStyle/>
          <a:p>
            <a:pPr>
              <a:lnSpc>
                <a:spcPct val="90000"/>
              </a:lnSpc>
            </a:pPr>
            <a:r>
              <a:rPr lang="en-US"/>
              <a:t>It is known and accepted that answers arising from simplified models can produce suboptimal results.</a:t>
            </a:r>
          </a:p>
          <a:p>
            <a:pPr>
              <a:lnSpc>
                <a:spcPct val="90000"/>
              </a:lnSpc>
            </a:pPr>
            <a:r>
              <a:rPr lang="en-US"/>
              <a:t>What is less understood is how the use of such models interacts over time with forecasting.</a:t>
            </a:r>
          </a:p>
          <a:p>
            <a:pPr>
              <a:lnSpc>
                <a:spcPct val="90000"/>
              </a:lnSpc>
            </a:pPr>
            <a:r>
              <a:rPr lang="en-US"/>
              <a:t>If assumptions may be flawed, it is important to test for robustness within a framework that captures the sequential interaction of forecasting and optimization.</a:t>
            </a:r>
          </a:p>
        </p:txBody>
      </p:sp>
      <p:sp>
        <p:nvSpPr>
          <p:cNvPr id="6" name="Text Placeholder 3"/>
          <p:cNvSpPr txBox="1">
            <a:spLocks/>
          </p:cNvSpPr>
          <p:nvPr/>
        </p:nvSpPr>
        <p:spPr bwMode="auto">
          <a:xfrm>
            <a:off x="4191000" y="5808924"/>
            <a:ext cx="4876800" cy="683218"/>
          </a:xfrm>
          <a:prstGeom prst="rect">
            <a:avLst/>
          </a:prstGeom>
          <a:noFill/>
          <a:ln w="9525">
            <a:noFill/>
            <a:miter lim="800000"/>
            <a:headEnd/>
            <a:tailEnd/>
          </a:ln>
          <a:effectLst/>
        </p:spPr>
        <p:txBody>
          <a:bodyPr vert="horz" wrap="square" lIns="18265" tIns="18265" rIns="18265" bIns="18265" numCol="1" rtlCol="0" anchor="t" anchorCtr="0" compatLnSpc="1">
            <a:prstTxWarp prst="textNoShape">
              <a:avLst/>
            </a:prstTxWarp>
            <a:spAutoFit/>
          </a:bodyPr>
          <a:lstStyle>
            <a:lvl1pPr marL="0" indent="0" algn="l" defTabSz="914400" rtl="0" eaLnBrk="1" latinLnBrk="0" hangingPunct="1">
              <a:lnSpc>
                <a:spcPct val="100000"/>
              </a:lnSpc>
              <a:spcBef>
                <a:spcPts val="300"/>
              </a:spcBef>
              <a:spcAft>
                <a:spcPts val="400"/>
              </a:spcAft>
              <a:buClr>
                <a:srgbClr val="1962A5"/>
              </a:buClr>
              <a:buSzPct val="100000"/>
              <a:buFont typeface="Calibri"/>
              <a:buNone/>
              <a:defRPr kumimoji="0" sz="2800" b="0" i="0" u="none" kern="1200" baseline="0">
                <a:solidFill>
                  <a:srgbClr val="404040"/>
                </a:solidFill>
                <a:effectLst/>
                <a:latin typeface="Calibri"/>
                <a:ea typeface="+mn-ea"/>
                <a:cs typeface="+mn-cs"/>
              </a:defRPr>
            </a:lvl1pPr>
            <a:lvl2pPr marL="571500" indent="-285750" algn="l" defTabSz="914400" rtl="0" eaLnBrk="1" latinLnBrk="0" hangingPunct="1">
              <a:lnSpc>
                <a:spcPct val="100000"/>
              </a:lnSpc>
              <a:spcBef>
                <a:spcPts val="300"/>
              </a:spcBef>
              <a:spcAft>
                <a:spcPts val="400"/>
              </a:spcAft>
              <a:buClr>
                <a:srgbClr val="6596CC"/>
              </a:buClr>
              <a:buSzPct val="95000"/>
              <a:buFont typeface="Wingdings"/>
              <a:buChar char="§"/>
              <a:defRPr kumimoji="0" sz="2600" b="0" i="0" u="none" kern="1200" baseline="0">
                <a:solidFill>
                  <a:srgbClr val="404040"/>
                </a:solidFill>
                <a:effectLst/>
                <a:latin typeface="Calibri"/>
                <a:ea typeface="+mn-ea"/>
                <a:cs typeface="+mn-cs"/>
              </a:defRPr>
            </a:lvl2pPr>
            <a:lvl3pPr marL="801688" indent="-290513" algn="l" defTabSz="914400" rtl="0" eaLnBrk="1" latinLnBrk="0" hangingPunct="1">
              <a:lnSpc>
                <a:spcPct val="100000"/>
              </a:lnSpc>
              <a:spcBef>
                <a:spcPts val="300"/>
              </a:spcBef>
              <a:spcAft>
                <a:spcPts val="400"/>
              </a:spcAft>
              <a:buClr>
                <a:srgbClr val="6596CC"/>
              </a:buClr>
              <a:buSzPct val="100000"/>
              <a:buFont typeface="Symbol"/>
              <a:buChar char="-"/>
              <a:defRPr kumimoji="0" sz="2400" b="0" i="0" u="none" kern="1200" baseline="0">
                <a:solidFill>
                  <a:srgbClr val="404040"/>
                </a:solidFill>
                <a:effectLst/>
                <a:latin typeface="Calibri"/>
                <a:ea typeface="+mn-ea"/>
                <a:cs typeface="+mn-cs"/>
              </a:defRPr>
            </a:lvl3pPr>
            <a:lvl4pPr marL="1082675" indent="-280988" algn="l" defTabSz="914400" rtl="0" eaLnBrk="1" latinLnBrk="0" hangingPunct="1">
              <a:lnSpc>
                <a:spcPct val="100000"/>
              </a:lnSpc>
              <a:spcBef>
                <a:spcPts val="300"/>
              </a:spcBef>
              <a:spcAft>
                <a:spcPts val="400"/>
              </a:spcAft>
              <a:buClr>
                <a:srgbClr val="6596CC"/>
              </a:buClr>
              <a:buSzPct val="70000"/>
              <a:buFont typeface="Wingdings"/>
              <a:buChar char="§"/>
              <a:defRPr kumimoji="0" sz="2200" b="0" i="0" u="none" kern="1200" baseline="0">
                <a:solidFill>
                  <a:srgbClr val="404040"/>
                </a:solidFill>
                <a:effectLst/>
                <a:latin typeface="Calibri"/>
                <a:ea typeface="+mn-ea"/>
                <a:cs typeface="+mn-cs"/>
              </a:defRPr>
            </a:lvl4pPr>
            <a:lvl5pPr marL="1376363" indent="-231775" algn="l" defTabSz="914400" rtl="0" eaLnBrk="1" latinLnBrk="0" hangingPunct="1">
              <a:lnSpc>
                <a:spcPct val="100000"/>
              </a:lnSpc>
              <a:spcBef>
                <a:spcPts val="300"/>
              </a:spcBef>
              <a:spcAft>
                <a:spcPts val="400"/>
              </a:spcAft>
              <a:buClr>
                <a:srgbClr val="6596CC"/>
              </a:buClr>
              <a:buSzPct val="100000"/>
              <a:buFont typeface="Symbol"/>
              <a:buChar char="-"/>
              <a:defRPr kumimoji="0" sz="2000" b="0" i="0" u="none" kern="1200" baseline="0">
                <a:solidFill>
                  <a:srgbClr val="404040"/>
                </a:solidFill>
                <a:effectLst/>
                <a:latin typeface="Calibri"/>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buClr>
                <a:schemeClr val="accent5">
                  <a:lumMod val="50000"/>
                </a:schemeClr>
              </a:buClr>
            </a:pPr>
            <a:r>
              <a:rPr lang="en-US" sz="1400" i="1" kern="0" dirty="0">
                <a:latin typeface="Calibri" pitchFamily="34" charset="0"/>
              </a:rPr>
              <a:t>Source: The Spiral-down effect in Revenue Management (or the Importance of a </a:t>
            </a:r>
            <a:r>
              <a:rPr lang="en-US" sz="1400" i="1" kern="0" dirty="0"/>
              <a:t>Good Demand Model)</a:t>
            </a:r>
            <a:r>
              <a:rPr lang="en-US" sz="1400" i="1" kern="0" dirty="0">
                <a:latin typeface="Calibri" pitchFamily="34" charset="0"/>
              </a:rPr>
              <a:t/>
            </a:r>
            <a:br>
              <a:rPr lang="en-US" sz="1400" i="1" kern="0" dirty="0">
                <a:latin typeface="Calibri" pitchFamily="34" charset="0"/>
              </a:rPr>
            </a:br>
            <a:r>
              <a:rPr lang="en-US" sz="1400" i="1" kern="0" dirty="0">
                <a:latin typeface="Calibri" pitchFamily="34" charset="0"/>
              </a:rPr>
              <a:t>William L. Cooper, Tito </a:t>
            </a:r>
            <a:r>
              <a:rPr lang="en-US" sz="1400" i="1" kern="0" dirty="0" err="1">
                <a:latin typeface="Calibri" pitchFamily="34" charset="0"/>
              </a:rPr>
              <a:t>Homem</a:t>
            </a:r>
            <a:r>
              <a:rPr lang="en-US" sz="1400" i="1" kern="0" dirty="0">
                <a:latin typeface="Calibri" pitchFamily="34" charset="0"/>
              </a:rPr>
              <a:t>-de-Mello, Anton J. Kleywegt (2010)</a:t>
            </a:r>
            <a:endParaRPr lang="en-US" sz="1400" i="1" kern="0" dirty="0">
              <a:solidFill>
                <a:schemeClr val="tx1"/>
              </a:solidFill>
              <a:latin typeface="Calibri" pitchFamily="34"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Rectangle 2"/>
          <p:cNvSpPr>
            <a:spLocks noGrp="1" noChangeArrowheads="1"/>
          </p:cNvSpPr>
          <p:nvPr>
            <p:ph type="title"/>
          </p:nvPr>
        </p:nvSpPr>
        <p:spPr/>
        <p:txBody>
          <a:bodyPr/>
          <a:lstStyle/>
          <a:p>
            <a:r>
              <a:rPr lang="en-US" dirty="0" smtClean="0"/>
              <a:t>Extreme Spiral-up?</a:t>
            </a:r>
          </a:p>
        </p:txBody>
      </p:sp>
      <p:pic>
        <p:nvPicPr>
          <p:cNvPr id="5" name="Picture 4"/>
          <p:cNvPicPr/>
          <p:nvPr/>
        </p:nvPicPr>
        <p:blipFill>
          <a:blip r:embed="rId3" cstate="print"/>
          <a:srcRect/>
          <a:stretch>
            <a:fillRect/>
          </a:stretch>
        </p:blipFill>
        <p:spPr bwMode="auto">
          <a:xfrm>
            <a:off x="1219200" y="1066800"/>
            <a:ext cx="7086600" cy="5334000"/>
          </a:xfrm>
          <a:prstGeom prst="rect">
            <a:avLst/>
          </a:prstGeom>
          <a:noFill/>
          <a:ln w="9525">
            <a:noFill/>
            <a:miter lim="800000"/>
            <a:headEnd/>
            <a:tailEnd/>
          </a:ln>
        </p:spPr>
      </p:pic>
    </p:spTree>
    <p:extLst>
      <p:ext uri="{BB962C8B-B14F-4D97-AF65-F5344CB8AC3E}">
        <p14:creationId xmlns:p14="http://schemas.microsoft.com/office/powerpoint/2010/main" val="54768264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502412" y="6453187"/>
            <a:ext cx="501650" cy="282575"/>
          </a:xfrm>
          <a:prstGeom prst="rect">
            <a:avLst/>
          </a:prstGeom>
        </p:spPr>
        <p:txBody>
          <a:bodyPr/>
          <a:lstStyle/>
          <a:p>
            <a:fld id="{E0945A5B-6FD1-4E75-90E0-1022EA54FCBA}" type="slidenum">
              <a:rPr lang="en-US" smtClean="0"/>
              <a:pPr/>
              <a:t>54</a:t>
            </a:fld>
            <a:endParaRPr lang="en-US" dirty="0"/>
          </a:p>
        </p:txBody>
      </p:sp>
      <p:sp>
        <p:nvSpPr>
          <p:cNvPr id="4" name="Title 3"/>
          <p:cNvSpPr>
            <a:spLocks noGrp="1"/>
          </p:cNvSpPr>
          <p:nvPr>
            <p:ph type="title"/>
          </p:nvPr>
        </p:nvSpPr>
        <p:spPr>
          <a:xfrm>
            <a:off x="457200" y="304800"/>
            <a:ext cx="8686800" cy="831850"/>
          </a:xfrm>
        </p:spPr>
        <p:txBody>
          <a:bodyPr>
            <a:normAutofit fontScale="90000"/>
          </a:bodyPr>
          <a:lstStyle/>
          <a:p>
            <a:r>
              <a:rPr lang="en-US" dirty="0" smtClean="0"/>
              <a:t>Rules are not enough: Amazon’s  $23,698,655.93 book about flies</a:t>
            </a:r>
            <a:endParaRPr lang="en-US" dirty="0"/>
          </a:p>
        </p:txBody>
      </p:sp>
      <p:pic>
        <p:nvPicPr>
          <p:cNvPr id="6" name="Picture 5" descr="lawrence_1.png"/>
          <p:cNvPicPr>
            <a:picLocks noChangeAspect="1"/>
          </p:cNvPicPr>
          <p:nvPr/>
        </p:nvPicPr>
        <p:blipFill>
          <a:blip r:embed="rId3" cstate="print"/>
          <a:stretch>
            <a:fillRect/>
          </a:stretch>
        </p:blipFill>
        <p:spPr>
          <a:xfrm>
            <a:off x="685800" y="1219200"/>
            <a:ext cx="7619048" cy="4800000"/>
          </a:xfrm>
          <a:prstGeom prst="rect">
            <a:avLst/>
          </a:prstGeom>
        </p:spPr>
      </p:pic>
      <p:sp>
        <p:nvSpPr>
          <p:cNvPr id="8" name="Text Placeholder 2"/>
          <p:cNvSpPr>
            <a:spLocks noGrp="1"/>
          </p:cNvSpPr>
          <p:nvPr>
            <p:ph type="body" sz="quarter" idx="11"/>
          </p:nvPr>
        </p:nvSpPr>
        <p:spPr>
          <a:xfrm>
            <a:off x="1524000" y="5867400"/>
            <a:ext cx="8242300" cy="450887"/>
          </a:xfrm>
        </p:spPr>
        <p:txBody>
          <a:bodyPr>
            <a:normAutofit/>
          </a:bodyPr>
          <a:lstStyle/>
          <a:p>
            <a:r>
              <a:rPr lang="en-US" sz="2000" dirty="0"/>
              <a:t>From http://www.michaeleisen.org/blog/?attachment_id=368</a:t>
            </a:r>
            <a:endParaRPr lang="en-US" sz="2000" dirty="0" smtClean="0"/>
          </a:p>
        </p:txBody>
      </p:sp>
    </p:spTree>
    <p:extLst>
      <p:ext uri="{BB962C8B-B14F-4D97-AF65-F5344CB8AC3E}">
        <p14:creationId xmlns:p14="http://schemas.microsoft.com/office/powerpoint/2010/main" val="25367704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502412" y="6453187"/>
            <a:ext cx="501650" cy="282575"/>
          </a:xfrm>
          <a:prstGeom prst="rect">
            <a:avLst/>
          </a:prstGeom>
        </p:spPr>
        <p:txBody>
          <a:bodyPr/>
          <a:lstStyle/>
          <a:p>
            <a:fld id="{E0945A5B-6FD1-4E75-90E0-1022EA54FCBA}" type="slidenum">
              <a:rPr lang="en-US" smtClean="0"/>
              <a:pPr/>
              <a:t>55</a:t>
            </a:fld>
            <a:endParaRPr lang="en-US" dirty="0"/>
          </a:p>
        </p:txBody>
      </p:sp>
      <p:sp>
        <p:nvSpPr>
          <p:cNvPr id="3" name="Text Placeholder 2"/>
          <p:cNvSpPr>
            <a:spLocks noGrp="1"/>
          </p:cNvSpPr>
          <p:nvPr>
            <p:ph type="body" sz="quarter" idx="11"/>
          </p:nvPr>
        </p:nvSpPr>
        <p:spPr>
          <a:xfrm>
            <a:off x="457200" y="1066800"/>
            <a:ext cx="8242300" cy="8223784"/>
          </a:xfrm>
        </p:spPr>
        <p:txBody>
          <a:bodyPr/>
          <a:lstStyle/>
          <a:p>
            <a:pPr marL="114287" lvl="1" indent="-114287">
              <a:buClr>
                <a:srgbClr val="1962A5"/>
              </a:buClr>
              <a:buSzPct val="100000"/>
              <a:buFont typeface="Calibri"/>
              <a:buChar char=" "/>
            </a:pPr>
            <a:r>
              <a:rPr lang="en-US" sz="2100" dirty="0" smtClean="0"/>
              <a:t>“Once </a:t>
            </a:r>
            <a:r>
              <a:rPr lang="en-US" sz="2100" dirty="0"/>
              <a:t>a day </a:t>
            </a:r>
            <a:r>
              <a:rPr lang="en-US" sz="2100" i="1" dirty="0" err="1"/>
              <a:t>profnath</a:t>
            </a:r>
            <a:r>
              <a:rPr lang="en-US" sz="2100" dirty="0"/>
              <a:t> set their price to be 0.9983 times </a:t>
            </a:r>
            <a:r>
              <a:rPr lang="en-US" sz="2100" i="1" dirty="0" err="1"/>
              <a:t>bordeebook</a:t>
            </a:r>
            <a:r>
              <a:rPr lang="en-US" sz="2100" dirty="0" err="1"/>
              <a:t>’s</a:t>
            </a:r>
            <a:r>
              <a:rPr lang="en-US" sz="2100" dirty="0"/>
              <a:t> price. The prices would remain close for several hours, until </a:t>
            </a:r>
            <a:r>
              <a:rPr lang="en-US" sz="2100" i="1" dirty="0" err="1"/>
              <a:t>bordeebook</a:t>
            </a:r>
            <a:r>
              <a:rPr lang="en-US" sz="2100" dirty="0"/>
              <a:t> “noticed” </a:t>
            </a:r>
            <a:r>
              <a:rPr lang="en-US" sz="2100" i="1" dirty="0" err="1"/>
              <a:t>profnath</a:t>
            </a:r>
            <a:r>
              <a:rPr lang="en-US" sz="2100" dirty="0" err="1"/>
              <a:t>’s</a:t>
            </a:r>
            <a:r>
              <a:rPr lang="en-US" sz="2100" dirty="0"/>
              <a:t> change and elevated their price to 1.270589 times </a:t>
            </a:r>
            <a:r>
              <a:rPr lang="en-US" sz="2100" i="1" dirty="0" err="1"/>
              <a:t>profnath</a:t>
            </a:r>
            <a:r>
              <a:rPr lang="en-US" sz="2100" dirty="0" err="1"/>
              <a:t>’s</a:t>
            </a:r>
            <a:r>
              <a:rPr lang="en-US" sz="2100" dirty="0"/>
              <a:t> higher price. The pattern continued perfectly for the next week</a:t>
            </a:r>
            <a:r>
              <a:rPr lang="en-US" sz="2100" dirty="0" smtClean="0"/>
              <a:t>.” </a:t>
            </a:r>
          </a:p>
          <a:p>
            <a:pPr marL="114287" lvl="1" indent="-114287">
              <a:buClr>
                <a:srgbClr val="1962A5"/>
              </a:buClr>
              <a:buSzPct val="100000"/>
              <a:buFont typeface="Calibri"/>
              <a:buChar char=" "/>
            </a:pPr>
            <a:endParaRPr lang="en-US" sz="2100" dirty="0" smtClean="0"/>
          </a:p>
          <a:p>
            <a:pPr marL="114287" lvl="1" indent="-114287">
              <a:buClr>
                <a:srgbClr val="1962A5"/>
              </a:buClr>
              <a:buSzPct val="100000"/>
              <a:buFont typeface="Calibri"/>
              <a:buChar char=" "/>
            </a:pPr>
            <a:endParaRPr lang="en-US" sz="2100" dirty="0" smtClean="0"/>
          </a:p>
          <a:p>
            <a:pPr marL="114287" lvl="1" indent="-114287">
              <a:buClr>
                <a:srgbClr val="1962A5"/>
              </a:buClr>
              <a:buSzPct val="100000"/>
              <a:buFont typeface="Calibri"/>
              <a:buChar char=" "/>
            </a:pPr>
            <a:endParaRPr lang="en-US" sz="2100" dirty="0" smtClean="0"/>
          </a:p>
          <a:p>
            <a:pPr marL="114287" lvl="1" indent="-114287">
              <a:buClr>
                <a:srgbClr val="1962A5"/>
              </a:buClr>
              <a:buSzPct val="100000"/>
              <a:buFont typeface="Calibri"/>
              <a:buChar char=" "/>
            </a:pPr>
            <a:endParaRPr lang="en-US" sz="2100" dirty="0" smtClean="0"/>
          </a:p>
          <a:p>
            <a:pPr marL="114287" lvl="1" indent="-114287">
              <a:buClr>
                <a:srgbClr val="1962A5"/>
              </a:buClr>
              <a:buSzPct val="100000"/>
              <a:buFont typeface="Calibri"/>
              <a:buChar char=" "/>
            </a:pPr>
            <a:r>
              <a:rPr lang="en-US" sz="2100" dirty="0" smtClean="0"/>
              <a:t>“But, alas, somebody ultimately noticed. The price peaked on April 18th, but on April 19th </a:t>
            </a:r>
            <a:r>
              <a:rPr lang="en-US" sz="2100" i="1" dirty="0" err="1" smtClean="0"/>
              <a:t>profnath</a:t>
            </a:r>
            <a:r>
              <a:rPr lang="en-US" sz="2100" dirty="0" err="1" smtClean="0"/>
              <a:t>’s</a:t>
            </a:r>
            <a:r>
              <a:rPr lang="en-US" sz="2100" dirty="0" smtClean="0"/>
              <a:t> price dropped to $106.23, and </a:t>
            </a:r>
            <a:r>
              <a:rPr lang="en-US" sz="2100" i="1" dirty="0" err="1" smtClean="0"/>
              <a:t>bordeebook</a:t>
            </a:r>
            <a:r>
              <a:rPr lang="en-US" sz="2100" dirty="0" smtClean="0"/>
              <a:t> soon followed suit to the predictable $106.23 * 1.27059 = $134.97. But Peter Lawrence can now comfortably boast that one of the biggest and most respected companies on Earth valued his great book at $23,698,655.93 (plus $3.99 shipping).”</a:t>
            </a:r>
          </a:p>
          <a:p>
            <a:pPr>
              <a:lnSpc>
                <a:spcPct val="100000"/>
              </a:lnSpc>
            </a:pPr>
            <a:endParaRPr lang="en-US" sz="2100" dirty="0" smtClean="0"/>
          </a:p>
          <a:p>
            <a:pPr>
              <a:lnSpc>
                <a:spcPct val="100000"/>
              </a:lnSpc>
            </a:pPr>
            <a:endParaRPr lang="en-US" sz="2100" dirty="0" smtClean="0"/>
          </a:p>
          <a:p>
            <a:pPr>
              <a:lnSpc>
                <a:spcPct val="100000"/>
              </a:lnSpc>
            </a:pPr>
            <a:endParaRPr lang="en-US" sz="2100" dirty="0"/>
          </a:p>
          <a:p>
            <a:pPr lvl="1"/>
            <a:endParaRPr lang="en-US" sz="2100" dirty="0" smtClean="0"/>
          </a:p>
          <a:p>
            <a:pPr lvl="1"/>
            <a:endParaRPr lang="en-US" sz="2100" dirty="0" smtClean="0"/>
          </a:p>
          <a:p>
            <a:pPr lvl="1"/>
            <a:endParaRPr lang="en-US" sz="2100" dirty="0" smtClean="0"/>
          </a:p>
          <a:p>
            <a:pPr lvl="1">
              <a:buNone/>
            </a:pPr>
            <a:endParaRPr lang="en-US" sz="2100" dirty="0" smtClean="0"/>
          </a:p>
        </p:txBody>
      </p:sp>
      <p:sp>
        <p:nvSpPr>
          <p:cNvPr id="4" name="Title 3"/>
          <p:cNvSpPr>
            <a:spLocks noGrp="1"/>
          </p:cNvSpPr>
          <p:nvPr>
            <p:ph type="title"/>
          </p:nvPr>
        </p:nvSpPr>
        <p:spPr>
          <a:xfrm>
            <a:off x="457200" y="0"/>
            <a:ext cx="8239125" cy="831850"/>
          </a:xfrm>
        </p:spPr>
        <p:txBody>
          <a:bodyPr/>
          <a:lstStyle/>
          <a:p>
            <a:r>
              <a:rPr lang="en-US" sz="3200" dirty="0" smtClean="0"/>
              <a:t>“Endless Possibilities for Chaos and Mischief…”</a:t>
            </a:r>
            <a:endParaRPr lang="en-US" sz="3200" dirty="0"/>
          </a:p>
        </p:txBody>
      </p:sp>
      <p:pic>
        <p:nvPicPr>
          <p:cNvPr id="5" name="Picture 4" descr="lawrence_prices1.png"/>
          <p:cNvPicPr>
            <a:picLocks noChangeAspect="1"/>
          </p:cNvPicPr>
          <p:nvPr/>
        </p:nvPicPr>
        <p:blipFill>
          <a:blip r:embed="rId3" cstate="print"/>
          <a:stretch>
            <a:fillRect/>
          </a:stretch>
        </p:blipFill>
        <p:spPr>
          <a:xfrm>
            <a:off x="2514600" y="2362200"/>
            <a:ext cx="4267200" cy="1757733"/>
          </a:xfrm>
          <a:prstGeom prst="rect">
            <a:avLst/>
          </a:prstGeom>
        </p:spPr>
      </p:pic>
    </p:spTree>
    <p:extLst>
      <p:ext uri="{BB962C8B-B14F-4D97-AF65-F5344CB8AC3E}">
        <p14:creationId xmlns:p14="http://schemas.microsoft.com/office/powerpoint/2010/main" val="215049634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5F0F8411-2A5A-4695-9590-A3BC8E44B534}" type="slidenum">
              <a:rPr lang="en-US"/>
              <a:pPr/>
              <a:t>56</a:t>
            </a:fld>
            <a:endParaRPr lang="en-US"/>
          </a:p>
        </p:txBody>
      </p:sp>
      <p:sp>
        <p:nvSpPr>
          <p:cNvPr id="141314" name="Rectangle 2"/>
          <p:cNvSpPr>
            <a:spLocks noGrp="1" noChangeArrowheads="1"/>
          </p:cNvSpPr>
          <p:nvPr>
            <p:ph type="title"/>
          </p:nvPr>
        </p:nvSpPr>
        <p:spPr/>
        <p:txBody>
          <a:bodyPr/>
          <a:lstStyle/>
          <a:p>
            <a:r>
              <a:rPr lang="en-US"/>
              <a:t>Some better demand models</a:t>
            </a:r>
          </a:p>
        </p:txBody>
      </p:sp>
      <p:sp>
        <p:nvSpPr>
          <p:cNvPr id="141315" name="Rectangle 3"/>
          <p:cNvSpPr>
            <a:spLocks noGrp="1" noChangeArrowheads="1"/>
          </p:cNvSpPr>
          <p:nvPr>
            <p:ph type="body" idx="1"/>
          </p:nvPr>
        </p:nvSpPr>
        <p:spPr>
          <a:xfrm>
            <a:off x="457200" y="1143000"/>
            <a:ext cx="8242300" cy="4933950"/>
          </a:xfrm>
        </p:spPr>
        <p:txBody>
          <a:bodyPr/>
          <a:lstStyle/>
          <a:p>
            <a:r>
              <a:rPr lang="en-US" dirty="0"/>
              <a:t>Models with “sell-up”</a:t>
            </a:r>
          </a:p>
          <a:p>
            <a:pPr lvl="1"/>
            <a:r>
              <a:rPr lang="en-US" dirty="0" err="1"/>
              <a:t>Brumelle</a:t>
            </a:r>
            <a:r>
              <a:rPr lang="en-US" dirty="0"/>
              <a:t>, McGill, et </a:t>
            </a:r>
            <a:r>
              <a:rPr lang="en-US" dirty="0" err="1"/>
              <a:t>al.,</a:t>
            </a:r>
            <a:r>
              <a:rPr lang="en-US" i="1" dirty="0" err="1"/>
              <a:t>Trans</a:t>
            </a:r>
            <a:r>
              <a:rPr lang="en-US" i="1" dirty="0"/>
              <a:t>. Sci</a:t>
            </a:r>
            <a:r>
              <a:rPr lang="en-US" dirty="0"/>
              <a:t>., 1990</a:t>
            </a:r>
          </a:p>
          <a:p>
            <a:endParaRPr lang="en-US" dirty="0" smtClean="0"/>
          </a:p>
          <a:p>
            <a:r>
              <a:rPr lang="en-US" dirty="0" smtClean="0"/>
              <a:t>Hybrid Model </a:t>
            </a:r>
            <a:endParaRPr lang="en-US" dirty="0"/>
          </a:p>
          <a:p>
            <a:pPr lvl="1"/>
            <a:r>
              <a:rPr lang="en-US" dirty="0" smtClean="0"/>
              <a:t>Walczak </a:t>
            </a:r>
            <a:r>
              <a:rPr lang="en-US" i="1" dirty="0" smtClean="0"/>
              <a:t>et al.,  JRPM 2010 </a:t>
            </a:r>
            <a:endParaRPr lang="en-US" i="1" dirty="0"/>
          </a:p>
          <a:p>
            <a:endParaRPr lang="en-US" dirty="0" smtClean="0"/>
          </a:p>
          <a:p>
            <a:r>
              <a:rPr lang="en-US" dirty="0" smtClean="0"/>
              <a:t>Consumer </a:t>
            </a:r>
            <a:r>
              <a:rPr lang="en-US" dirty="0"/>
              <a:t>choice models</a:t>
            </a:r>
          </a:p>
          <a:p>
            <a:pPr lvl="1"/>
            <a:r>
              <a:rPr lang="en-US" dirty="0" err="1"/>
              <a:t>Talluri</a:t>
            </a:r>
            <a:r>
              <a:rPr lang="en-US" dirty="0"/>
              <a:t> and van </a:t>
            </a:r>
            <a:r>
              <a:rPr lang="en-US" dirty="0" err="1"/>
              <a:t>Ryzin</a:t>
            </a:r>
            <a:r>
              <a:rPr lang="en-US" dirty="0"/>
              <a:t>, </a:t>
            </a:r>
            <a:r>
              <a:rPr lang="en-US" i="1" dirty="0"/>
              <a:t>Mgmt. Sci.,</a:t>
            </a:r>
            <a:r>
              <a:rPr lang="en-US" dirty="0"/>
              <a:t> 2004</a:t>
            </a:r>
          </a:p>
          <a:p>
            <a:pPr lvl="1"/>
            <a:endParaRPr lang="en-US" dirty="0"/>
          </a:p>
        </p:txBody>
      </p:sp>
    </p:spTree>
    <p:extLst>
      <p:ext uri="{BB962C8B-B14F-4D97-AF65-F5344CB8AC3E}">
        <p14:creationId xmlns:p14="http://schemas.microsoft.com/office/powerpoint/2010/main" val="120286772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p:txBody>
          <a:bodyPr/>
          <a:lstStyle/>
          <a:p>
            <a:pPr defTabSz="910013">
              <a:defRPr/>
            </a:pPr>
            <a:r>
              <a:rPr lang="en-US"/>
              <a:t>Low Fare Problem</a:t>
            </a:r>
          </a:p>
        </p:txBody>
      </p:sp>
      <p:graphicFrame>
        <p:nvGraphicFramePr>
          <p:cNvPr id="231428" name="Group 4"/>
          <p:cNvGraphicFramePr>
            <a:graphicFrameLocks noGrp="1"/>
          </p:cNvGraphicFramePr>
          <p:nvPr>
            <p:ph idx="4294967295"/>
          </p:nvPr>
        </p:nvGraphicFramePr>
        <p:xfrm>
          <a:off x="7408863" y="2017713"/>
          <a:ext cx="591705" cy="2664200"/>
        </p:xfrm>
        <a:graphic>
          <a:graphicData uri="http://schemas.openxmlformats.org/drawingml/2006/table">
            <a:tbl>
              <a:tblPr/>
              <a:tblGrid>
                <a:gridCol w="591705"/>
              </a:tblGrid>
              <a:tr h="66535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110000"/>
                        <a:buFont typeface="Wingdings" pitchFamily="2" charset="2"/>
                        <a:buNone/>
                        <a:tabLst/>
                      </a:pPr>
                      <a:r>
                        <a:rPr kumimoji="0" lang="en-US" sz="2000" b="0" i="0" u="none" strike="noStrike" cap="none" normalizeH="0" baseline="0" smtClean="0">
                          <a:ln>
                            <a:noFill/>
                          </a:ln>
                          <a:solidFill>
                            <a:schemeClr val="tx1"/>
                          </a:solidFill>
                          <a:effectLst/>
                          <a:latin typeface="Arial Narrow" pitchFamily="34" charset="0"/>
                        </a:rPr>
                        <a:t>Y</a:t>
                      </a:r>
                    </a:p>
                  </a:txBody>
                  <a:tcPr marL="92620" marR="92620" marT="44948" marB="4494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675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110000"/>
                        <a:buFont typeface="Wingdings" pitchFamily="2" charset="2"/>
                        <a:buNone/>
                        <a:tabLst/>
                      </a:pPr>
                      <a:r>
                        <a:rPr kumimoji="0" lang="en-US" sz="2000" b="0" i="0" u="none" strike="noStrike" cap="none" normalizeH="0" baseline="0" smtClean="0">
                          <a:ln>
                            <a:noFill/>
                          </a:ln>
                          <a:solidFill>
                            <a:schemeClr val="tx1"/>
                          </a:solidFill>
                          <a:effectLst/>
                          <a:latin typeface="Arial Narrow" pitchFamily="34" charset="0"/>
                        </a:rPr>
                        <a:t>B</a:t>
                      </a:r>
                    </a:p>
                  </a:txBody>
                  <a:tcPr marL="92620" marR="92620" marT="44948" marB="4494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535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110000"/>
                        <a:buFont typeface="Wingdings" pitchFamily="2" charset="2"/>
                        <a:buNone/>
                        <a:tabLst/>
                      </a:pPr>
                      <a:r>
                        <a:rPr kumimoji="0" lang="en-US" sz="2000" b="0" i="0" u="none" strike="noStrike" cap="none" normalizeH="0" baseline="0" smtClean="0">
                          <a:ln>
                            <a:noFill/>
                          </a:ln>
                          <a:solidFill>
                            <a:schemeClr val="tx1"/>
                          </a:solidFill>
                          <a:effectLst/>
                          <a:latin typeface="Arial Narrow" pitchFamily="34" charset="0"/>
                        </a:rPr>
                        <a:t>M</a:t>
                      </a:r>
                    </a:p>
                  </a:txBody>
                  <a:tcPr marL="92620" marR="92620" marT="44948" marB="4494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675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110000"/>
                        <a:buFont typeface="Wingdings" pitchFamily="2" charset="2"/>
                        <a:buNone/>
                        <a:tabLst/>
                      </a:pPr>
                      <a:r>
                        <a:rPr kumimoji="0" lang="en-US" sz="2000" b="0" i="0" u="none" strike="noStrike" cap="none" normalizeH="0" baseline="0" smtClean="0">
                          <a:ln>
                            <a:noFill/>
                          </a:ln>
                          <a:solidFill>
                            <a:schemeClr val="tx1"/>
                          </a:solidFill>
                          <a:effectLst/>
                          <a:latin typeface="Arial Narrow" pitchFamily="34" charset="0"/>
                        </a:rPr>
                        <a:t>Q</a:t>
                      </a:r>
                    </a:p>
                  </a:txBody>
                  <a:tcPr marL="92620" marR="92620" marT="44948" marB="4494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1934" name="Line 16"/>
          <p:cNvSpPr>
            <a:spLocks noChangeShapeType="1"/>
          </p:cNvSpPr>
          <p:nvPr/>
        </p:nvSpPr>
        <p:spPr bwMode="auto">
          <a:xfrm>
            <a:off x="6477000" y="2667000"/>
            <a:ext cx="2438400" cy="0"/>
          </a:xfrm>
          <a:prstGeom prst="line">
            <a:avLst/>
          </a:prstGeom>
          <a:noFill/>
          <a:ln w="38100">
            <a:solidFill>
              <a:schemeClr val="tx1"/>
            </a:solidFill>
            <a:round/>
            <a:headEnd/>
            <a:tailEnd/>
          </a:ln>
        </p:spPr>
        <p:txBody>
          <a:bodyPr lIns="82058" tIns="41029" rIns="82058" bIns="41029"/>
          <a:lstStyle/>
          <a:p>
            <a:endParaRPr lang="en-US"/>
          </a:p>
        </p:txBody>
      </p:sp>
      <p:sp>
        <p:nvSpPr>
          <p:cNvPr id="81935" name="Line 17"/>
          <p:cNvSpPr>
            <a:spLocks noChangeShapeType="1"/>
          </p:cNvSpPr>
          <p:nvPr/>
        </p:nvSpPr>
        <p:spPr bwMode="auto">
          <a:xfrm>
            <a:off x="6400800" y="3352800"/>
            <a:ext cx="2438400" cy="0"/>
          </a:xfrm>
          <a:prstGeom prst="line">
            <a:avLst/>
          </a:prstGeom>
          <a:noFill/>
          <a:ln w="38100">
            <a:solidFill>
              <a:schemeClr val="tx1"/>
            </a:solidFill>
            <a:round/>
            <a:headEnd/>
            <a:tailEnd/>
          </a:ln>
        </p:spPr>
        <p:txBody>
          <a:bodyPr lIns="82058" tIns="41029" rIns="82058" bIns="41029"/>
          <a:lstStyle/>
          <a:p>
            <a:endParaRPr lang="en-US"/>
          </a:p>
        </p:txBody>
      </p:sp>
      <p:sp>
        <p:nvSpPr>
          <p:cNvPr id="81936" name="Line 18"/>
          <p:cNvSpPr>
            <a:spLocks noChangeShapeType="1"/>
          </p:cNvSpPr>
          <p:nvPr/>
        </p:nvSpPr>
        <p:spPr bwMode="auto">
          <a:xfrm>
            <a:off x="6477000" y="4038600"/>
            <a:ext cx="2438400" cy="0"/>
          </a:xfrm>
          <a:prstGeom prst="line">
            <a:avLst/>
          </a:prstGeom>
          <a:noFill/>
          <a:ln w="38100">
            <a:solidFill>
              <a:schemeClr val="tx1"/>
            </a:solidFill>
            <a:round/>
            <a:headEnd/>
            <a:tailEnd/>
          </a:ln>
        </p:spPr>
        <p:txBody>
          <a:bodyPr lIns="82058" tIns="41029" rIns="82058" bIns="41029"/>
          <a:lstStyle/>
          <a:p>
            <a:endParaRPr lang="en-US"/>
          </a:p>
        </p:txBody>
      </p:sp>
      <p:sp>
        <p:nvSpPr>
          <p:cNvPr id="81937" name="AutoShape 19"/>
          <p:cNvSpPr>
            <a:spLocks noChangeArrowheads="1"/>
          </p:cNvSpPr>
          <p:nvPr/>
        </p:nvSpPr>
        <p:spPr bwMode="auto">
          <a:xfrm>
            <a:off x="7010400" y="2057400"/>
            <a:ext cx="228600" cy="533400"/>
          </a:xfrm>
          <a:prstGeom prst="curvedRightArrow">
            <a:avLst>
              <a:gd name="adj1" fmla="val 48071"/>
              <a:gd name="adj2" fmla="val 96164"/>
              <a:gd name="adj3" fmla="val 33333"/>
            </a:avLst>
          </a:prstGeom>
          <a:solidFill>
            <a:srgbClr val="FF0000">
              <a:alpha val="50195"/>
            </a:srgbClr>
          </a:solidFill>
          <a:ln w="9525">
            <a:solidFill>
              <a:schemeClr val="tx1"/>
            </a:solidFill>
            <a:miter lim="800000"/>
            <a:headEnd/>
            <a:tailEnd/>
          </a:ln>
        </p:spPr>
        <p:txBody>
          <a:bodyPr wrap="none" lIns="82058" tIns="41029" rIns="82058" bIns="41029" anchor="ctr"/>
          <a:lstStyle/>
          <a:p>
            <a:pPr algn="ctr">
              <a:spcBef>
                <a:spcPct val="50000"/>
              </a:spcBef>
              <a:buClr>
                <a:srgbClr val="2652A0"/>
              </a:buClr>
              <a:buSzPct val="115000"/>
              <a:buFont typeface="Wingdings" pitchFamily="2" charset="2"/>
              <a:buNone/>
            </a:pPr>
            <a:endParaRPr lang="en-US"/>
          </a:p>
        </p:txBody>
      </p:sp>
      <p:sp>
        <p:nvSpPr>
          <p:cNvPr id="81938" name="AutoShape 20"/>
          <p:cNvSpPr>
            <a:spLocks noChangeArrowheads="1"/>
          </p:cNvSpPr>
          <p:nvPr/>
        </p:nvSpPr>
        <p:spPr bwMode="auto">
          <a:xfrm>
            <a:off x="7010400" y="2828925"/>
            <a:ext cx="228600" cy="533400"/>
          </a:xfrm>
          <a:prstGeom prst="curvedRightArrow">
            <a:avLst>
              <a:gd name="adj1" fmla="val 48071"/>
              <a:gd name="adj2" fmla="val 96164"/>
              <a:gd name="adj3" fmla="val 33333"/>
            </a:avLst>
          </a:prstGeom>
          <a:solidFill>
            <a:srgbClr val="000080">
              <a:alpha val="50195"/>
            </a:srgbClr>
          </a:solidFill>
          <a:ln w="9525">
            <a:solidFill>
              <a:schemeClr val="tx1"/>
            </a:solidFill>
            <a:miter lim="800000"/>
            <a:headEnd/>
            <a:tailEnd/>
          </a:ln>
        </p:spPr>
        <p:txBody>
          <a:bodyPr wrap="none" lIns="82058" tIns="41029" rIns="82058" bIns="41029" anchor="ctr"/>
          <a:lstStyle/>
          <a:p>
            <a:pPr algn="ctr">
              <a:spcBef>
                <a:spcPct val="50000"/>
              </a:spcBef>
              <a:buClr>
                <a:srgbClr val="2652A0"/>
              </a:buClr>
              <a:buSzPct val="115000"/>
              <a:buFont typeface="Wingdings" pitchFamily="2" charset="2"/>
              <a:buNone/>
            </a:pPr>
            <a:endParaRPr lang="en-US"/>
          </a:p>
        </p:txBody>
      </p:sp>
      <p:sp>
        <p:nvSpPr>
          <p:cNvPr id="81939" name="AutoShape 21"/>
          <p:cNvSpPr>
            <a:spLocks noChangeArrowheads="1"/>
          </p:cNvSpPr>
          <p:nvPr/>
        </p:nvSpPr>
        <p:spPr bwMode="auto">
          <a:xfrm>
            <a:off x="7010400" y="4286250"/>
            <a:ext cx="228600" cy="533400"/>
          </a:xfrm>
          <a:prstGeom prst="curvedRightArrow">
            <a:avLst>
              <a:gd name="adj1" fmla="val 48071"/>
              <a:gd name="adj2" fmla="val 96164"/>
              <a:gd name="adj3" fmla="val 33333"/>
            </a:avLst>
          </a:prstGeom>
          <a:solidFill>
            <a:schemeClr val="tx1">
              <a:alpha val="50195"/>
            </a:schemeClr>
          </a:solidFill>
          <a:ln w="9525">
            <a:solidFill>
              <a:schemeClr val="tx1"/>
            </a:solidFill>
            <a:miter lim="800000"/>
            <a:headEnd/>
            <a:tailEnd/>
          </a:ln>
        </p:spPr>
        <p:txBody>
          <a:bodyPr wrap="none" lIns="82058" tIns="41029" rIns="82058" bIns="41029" anchor="ctr"/>
          <a:lstStyle/>
          <a:p>
            <a:pPr algn="ctr">
              <a:spcBef>
                <a:spcPct val="50000"/>
              </a:spcBef>
              <a:buClr>
                <a:srgbClr val="2652A0"/>
              </a:buClr>
              <a:buSzPct val="115000"/>
              <a:buFont typeface="Wingdings" pitchFamily="2" charset="2"/>
              <a:buNone/>
            </a:pPr>
            <a:endParaRPr lang="en-US"/>
          </a:p>
        </p:txBody>
      </p:sp>
      <p:sp>
        <p:nvSpPr>
          <p:cNvPr id="81940" name="AutoShape 22"/>
          <p:cNvSpPr>
            <a:spLocks noChangeArrowheads="1"/>
          </p:cNvSpPr>
          <p:nvPr/>
        </p:nvSpPr>
        <p:spPr bwMode="auto">
          <a:xfrm>
            <a:off x="7010400" y="3543300"/>
            <a:ext cx="228600" cy="533400"/>
          </a:xfrm>
          <a:prstGeom prst="curvedRightArrow">
            <a:avLst>
              <a:gd name="adj1" fmla="val 48071"/>
              <a:gd name="adj2" fmla="val 96164"/>
              <a:gd name="adj3" fmla="val 33333"/>
            </a:avLst>
          </a:prstGeom>
          <a:solidFill>
            <a:srgbClr val="FFFF00">
              <a:alpha val="50195"/>
            </a:srgbClr>
          </a:solidFill>
          <a:ln w="9525">
            <a:solidFill>
              <a:schemeClr val="tx1"/>
            </a:solidFill>
            <a:miter lim="800000"/>
            <a:headEnd/>
            <a:tailEnd/>
          </a:ln>
        </p:spPr>
        <p:txBody>
          <a:bodyPr wrap="none" lIns="82058" tIns="41029" rIns="82058" bIns="41029" anchor="ctr"/>
          <a:lstStyle/>
          <a:p>
            <a:pPr algn="ctr">
              <a:spcBef>
                <a:spcPct val="50000"/>
              </a:spcBef>
              <a:buClr>
                <a:srgbClr val="2652A0"/>
              </a:buClr>
              <a:buSzPct val="115000"/>
              <a:buFont typeface="Wingdings" pitchFamily="2" charset="2"/>
              <a:buNone/>
            </a:pPr>
            <a:endParaRPr lang="en-US"/>
          </a:p>
        </p:txBody>
      </p:sp>
      <p:sp>
        <p:nvSpPr>
          <p:cNvPr id="81941" name="Rectangle 23"/>
          <p:cNvSpPr>
            <a:spLocks noChangeArrowheads="1"/>
          </p:cNvSpPr>
          <p:nvPr/>
        </p:nvSpPr>
        <p:spPr bwMode="auto">
          <a:xfrm>
            <a:off x="457200" y="1600200"/>
            <a:ext cx="5738813" cy="4525963"/>
          </a:xfrm>
          <a:prstGeom prst="rect">
            <a:avLst/>
          </a:prstGeom>
          <a:noFill/>
          <a:ln w="9525">
            <a:noFill/>
            <a:miter lim="800000"/>
            <a:headEnd/>
            <a:tailEnd/>
          </a:ln>
        </p:spPr>
        <p:txBody>
          <a:bodyPr lIns="91418" tIns="45709" rIns="91418" bIns="45709"/>
          <a:lstStyle/>
          <a:p>
            <a:pPr marL="227013" indent="-227013">
              <a:spcBef>
                <a:spcPct val="20000"/>
              </a:spcBef>
              <a:buClr>
                <a:schemeClr val="accent1"/>
              </a:buClr>
              <a:buSzPct val="110000"/>
              <a:buFont typeface="Wingdings" pitchFamily="2" charset="2"/>
              <a:buChar char="§"/>
            </a:pPr>
            <a:r>
              <a:rPr lang="en-US" sz="2700"/>
              <a:t>In traditional revenue management, fare fences and restrictions ‘keep’ passengers within their fare class</a:t>
            </a: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title"/>
          </p:nvPr>
        </p:nvSpPr>
        <p:spPr/>
        <p:txBody>
          <a:bodyPr/>
          <a:lstStyle/>
          <a:p>
            <a:r>
              <a:rPr lang="en-US" smtClean="0"/>
              <a:t>Yieldable Demand Model</a:t>
            </a:r>
          </a:p>
        </p:txBody>
      </p:sp>
      <p:sp>
        <p:nvSpPr>
          <p:cNvPr id="89090" name="Rectangle 3"/>
          <p:cNvSpPr>
            <a:spLocks noGrp="1" noChangeArrowheads="1"/>
          </p:cNvSpPr>
          <p:nvPr>
            <p:ph idx="1"/>
          </p:nvPr>
        </p:nvSpPr>
        <p:spPr/>
        <p:txBody>
          <a:bodyPr/>
          <a:lstStyle/>
          <a:p>
            <a:r>
              <a:rPr lang="en-US" sz="2200" smtClean="0"/>
              <a:t>The “Price not announced” model, Kincaid and Darling (1963)</a:t>
            </a:r>
          </a:p>
          <a:p>
            <a:r>
              <a:rPr lang="en-US" sz="2200" smtClean="0"/>
              <a:t>Independent Demand Model, Talluri and van Ryzin (2004)</a:t>
            </a:r>
          </a:p>
          <a:p>
            <a:pPr lvl="1"/>
            <a:r>
              <a:rPr lang="en-US" sz="1900" smtClean="0"/>
              <a:t>It’s the most popular demand model until recently, underlies EMSR, yield DP, and many network models</a:t>
            </a:r>
          </a:p>
        </p:txBody>
      </p:sp>
      <p:sp>
        <p:nvSpPr>
          <p:cNvPr id="89091" name="Slide Number Placeholder 4"/>
          <p:cNvSpPr>
            <a:spLocks noGrp="1"/>
          </p:cNvSpPr>
          <p:nvPr>
            <p:ph type="sldNum" sz="quarter" idx="10"/>
          </p:nvPr>
        </p:nvSpPr>
        <p:spPr>
          <a:noFill/>
        </p:spPr>
        <p:txBody>
          <a:bodyPr/>
          <a:lstStyle/>
          <a:p>
            <a:fld id="{FA060D65-77F2-46D3-997B-231F7E4B189C}" type="slidenum">
              <a:rPr lang="en-US" smtClean="0"/>
              <a:pPr/>
              <a:t>58</a:t>
            </a:fld>
            <a:endParaRPr lang="en-US" smtClean="0"/>
          </a:p>
        </p:txBody>
      </p:sp>
      <p:pic>
        <p:nvPicPr>
          <p:cNvPr id="89092" name="Picture 3"/>
          <p:cNvPicPr>
            <a:picLocks noChangeAspect="1" noChangeArrowheads="1"/>
          </p:cNvPicPr>
          <p:nvPr/>
        </p:nvPicPr>
        <p:blipFill>
          <a:blip r:embed="rId2"/>
          <a:srcRect/>
          <a:stretch>
            <a:fillRect/>
          </a:stretch>
        </p:blipFill>
        <p:spPr bwMode="auto">
          <a:xfrm>
            <a:off x="2801938" y="3302000"/>
            <a:ext cx="5768975" cy="2352675"/>
          </a:xfrm>
          <a:prstGeom prst="rect">
            <a:avLst/>
          </a:prstGeom>
          <a:noFill/>
          <a:ln w="9525">
            <a:noFill/>
            <a:round/>
            <a:headEnd/>
            <a:tailEnd/>
          </a:ln>
        </p:spPr>
      </p:pic>
      <p:pic>
        <p:nvPicPr>
          <p:cNvPr id="89093" name="Picture 2" descr="C:\Documents and Settings\moosten\Local Settings\Temporary Internet Files\Content.IE5\PQCXF7KU\MPj04028480000[1].jpg"/>
          <p:cNvPicPr>
            <a:picLocks noChangeAspect="1" noChangeArrowheads="1"/>
          </p:cNvPicPr>
          <p:nvPr/>
        </p:nvPicPr>
        <p:blipFill>
          <a:blip r:embed="rId3"/>
          <a:srcRect/>
          <a:stretch>
            <a:fillRect/>
          </a:stretch>
        </p:blipFill>
        <p:spPr bwMode="auto">
          <a:xfrm>
            <a:off x="246063" y="3151188"/>
            <a:ext cx="2244725" cy="1735137"/>
          </a:xfrm>
          <a:prstGeom prst="rect">
            <a:avLst/>
          </a:prstGeom>
          <a:noFill/>
          <a:ln w="9525">
            <a:noFill/>
            <a:miter lim="800000"/>
            <a:headEnd/>
            <a:tailEnd/>
          </a:ln>
        </p:spPr>
      </p:pic>
      <p:sp>
        <p:nvSpPr>
          <p:cNvPr id="7" name="Snip Same Side Corner Rectangle 6"/>
          <p:cNvSpPr/>
          <p:nvPr/>
        </p:nvSpPr>
        <p:spPr bwMode="auto">
          <a:xfrm>
            <a:off x="785813" y="4964113"/>
            <a:ext cx="841375" cy="1162050"/>
          </a:xfrm>
          <a:prstGeom prst="snip2SameRect">
            <a:avLst/>
          </a:prstGeom>
          <a:solidFill>
            <a:schemeClr val="accent1">
              <a:lumMod val="20000"/>
              <a:lumOff val="80000"/>
            </a:schemeClr>
          </a:solidFill>
          <a:ln w="31750" algn="ctr">
            <a:solidFill>
              <a:schemeClr val="accent1"/>
            </a:solidFill>
            <a:miter lim="800000"/>
            <a:headEnd/>
            <a:tailEnd/>
          </a:ln>
          <a:effectLst/>
        </p:spPr>
        <p:txBody>
          <a:bodyPr wrap="none" lIns="93955" tIns="46982" rIns="93955" bIns="46982" anchor="ctr"/>
          <a:lstStyle/>
          <a:p>
            <a:pPr algn="ctr" eaLnBrk="0" hangingPunct="0">
              <a:lnSpc>
                <a:spcPct val="85000"/>
              </a:lnSpc>
              <a:spcBef>
                <a:spcPts val="1246"/>
              </a:spcBef>
              <a:buClr>
                <a:srgbClr val="2652A0"/>
              </a:buClr>
              <a:buSzPct val="115000"/>
              <a:buFont typeface="Wingdings" pitchFamily="2" charset="2"/>
              <a:buNone/>
              <a:defRPr/>
            </a:pPr>
            <a:endParaRPr lang="en-US" sz="2500" b="1" dirty="0">
              <a:latin typeface="+mn-lt"/>
            </a:endParaRPr>
          </a:p>
        </p:txBody>
      </p:sp>
      <p:sp>
        <p:nvSpPr>
          <p:cNvPr id="8" name="Flowchart: Connector 7"/>
          <p:cNvSpPr/>
          <p:nvPr/>
        </p:nvSpPr>
        <p:spPr bwMode="auto">
          <a:xfrm>
            <a:off x="1150938" y="5137150"/>
            <a:ext cx="95250" cy="98425"/>
          </a:xfrm>
          <a:prstGeom prst="flowChartConnector">
            <a:avLst/>
          </a:prstGeom>
          <a:solidFill>
            <a:schemeClr val="bg1"/>
          </a:solidFill>
          <a:ln w="31750" algn="ctr">
            <a:solidFill>
              <a:schemeClr val="accent1"/>
            </a:solidFill>
            <a:miter lim="800000"/>
            <a:headEnd/>
            <a:tailEnd/>
          </a:ln>
          <a:effectLst/>
        </p:spPr>
        <p:txBody>
          <a:bodyPr wrap="none" lIns="93955" tIns="46982" rIns="93955" bIns="46982" anchor="ctr"/>
          <a:lstStyle/>
          <a:p>
            <a:pPr algn="ctr" eaLnBrk="0" hangingPunct="0">
              <a:lnSpc>
                <a:spcPct val="85000"/>
              </a:lnSpc>
              <a:spcBef>
                <a:spcPts val="1246"/>
              </a:spcBef>
              <a:buClr>
                <a:srgbClr val="2652A0"/>
              </a:buClr>
              <a:buSzPct val="115000"/>
              <a:buFont typeface="Wingdings" pitchFamily="2" charset="2"/>
              <a:buNone/>
              <a:defRPr/>
            </a:pPr>
            <a:endParaRPr lang="en-US" sz="2500" b="1" dirty="0">
              <a:latin typeface="+mn-lt"/>
            </a:endParaRPr>
          </a:p>
        </p:txBody>
      </p:sp>
      <p:sp>
        <p:nvSpPr>
          <p:cNvPr id="9" name="TextBox 8"/>
          <p:cNvSpPr txBox="1"/>
          <p:nvPr/>
        </p:nvSpPr>
        <p:spPr bwMode="auto">
          <a:xfrm>
            <a:off x="896938" y="5391150"/>
            <a:ext cx="619125" cy="346075"/>
          </a:xfrm>
          <a:prstGeom prst="rect">
            <a:avLst/>
          </a:prstGeom>
          <a:noFill/>
          <a:ln w="9525" algn="ctr">
            <a:noFill/>
            <a:miter lim="800000"/>
            <a:headEnd/>
            <a:tailEnd/>
          </a:ln>
          <a:effectLst/>
        </p:spPr>
        <p:txBody>
          <a:bodyPr lIns="93955" tIns="46982" rIns="93955" bIns="46982">
            <a:spAutoFit/>
          </a:bodyPr>
          <a:lstStyle/>
          <a:p>
            <a:pPr algn="ctr">
              <a:lnSpc>
                <a:spcPct val="85000"/>
              </a:lnSpc>
              <a:spcBef>
                <a:spcPts val="559"/>
              </a:spcBef>
              <a:buClr>
                <a:srgbClr val="2652A0"/>
              </a:buClr>
              <a:buSzPct val="115000"/>
              <a:buFont typeface="Wingdings" pitchFamily="2" charset="2"/>
              <a:buNone/>
              <a:defRPr/>
            </a:pPr>
            <a:r>
              <a:rPr lang="en-US" sz="1900" b="1" dirty="0">
                <a:latin typeface="+mn-lt"/>
              </a:rPr>
              <a:t>???</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p:txBody>
          <a:bodyPr/>
          <a:lstStyle/>
          <a:p>
            <a:pPr defTabSz="910013">
              <a:defRPr/>
            </a:pPr>
            <a:r>
              <a:rPr lang="en-US"/>
              <a:t>Low Fare Problem</a:t>
            </a:r>
          </a:p>
        </p:txBody>
      </p:sp>
      <p:graphicFrame>
        <p:nvGraphicFramePr>
          <p:cNvPr id="232452" name="Group 4"/>
          <p:cNvGraphicFramePr>
            <a:graphicFrameLocks noGrp="1"/>
          </p:cNvGraphicFramePr>
          <p:nvPr>
            <p:ph idx="4294967295"/>
          </p:nvPr>
        </p:nvGraphicFramePr>
        <p:xfrm>
          <a:off x="7391400" y="1981200"/>
          <a:ext cx="609600" cy="2743199"/>
        </p:xfrm>
        <a:graphic>
          <a:graphicData uri="http://schemas.openxmlformats.org/drawingml/2006/table">
            <a:tbl>
              <a:tblPr/>
              <a:tblGrid>
                <a:gridCol w="609600"/>
              </a:tblGrid>
              <a:tr h="68616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110000"/>
                        <a:buFont typeface="Wingdings" pitchFamily="2" charset="2"/>
                        <a:buNone/>
                        <a:tabLst/>
                      </a:pPr>
                      <a:r>
                        <a:rPr kumimoji="0" lang="en-US" sz="2000" b="0" i="0" u="none" strike="noStrike" cap="none" normalizeH="0" baseline="0" dirty="0" smtClean="0">
                          <a:ln>
                            <a:noFill/>
                          </a:ln>
                          <a:solidFill>
                            <a:schemeClr val="tx1"/>
                          </a:solidFill>
                          <a:effectLst/>
                          <a:latin typeface="Arial Narrow" pitchFamily="34" charset="0"/>
                        </a:rPr>
                        <a:t>Y</a:t>
                      </a:r>
                    </a:p>
                  </a:txBody>
                  <a:tcPr marL="92620" marR="92620" marT="44948" marB="4494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616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110000"/>
                        <a:buFont typeface="Wingdings" pitchFamily="2" charset="2"/>
                        <a:buNone/>
                        <a:tabLst/>
                      </a:pPr>
                      <a:r>
                        <a:rPr kumimoji="0" lang="en-US" sz="2000" b="0" i="0" u="none" strike="noStrike" cap="none" normalizeH="0" baseline="0" dirty="0" smtClean="0">
                          <a:ln>
                            <a:noFill/>
                          </a:ln>
                          <a:solidFill>
                            <a:schemeClr val="tx1"/>
                          </a:solidFill>
                          <a:effectLst/>
                          <a:latin typeface="Arial Narrow" pitchFamily="34" charset="0"/>
                        </a:rPr>
                        <a:t>B</a:t>
                      </a:r>
                    </a:p>
                  </a:txBody>
                  <a:tcPr marL="92620" marR="92620" marT="44948" marB="4494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4719">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110000"/>
                        <a:buFont typeface="Wingdings" pitchFamily="2" charset="2"/>
                        <a:buNone/>
                        <a:tabLst/>
                      </a:pPr>
                      <a:r>
                        <a:rPr kumimoji="0" lang="en-US" sz="2000" b="0" i="0" u="none" strike="noStrike" cap="none" normalizeH="0" baseline="0" dirty="0" smtClean="0">
                          <a:ln>
                            <a:noFill/>
                          </a:ln>
                          <a:solidFill>
                            <a:schemeClr val="tx1"/>
                          </a:solidFill>
                          <a:effectLst/>
                          <a:latin typeface="Arial Narrow" pitchFamily="34" charset="0"/>
                        </a:rPr>
                        <a:t>M</a:t>
                      </a:r>
                    </a:p>
                  </a:txBody>
                  <a:tcPr marL="92620" marR="92620" marT="44948" marB="4494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616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110000"/>
                        <a:buFont typeface="Wingdings" pitchFamily="2" charset="2"/>
                        <a:buNone/>
                        <a:tabLst/>
                      </a:pPr>
                      <a:r>
                        <a:rPr kumimoji="0" lang="en-US" sz="2000" b="0" i="0" u="none" strike="noStrike" cap="none" normalizeH="0" baseline="0" dirty="0" smtClean="0">
                          <a:ln>
                            <a:noFill/>
                          </a:ln>
                          <a:solidFill>
                            <a:schemeClr val="tx1"/>
                          </a:solidFill>
                          <a:effectLst/>
                          <a:latin typeface="Arial Narrow" pitchFamily="34" charset="0"/>
                        </a:rPr>
                        <a:t>Q</a:t>
                      </a:r>
                    </a:p>
                  </a:txBody>
                  <a:tcPr marL="92620" marR="92620" marT="44948" marB="4494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2958" name="Line 16"/>
          <p:cNvSpPr>
            <a:spLocks noChangeShapeType="1"/>
          </p:cNvSpPr>
          <p:nvPr/>
        </p:nvSpPr>
        <p:spPr bwMode="auto">
          <a:xfrm>
            <a:off x="7239000" y="2667000"/>
            <a:ext cx="914400" cy="0"/>
          </a:xfrm>
          <a:prstGeom prst="line">
            <a:avLst/>
          </a:prstGeom>
          <a:noFill/>
          <a:ln w="38100">
            <a:solidFill>
              <a:schemeClr val="tx1"/>
            </a:solidFill>
            <a:round/>
            <a:headEnd/>
            <a:tailEnd/>
          </a:ln>
        </p:spPr>
        <p:txBody>
          <a:bodyPr lIns="82058" tIns="41029" rIns="82058" bIns="41029"/>
          <a:lstStyle/>
          <a:p>
            <a:endParaRPr lang="en-US"/>
          </a:p>
        </p:txBody>
      </p:sp>
      <p:sp>
        <p:nvSpPr>
          <p:cNvPr id="82959" name="Line 17"/>
          <p:cNvSpPr>
            <a:spLocks noChangeShapeType="1"/>
          </p:cNvSpPr>
          <p:nvPr/>
        </p:nvSpPr>
        <p:spPr bwMode="auto">
          <a:xfrm>
            <a:off x="7315200" y="3352800"/>
            <a:ext cx="838200" cy="0"/>
          </a:xfrm>
          <a:prstGeom prst="line">
            <a:avLst/>
          </a:prstGeom>
          <a:noFill/>
          <a:ln w="38100">
            <a:solidFill>
              <a:schemeClr val="tx1"/>
            </a:solidFill>
            <a:round/>
            <a:headEnd/>
            <a:tailEnd/>
          </a:ln>
        </p:spPr>
        <p:txBody>
          <a:bodyPr lIns="82058" tIns="41029" rIns="82058" bIns="41029"/>
          <a:lstStyle/>
          <a:p>
            <a:endParaRPr lang="en-US"/>
          </a:p>
        </p:txBody>
      </p:sp>
      <p:sp>
        <p:nvSpPr>
          <p:cNvPr id="82960" name="Line 18"/>
          <p:cNvSpPr>
            <a:spLocks noChangeShapeType="1"/>
          </p:cNvSpPr>
          <p:nvPr/>
        </p:nvSpPr>
        <p:spPr bwMode="auto">
          <a:xfrm>
            <a:off x="7315200" y="4038600"/>
            <a:ext cx="838200" cy="0"/>
          </a:xfrm>
          <a:prstGeom prst="line">
            <a:avLst/>
          </a:prstGeom>
          <a:noFill/>
          <a:ln w="38100">
            <a:solidFill>
              <a:schemeClr val="tx1"/>
            </a:solidFill>
            <a:round/>
            <a:headEnd/>
            <a:tailEnd/>
          </a:ln>
        </p:spPr>
        <p:txBody>
          <a:bodyPr lIns="82058" tIns="41029" rIns="82058" bIns="41029"/>
          <a:lstStyle/>
          <a:p>
            <a:endParaRPr lang="en-US"/>
          </a:p>
        </p:txBody>
      </p:sp>
      <p:sp>
        <p:nvSpPr>
          <p:cNvPr id="82961" name="AutoShape 19"/>
          <p:cNvSpPr>
            <a:spLocks noChangeArrowheads="1"/>
          </p:cNvSpPr>
          <p:nvPr/>
        </p:nvSpPr>
        <p:spPr bwMode="auto">
          <a:xfrm>
            <a:off x="6705600" y="2057400"/>
            <a:ext cx="533400" cy="1143000"/>
          </a:xfrm>
          <a:prstGeom prst="curvedRightArrow">
            <a:avLst>
              <a:gd name="adj1" fmla="val 44147"/>
              <a:gd name="adj2" fmla="val 88313"/>
              <a:gd name="adj3" fmla="val 33333"/>
            </a:avLst>
          </a:prstGeom>
          <a:solidFill>
            <a:srgbClr val="FF0000">
              <a:alpha val="50195"/>
            </a:srgbClr>
          </a:solidFill>
          <a:ln w="12700">
            <a:solidFill>
              <a:schemeClr val="tx1"/>
            </a:solidFill>
            <a:miter lim="800000"/>
            <a:headEnd/>
            <a:tailEnd/>
          </a:ln>
        </p:spPr>
        <p:txBody>
          <a:bodyPr wrap="none" lIns="82058" tIns="41029" rIns="82058" bIns="41029" anchor="ctr"/>
          <a:lstStyle/>
          <a:p>
            <a:pPr algn="ctr">
              <a:spcBef>
                <a:spcPct val="50000"/>
              </a:spcBef>
              <a:buClr>
                <a:srgbClr val="2652A0"/>
              </a:buClr>
              <a:buSzPct val="115000"/>
              <a:buFont typeface="Wingdings" pitchFamily="2" charset="2"/>
              <a:buNone/>
            </a:pPr>
            <a:endParaRPr lang="en-US"/>
          </a:p>
        </p:txBody>
      </p:sp>
      <p:sp>
        <p:nvSpPr>
          <p:cNvPr id="82962" name="AutoShape 20"/>
          <p:cNvSpPr>
            <a:spLocks noChangeArrowheads="1"/>
          </p:cNvSpPr>
          <p:nvPr/>
        </p:nvSpPr>
        <p:spPr bwMode="auto">
          <a:xfrm>
            <a:off x="6629400" y="2743200"/>
            <a:ext cx="609600" cy="2301875"/>
          </a:xfrm>
          <a:prstGeom prst="curvedRightArrow">
            <a:avLst>
              <a:gd name="adj1" fmla="val 77793"/>
              <a:gd name="adj2" fmla="val 155622"/>
              <a:gd name="adj3" fmla="val 33333"/>
            </a:avLst>
          </a:prstGeom>
          <a:solidFill>
            <a:srgbClr val="000080">
              <a:alpha val="50195"/>
            </a:srgbClr>
          </a:solidFill>
          <a:ln w="9525">
            <a:solidFill>
              <a:schemeClr val="tx1"/>
            </a:solidFill>
            <a:miter lim="800000"/>
            <a:headEnd/>
            <a:tailEnd/>
          </a:ln>
        </p:spPr>
        <p:txBody>
          <a:bodyPr wrap="none" lIns="82058" tIns="41029" rIns="82058" bIns="41029" anchor="ctr"/>
          <a:lstStyle/>
          <a:p>
            <a:pPr algn="ctr">
              <a:spcBef>
                <a:spcPct val="50000"/>
              </a:spcBef>
              <a:buClr>
                <a:srgbClr val="2652A0"/>
              </a:buClr>
              <a:buSzPct val="115000"/>
              <a:buFont typeface="Wingdings" pitchFamily="2" charset="2"/>
              <a:buNone/>
            </a:pPr>
            <a:endParaRPr lang="en-US"/>
          </a:p>
        </p:txBody>
      </p:sp>
      <p:sp>
        <p:nvSpPr>
          <p:cNvPr id="82963" name="AutoShape 21"/>
          <p:cNvSpPr>
            <a:spLocks noChangeArrowheads="1"/>
          </p:cNvSpPr>
          <p:nvPr/>
        </p:nvSpPr>
        <p:spPr bwMode="auto">
          <a:xfrm>
            <a:off x="6705600" y="3603625"/>
            <a:ext cx="533400" cy="1273175"/>
          </a:xfrm>
          <a:prstGeom prst="curvedRightArrow">
            <a:avLst>
              <a:gd name="adj1" fmla="val 49175"/>
              <a:gd name="adj2" fmla="val 98371"/>
              <a:gd name="adj3" fmla="val 33333"/>
            </a:avLst>
          </a:prstGeom>
          <a:solidFill>
            <a:srgbClr val="FFFF00">
              <a:alpha val="50195"/>
            </a:srgbClr>
          </a:solidFill>
          <a:ln w="9525">
            <a:solidFill>
              <a:schemeClr val="tx1"/>
            </a:solidFill>
            <a:miter lim="800000"/>
            <a:headEnd/>
            <a:tailEnd/>
          </a:ln>
        </p:spPr>
        <p:txBody>
          <a:bodyPr wrap="none" lIns="82058" tIns="41029" rIns="82058" bIns="41029" anchor="ctr"/>
          <a:lstStyle/>
          <a:p>
            <a:pPr algn="ctr">
              <a:spcBef>
                <a:spcPct val="50000"/>
              </a:spcBef>
              <a:buClr>
                <a:srgbClr val="2652A0"/>
              </a:buClr>
              <a:buSzPct val="115000"/>
              <a:buFont typeface="Wingdings" pitchFamily="2" charset="2"/>
              <a:buNone/>
            </a:pPr>
            <a:endParaRPr lang="en-US"/>
          </a:p>
        </p:txBody>
      </p:sp>
      <p:sp>
        <p:nvSpPr>
          <p:cNvPr id="82964" name="Rectangle 22"/>
          <p:cNvSpPr>
            <a:spLocks noChangeArrowheads="1"/>
          </p:cNvSpPr>
          <p:nvPr/>
        </p:nvSpPr>
        <p:spPr bwMode="auto">
          <a:xfrm>
            <a:off x="457200" y="1600200"/>
            <a:ext cx="4044950" cy="4525963"/>
          </a:xfrm>
          <a:prstGeom prst="rect">
            <a:avLst/>
          </a:prstGeom>
          <a:noFill/>
          <a:ln w="9525">
            <a:noFill/>
            <a:miter lim="800000"/>
            <a:headEnd/>
            <a:tailEnd/>
          </a:ln>
        </p:spPr>
        <p:txBody>
          <a:bodyPr lIns="91418" tIns="45709" rIns="91418" bIns="45709"/>
          <a:lstStyle/>
          <a:p>
            <a:pPr marL="227013" indent="-227013">
              <a:spcBef>
                <a:spcPct val="20000"/>
              </a:spcBef>
              <a:buClr>
                <a:schemeClr val="accent1"/>
              </a:buClr>
              <a:buSzPct val="110000"/>
              <a:buFont typeface="Wingdings" pitchFamily="2" charset="2"/>
              <a:buChar char="§"/>
            </a:pPr>
            <a:r>
              <a:rPr lang="en-US" sz="2700"/>
              <a:t>With weak fare fences and restrictions, passengers may ‘buy-down’ to less expensive classes</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Overbooking</a:t>
            </a:r>
            <a:endParaRPr lang="en-US" dirty="0"/>
          </a:p>
        </p:txBody>
      </p:sp>
      <p:sp>
        <p:nvSpPr>
          <p:cNvPr id="3" name="Content Placeholder 2"/>
          <p:cNvSpPr>
            <a:spLocks noGrp="1"/>
          </p:cNvSpPr>
          <p:nvPr>
            <p:ph idx="1"/>
          </p:nvPr>
        </p:nvSpPr>
        <p:spPr>
          <a:xfrm>
            <a:off x="457200" y="1219200"/>
            <a:ext cx="8229600" cy="4419600"/>
          </a:xfrm>
        </p:spPr>
        <p:txBody>
          <a:bodyPr>
            <a:normAutofit fontScale="77500" lnSpcReduction="20000"/>
          </a:bodyPr>
          <a:lstStyle/>
          <a:p>
            <a:r>
              <a:rPr lang="en-US" dirty="0" smtClean="0"/>
              <a:t>Balancing spoilage (flying with empty seats) with costs of denying boarding to an overbooked customer. Typical business measures used:</a:t>
            </a:r>
          </a:p>
          <a:p>
            <a:pPr lvl="1"/>
            <a:r>
              <a:rPr lang="en-US" dirty="0" smtClean="0"/>
              <a:t>Probability of show-ups exceeding capacity </a:t>
            </a:r>
          </a:p>
          <a:p>
            <a:pPr lvl="1"/>
            <a:r>
              <a:rPr lang="en-US" dirty="0" smtClean="0"/>
              <a:t>Expected number of denied boardings</a:t>
            </a:r>
          </a:p>
          <a:p>
            <a:pPr lvl="1"/>
            <a:r>
              <a:rPr lang="en-US" dirty="0" smtClean="0"/>
              <a:t>Net expected profit contribution</a:t>
            </a:r>
          </a:p>
          <a:p>
            <a:r>
              <a:rPr lang="en-US" dirty="0" smtClean="0"/>
              <a:t>Common assumption:</a:t>
            </a:r>
          </a:p>
          <a:p>
            <a:pPr lvl="1"/>
            <a:r>
              <a:rPr lang="en-US" dirty="0" smtClean="0"/>
              <a:t>Independent no-shows, same distribution</a:t>
            </a:r>
          </a:p>
          <a:p>
            <a:pPr lvl="1"/>
            <a:r>
              <a:rPr lang="en-US" dirty="0" smtClean="0"/>
              <a:t>Implies binomial distribution of show-ups, can be approximated by normal</a:t>
            </a:r>
          </a:p>
          <a:p>
            <a:r>
              <a:rPr lang="en-US" dirty="0" smtClean="0"/>
              <a:t>Example:  </a:t>
            </a:r>
          </a:p>
          <a:p>
            <a:pPr lvl="1"/>
            <a:r>
              <a:rPr lang="en-US" dirty="0" smtClean="0"/>
              <a:t>Physical capacity </a:t>
            </a:r>
            <a:r>
              <a:rPr lang="en-US" i="1" dirty="0" smtClean="0"/>
              <a:t>M</a:t>
            </a:r>
            <a:r>
              <a:rPr lang="en-US" dirty="0" smtClean="0"/>
              <a:t>, current reservation level </a:t>
            </a:r>
            <a:r>
              <a:rPr lang="en-US" i="1" dirty="0" smtClean="0"/>
              <a:t>N</a:t>
            </a:r>
            <a:r>
              <a:rPr lang="en-US" dirty="0" smtClean="0"/>
              <a:t>, normal show-ups with mean </a:t>
            </a:r>
            <a:r>
              <a:rPr lang="en-US" i="1" dirty="0" smtClean="0"/>
              <a:t>Na</a:t>
            </a:r>
            <a:r>
              <a:rPr lang="en-US" dirty="0" smtClean="0"/>
              <a:t> and standard deviation </a:t>
            </a:r>
            <a:r>
              <a:rPr lang="en-US" i="1" dirty="0" err="1" smtClean="0"/>
              <a:t>Nb</a:t>
            </a:r>
            <a:r>
              <a:rPr lang="en-US" i="1" dirty="0" smtClean="0"/>
              <a:t>, </a:t>
            </a:r>
            <a:r>
              <a:rPr lang="en-US" dirty="0" smtClean="0"/>
              <a:t>where </a:t>
            </a:r>
            <a:r>
              <a:rPr lang="en-US" i="1" dirty="0" smtClean="0"/>
              <a:t>a </a:t>
            </a:r>
            <a:r>
              <a:rPr lang="en-US" dirty="0" smtClean="0"/>
              <a:t>and </a:t>
            </a:r>
            <a:r>
              <a:rPr lang="en-US" i="1" dirty="0" smtClean="0"/>
              <a:t>b</a:t>
            </a:r>
            <a:r>
              <a:rPr lang="en-US" dirty="0" smtClean="0"/>
              <a:t> are parameters</a:t>
            </a:r>
          </a:p>
          <a:p>
            <a:pPr lvl="1"/>
            <a:r>
              <a:rPr lang="en-US" dirty="0" smtClean="0"/>
              <a:t>Probability  that the number of booked passengers who show-up at departure does not exceed the capacity can be expressed as:</a:t>
            </a:r>
          </a:p>
          <a:p>
            <a:pPr lvl="1"/>
            <a:endParaRPr lang="en-US" dirty="0" smtClean="0"/>
          </a:p>
          <a:p>
            <a:pPr lvl="1"/>
            <a:endParaRPr lang="en-US" dirty="0" smtClean="0"/>
          </a:p>
          <a:p>
            <a:endParaRPr lang="en-US" dirty="0" smtClean="0"/>
          </a:p>
        </p:txBody>
      </p:sp>
      <p:graphicFrame>
        <p:nvGraphicFramePr>
          <p:cNvPr id="109569" name="Object 1"/>
          <p:cNvGraphicFramePr>
            <a:graphicFrameLocks noChangeAspect="1"/>
          </p:cNvGraphicFramePr>
          <p:nvPr>
            <p:extLst>
              <p:ext uri="{D42A27DB-BD31-4B8C-83A1-F6EECF244321}">
                <p14:modId xmlns:p14="http://schemas.microsoft.com/office/powerpoint/2010/main" val="93525899"/>
              </p:ext>
            </p:extLst>
          </p:nvPr>
        </p:nvGraphicFramePr>
        <p:xfrm>
          <a:off x="3689350" y="5638800"/>
          <a:ext cx="2222500" cy="762000"/>
        </p:xfrm>
        <a:graphic>
          <a:graphicData uri="http://schemas.openxmlformats.org/presentationml/2006/ole">
            <mc:AlternateContent xmlns:mc="http://schemas.openxmlformats.org/markup-compatibility/2006">
              <mc:Choice xmlns:v="urn:schemas-microsoft-com:vml" Requires="v">
                <p:oleObj spid="_x0000_s8221" name="Equation" r:id="rId4" imgW="1333440" imgH="457200" progId="Equation.DSMT4">
                  <p:embed/>
                </p:oleObj>
              </mc:Choice>
              <mc:Fallback>
                <p:oleObj name="Equation" r:id="rId4" imgW="1333440" imgH="457200" progId="Equation.DSMT4">
                  <p:embed/>
                  <p:pic>
                    <p:nvPicPr>
                      <p:cNvPr id="0" name=""/>
                      <p:cNvPicPr>
                        <a:picLocks noChangeAspect="1" noChangeArrowheads="1"/>
                      </p:cNvPicPr>
                      <p:nvPr/>
                    </p:nvPicPr>
                    <p:blipFill>
                      <a:blip r:embed="rId5"/>
                      <a:srcRect/>
                      <a:stretch>
                        <a:fillRect/>
                      </a:stretch>
                    </p:blipFill>
                    <p:spPr bwMode="auto">
                      <a:xfrm>
                        <a:off x="3689350" y="5638800"/>
                        <a:ext cx="22225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6"/>
          <p:cNvSpPr>
            <a:spLocks noGrp="1" noChangeArrowheads="1"/>
          </p:cNvSpPr>
          <p:nvPr>
            <p:ph type="sldNum" sz="quarter" idx="4294967295"/>
          </p:nvPr>
        </p:nvSpPr>
        <p:spPr>
          <a:xfrm>
            <a:off x="5" y="6454594"/>
            <a:ext cx="457489" cy="226919"/>
          </a:xfrm>
          <a:prstGeom prst="rect">
            <a:avLst/>
          </a:prstGeom>
          <a:noFill/>
        </p:spPr>
        <p:txBody>
          <a:bodyPr lIns="82012" tIns="41005" rIns="82012" bIns="41005"/>
          <a:lstStyle/>
          <a:p>
            <a:pPr>
              <a:buClr>
                <a:srgbClr val="404040"/>
              </a:buClr>
            </a:pPr>
            <a:fld id="{106974A5-423A-4CE6-BCC5-76733FB390F8}" type="slidenum">
              <a:rPr>
                <a:solidFill>
                  <a:srgbClr val="00539B"/>
                </a:solidFill>
              </a:rPr>
              <a:pPr>
                <a:buClr>
                  <a:srgbClr val="404040"/>
                </a:buClr>
              </a:pPr>
              <a:t>60</a:t>
            </a:fld>
            <a:endParaRPr dirty="0">
              <a:solidFill>
                <a:srgbClr val="00539B"/>
              </a:solidFill>
            </a:endParaRPr>
          </a:p>
        </p:txBody>
      </p:sp>
      <p:sp>
        <p:nvSpPr>
          <p:cNvPr id="9220" name="Rectangle 3"/>
          <p:cNvSpPr>
            <a:spLocks noGrp="1" noChangeArrowheads="1"/>
          </p:cNvSpPr>
          <p:nvPr>
            <p:ph idx="4294967295"/>
          </p:nvPr>
        </p:nvSpPr>
        <p:spPr>
          <a:xfrm>
            <a:off x="383887" y="1311090"/>
            <a:ext cx="8226136" cy="4911922"/>
          </a:xfrm>
        </p:spPr>
        <p:txBody>
          <a:bodyPr lIns="91715" tIns="45858" rIns="91715" bIns="45858"/>
          <a:lstStyle/>
          <a:p>
            <a:pPr marL="632662" lvl="1" indent="-350252" defTabSz="884173"/>
            <a:r>
              <a:rPr lang="en-US" sz="2000" dirty="0"/>
              <a:t>The “Price announced” model, Kincaid and Darling (1963)</a:t>
            </a:r>
          </a:p>
          <a:p>
            <a:pPr marL="632662" lvl="1" indent="-350252" defTabSz="884173"/>
            <a:r>
              <a:rPr lang="en-US" sz="2000" dirty="0"/>
              <a:t>Lowest Available Fare model, Gallego and van Ryzin (1994), Talluri and van Ryzin (2004)</a:t>
            </a:r>
          </a:p>
          <a:p>
            <a:pPr marL="632662" lvl="1" indent="-350252" defTabSz="884173"/>
            <a:r>
              <a:rPr lang="en-US" sz="2000" dirty="0"/>
              <a:t>Buy Down model (Kambour, 2001)</a:t>
            </a:r>
          </a:p>
          <a:p>
            <a:pPr marL="689115" lvl="1" indent="-287605" defTabSz="884173"/>
            <a:endParaRPr lang="en-US" sz="1700" dirty="0"/>
          </a:p>
          <a:p>
            <a:pPr marL="689115" lvl="1" indent="-287605" defTabSz="884173"/>
            <a:endParaRPr lang="en-US" sz="1700" dirty="0"/>
          </a:p>
          <a:p>
            <a:pPr marL="689115" lvl="1" indent="-287605" defTabSz="884173"/>
            <a:endParaRPr lang="en-US" sz="1700" dirty="0"/>
          </a:p>
          <a:p>
            <a:pPr marL="689115" lvl="1" indent="-287605" defTabSz="884173"/>
            <a:endParaRPr lang="en-US" sz="1700" dirty="0"/>
          </a:p>
          <a:p>
            <a:pPr marL="689115" lvl="1" indent="-287605" defTabSz="884173"/>
            <a:endParaRPr lang="en-US" sz="1700" dirty="0"/>
          </a:p>
          <a:p>
            <a:pPr marL="689115" lvl="1" indent="-287605" defTabSz="884173"/>
            <a:endParaRPr lang="en-US" sz="1700" dirty="0"/>
          </a:p>
          <a:p>
            <a:pPr marL="401508" lvl="1" indent="0" defTabSz="884173">
              <a:buNone/>
            </a:pPr>
            <a:endParaRPr lang="en-US" sz="1700" dirty="0"/>
          </a:p>
          <a:p>
            <a:pPr marL="350252" indent="-350252" defTabSz="884173"/>
            <a:r>
              <a:rPr lang="en-US" sz="2200" dirty="0"/>
              <a:t>Hybrid Demand Model</a:t>
            </a:r>
          </a:p>
          <a:p>
            <a:pPr marL="689115" lvl="1" indent="-287605" defTabSz="884173"/>
            <a:r>
              <a:rPr lang="en-US" sz="1700" dirty="0"/>
              <a:t>Demand with a yieldable and a priceable component</a:t>
            </a:r>
          </a:p>
        </p:txBody>
      </p:sp>
      <p:sp>
        <p:nvSpPr>
          <p:cNvPr id="9221" name="Slide Number Placeholder 4"/>
          <p:cNvSpPr txBox="1">
            <a:spLocks noGrp="1"/>
          </p:cNvSpPr>
          <p:nvPr/>
        </p:nvSpPr>
        <p:spPr bwMode="auto">
          <a:xfrm>
            <a:off x="0" y="6454594"/>
            <a:ext cx="458932" cy="226919"/>
          </a:xfrm>
          <a:prstGeom prst="rect">
            <a:avLst/>
          </a:prstGeom>
          <a:noFill/>
          <a:ln w="9525">
            <a:noFill/>
            <a:miter lim="800000"/>
            <a:headEnd/>
            <a:tailEnd/>
          </a:ln>
        </p:spPr>
        <p:txBody>
          <a:bodyPr lIns="91715" tIns="45858" rIns="91715" bIns="45858"/>
          <a:lstStyle/>
          <a:p>
            <a:pPr defTabSz="851426"/>
            <a:fld id="{65A67794-43F3-47DB-B54D-8BD996AEB56D}" type="slidenum">
              <a:rPr lang="en-US" sz="1300">
                <a:solidFill>
                  <a:srgbClr val="FFFFFF"/>
                </a:solidFill>
              </a:rPr>
              <a:pPr defTabSz="851426"/>
              <a:t>60</a:t>
            </a:fld>
            <a:endParaRPr lang="en-US" sz="1300" dirty="0">
              <a:solidFill>
                <a:srgbClr val="FFFFFF"/>
              </a:solidFill>
            </a:endParaRPr>
          </a:p>
        </p:txBody>
      </p:sp>
      <p:pic>
        <p:nvPicPr>
          <p:cNvPr id="9222" name="Picture 3"/>
          <p:cNvPicPr>
            <a:picLocks noChangeAspect="1" noChangeArrowheads="1"/>
          </p:cNvPicPr>
          <p:nvPr/>
        </p:nvPicPr>
        <p:blipFill>
          <a:blip r:embed="rId2" cstate="print"/>
          <a:srcRect/>
          <a:stretch>
            <a:fillRect/>
          </a:stretch>
        </p:blipFill>
        <p:spPr bwMode="auto">
          <a:xfrm>
            <a:off x="1492256" y="2819403"/>
            <a:ext cx="6111875" cy="2493309"/>
          </a:xfrm>
          <a:prstGeom prst="rect">
            <a:avLst/>
          </a:prstGeom>
          <a:noFill/>
          <a:ln w="9525">
            <a:noFill/>
            <a:round/>
            <a:headEnd/>
            <a:tailEnd/>
          </a:ln>
        </p:spPr>
      </p:pic>
      <p:sp>
        <p:nvSpPr>
          <p:cNvPr id="7" name="Rectangle 2"/>
          <p:cNvSpPr txBox="1">
            <a:spLocks noChangeArrowheads="1"/>
          </p:cNvSpPr>
          <p:nvPr/>
        </p:nvSpPr>
        <p:spPr>
          <a:xfrm>
            <a:off x="434980" y="387351"/>
            <a:ext cx="8502650" cy="831850"/>
          </a:xfrm>
          <a:prstGeom prst="rect">
            <a:avLst/>
          </a:prstGeom>
        </p:spPr>
        <p:txBody>
          <a:bodyPr lIns="91387" tIns="45693" rIns="91387" bIns="45693"/>
          <a:lstStyle>
            <a:lvl1pPr marL="114300" indent="0" algn="l" defTabSz="914400" rtl="0" eaLnBrk="1" latinLnBrk="0" hangingPunct="1">
              <a:lnSpc>
                <a:spcPct val="90000"/>
              </a:lnSpc>
              <a:spcBef>
                <a:spcPct val="0"/>
              </a:spcBef>
              <a:spcAft>
                <a:spcPct val="0"/>
              </a:spcAft>
              <a:buNone/>
              <a:defRPr kumimoji="0" sz="4000" b="0" i="0" u="none" kern="1200" baseline="0">
                <a:solidFill>
                  <a:srgbClr val="00539B"/>
                </a:solidFill>
                <a:effectLst/>
                <a:latin typeface="Calibri"/>
                <a:ea typeface="+mj-ea"/>
                <a:cs typeface="+mj-cs"/>
              </a:defRPr>
            </a:lvl1pPr>
          </a:lstStyle>
          <a:p>
            <a:r>
              <a:rPr lang="en-US" dirty="0" smtClean="0"/>
              <a:t>Priceable Demand</a:t>
            </a:r>
          </a:p>
        </p:txBody>
      </p:sp>
    </p:spTree>
    <p:extLst>
      <p:ext uri="{BB962C8B-B14F-4D97-AF65-F5344CB8AC3E}">
        <p14:creationId xmlns:p14="http://schemas.microsoft.com/office/powerpoint/2010/main" val="1797169628"/>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r>
              <a:rPr lang="en-US" smtClean="0"/>
              <a:t>Market  Priceable Demand Model</a:t>
            </a:r>
          </a:p>
        </p:txBody>
      </p:sp>
      <p:sp>
        <p:nvSpPr>
          <p:cNvPr id="156675" name="Rectangle 3"/>
          <p:cNvSpPr>
            <a:spLocks noGrp="1" noChangeArrowheads="1"/>
          </p:cNvSpPr>
          <p:nvPr>
            <p:ph idx="1"/>
          </p:nvPr>
        </p:nvSpPr>
        <p:spPr>
          <a:xfrm>
            <a:off x="533400" y="1524000"/>
            <a:ext cx="8226425" cy="4724400"/>
          </a:xfrm>
        </p:spPr>
        <p:txBody>
          <a:bodyPr>
            <a:normAutofit fontScale="92500" lnSpcReduction="20000"/>
          </a:bodyPr>
          <a:lstStyle/>
          <a:p>
            <a:r>
              <a:rPr lang="en-US" sz="2200" smtClean="0"/>
              <a:t>Demand model typically considered in the microeconomics</a:t>
            </a:r>
          </a:p>
          <a:p>
            <a:r>
              <a:rPr lang="en-US" sz="2200" smtClean="0"/>
              <a:t>Price sensitive</a:t>
            </a:r>
            <a:endParaRPr lang="en-US" sz="1900" smtClean="0"/>
          </a:p>
          <a:p>
            <a:pPr lvl="1"/>
            <a:endParaRPr lang="en-US" sz="1900" smtClean="0"/>
          </a:p>
          <a:p>
            <a:pPr lvl="1"/>
            <a:endParaRPr lang="en-US" sz="1900" smtClean="0"/>
          </a:p>
          <a:p>
            <a:pPr lvl="1"/>
            <a:endParaRPr lang="en-US" sz="1900" smtClean="0"/>
          </a:p>
          <a:p>
            <a:pPr lvl="1"/>
            <a:endParaRPr lang="en-US" sz="1900" smtClean="0"/>
          </a:p>
          <a:p>
            <a:pPr lvl="1"/>
            <a:endParaRPr lang="en-US" sz="1900" smtClean="0"/>
          </a:p>
          <a:p>
            <a:pPr lvl="1"/>
            <a:endParaRPr lang="en-US" sz="1900" smtClean="0"/>
          </a:p>
          <a:p>
            <a:pPr lvl="1"/>
            <a:endParaRPr lang="en-US" sz="1900" smtClean="0"/>
          </a:p>
          <a:p>
            <a:pPr lvl="1"/>
            <a:endParaRPr lang="en-US" sz="1900" smtClean="0"/>
          </a:p>
          <a:p>
            <a:endParaRPr lang="en-US" sz="2200" smtClean="0"/>
          </a:p>
          <a:p>
            <a:endParaRPr lang="en-US" sz="2200" smtClean="0"/>
          </a:p>
          <a:p>
            <a:r>
              <a:rPr lang="en-US" sz="2200" smtClean="0"/>
              <a:t>Market Hybrid Demand Model</a:t>
            </a:r>
          </a:p>
          <a:p>
            <a:pPr lvl="1"/>
            <a:r>
              <a:rPr lang="en-US" sz="1900" smtClean="0"/>
              <a:t>Demand with a yieldable, a priceable, and a market priceable component</a:t>
            </a:r>
          </a:p>
        </p:txBody>
      </p:sp>
      <p:sp>
        <p:nvSpPr>
          <p:cNvPr id="156676" name="Slide Number Placeholder 4"/>
          <p:cNvSpPr>
            <a:spLocks noGrp="1"/>
          </p:cNvSpPr>
          <p:nvPr>
            <p:ph type="sldNum" sz="quarter" idx="10"/>
          </p:nvPr>
        </p:nvSpPr>
        <p:spPr>
          <a:noFill/>
        </p:spPr>
        <p:txBody>
          <a:bodyPr/>
          <a:lstStyle/>
          <a:p>
            <a:fld id="{A8979291-115F-44A8-AD52-D2E23207EAFB}" type="slidenum">
              <a:rPr lang="en-US" smtClean="0"/>
              <a:pPr/>
              <a:t>61</a:t>
            </a:fld>
            <a:endParaRPr lang="en-US" smtClean="0"/>
          </a:p>
        </p:txBody>
      </p:sp>
      <p:graphicFrame>
        <p:nvGraphicFramePr>
          <p:cNvPr id="156673" name="Object 1"/>
          <p:cNvGraphicFramePr>
            <a:graphicFrameLocks noChangeAspect="1"/>
          </p:cNvGraphicFramePr>
          <p:nvPr/>
        </p:nvGraphicFramePr>
        <p:xfrm>
          <a:off x="914400" y="2438400"/>
          <a:ext cx="5486400" cy="3021013"/>
        </p:xfrm>
        <a:graphic>
          <a:graphicData uri="http://schemas.openxmlformats.org/presentationml/2006/ole">
            <mc:AlternateContent xmlns:mc="http://schemas.openxmlformats.org/markup-compatibility/2006">
              <mc:Choice xmlns:v="urn:schemas-microsoft-com:vml" Requires="v">
                <p:oleObj spid="_x0000_s20492" name="Document" r:id="rId3" imgW="5485703" imgH="3020227" progId="Word.Document.12">
                  <p:embed/>
                </p:oleObj>
              </mc:Choice>
              <mc:Fallback>
                <p:oleObj name="Document" r:id="rId3" imgW="5485703" imgH="3020227" progId="Word.Document.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2438400"/>
                        <a:ext cx="5486400" cy="302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56677" name="Picture 2" descr="C:\Documents and Settings\moosten\Local Settings\Temporary Internet Files\Content.IE5\PQCXF7KU\MPj04028480000[1].jpg"/>
          <p:cNvPicPr>
            <a:picLocks noChangeAspect="1" noChangeArrowheads="1"/>
          </p:cNvPicPr>
          <p:nvPr/>
        </p:nvPicPr>
        <p:blipFill>
          <a:blip r:embed="rId5"/>
          <a:srcRect/>
          <a:stretch>
            <a:fillRect/>
          </a:stretch>
        </p:blipFill>
        <p:spPr bwMode="auto">
          <a:xfrm>
            <a:off x="5867400" y="3733800"/>
            <a:ext cx="1381125" cy="1066800"/>
          </a:xfrm>
          <a:prstGeom prst="rect">
            <a:avLst/>
          </a:prstGeom>
          <a:noFill/>
          <a:ln w="9525">
            <a:noFill/>
            <a:miter lim="800000"/>
            <a:headEnd/>
            <a:tailEnd/>
          </a:ln>
        </p:spPr>
      </p:pic>
      <p:sp>
        <p:nvSpPr>
          <p:cNvPr id="16" name="Snip Same Side Corner Rectangle 15"/>
          <p:cNvSpPr/>
          <p:nvPr/>
        </p:nvSpPr>
        <p:spPr bwMode="auto">
          <a:xfrm>
            <a:off x="6121400" y="4664075"/>
            <a:ext cx="508000" cy="746125"/>
          </a:xfrm>
          <a:prstGeom prst="snip2SameRect">
            <a:avLst/>
          </a:prstGeom>
          <a:solidFill>
            <a:schemeClr val="accent1">
              <a:lumMod val="20000"/>
              <a:lumOff val="80000"/>
            </a:schemeClr>
          </a:solidFill>
          <a:ln w="31750" algn="ctr">
            <a:solidFill>
              <a:schemeClr val="accent1"/>
            </a:solidFill>
            <a:miter lim="800000"/>
            <a:headEnd/>
            <a:tailEnd/>
          </a:ln>
          <a:effectLst/>
        </p:spPr>
        <p:txBody>
          <a:bodyPr wrap="none" lIns="93963" tIns="46986" rIns="93963" bIns="46986" anchor="ctr"/>
          <a:lstStyle/>
          <a:p>
            <a:pPr algn="ctr" eaLnBrk="0" hangingPunct="0">
              <a:lnSpc>
                <a:spcPct val="85000"/>
              </a:lnSpc>
              <a:spcBef>
                <a:spcPts val="1246"/>
              </a:spcBef>
              <a:buClr>
                <a:srgbClr val="2652A0"/>
              </a:buClr>
              <a:buSzPct val="115000"/>
              <a:buFont typeface="Wingdings" pitchFamily="2" charset="2"/>
              <a:buNone/>
              <a:defRPr/>
            </a:pPr>
            <a:endParaRPr lang="en-US" sz="2500" b="1" dirty="0">
              <a:latin typeface="+mn-lt"/>
            </a:endParaRPr>
          </a:p>
        </p:txBody>
      </p:sp>
      <p:sp>
        <p:nvSpPr>
          <p:cNvPr id="17" name="Flowchart: Connector 16"/>
          <p:cNvSpPr/>
          <p:nvPr/>
        </p:nvSpPr>
        <p:spPr bwMode="auto">
          <a:xfrm>
            <a:off x="6324600" y="4800600"/>
            <a:ext cx="95250" cy="98425"/>
          </a:xfrm>
          <a:prstGeom prst="flowChartConnector">
            <a:avLst/>
          </a:prstGeom>
          <a:solidFill>
            <a:schemeClr val="bg1"/>
          </a:solidFill>
          <a:ln w="31750" algn="ctr">
            <a:solidFill>
              <a:schemeClr val="accent1"/>
            </a:solidFill>
            <a:miter lim="800000"/>
            <a:headEnd/>
            <a:tailEnd/>
          </a:ln>
          <a:effectLst/>
        </p:spPr>
        <p:txBody>
          <a:bodyPr wrap="none" lIns="93963" tIns="46986" rIns="93963" bIns="46986" anchor="ctr"/>
          <a:lstStyle/>
          <a:p>
            <a:pPr algn="ctr" eaLnBrk="0" hangingPunct="0">
              <a:lnSpc>
                <a:spcPct val="85000"/>
              </a:lnSpc>
              <a:spcBef>
                <a:spcPts val="1246"/>
              </a:spcBef>
              <a:buClr>
                <a:srgbClr val="2652A0"/>
              </a:buClr>
              <a:buSzPct val="115000"/>
              <a:buFont typeface="Wingdings" pitchFamily="2" charset="2"/>
              <a:buNone/>
              <a:defRPr/>
            </a:pPr>
            <a:endParaRPr lang="en-US" sz="2500" b="1" dirty="0">
              <a:latin typeface="+mn-lt"/>
            </a:endParaRPr>
          </a:p>
        </p:txBody>
      </p:sp>
      <p:sp>
        <p:nvSpPr>
          <p:cNvPr id="18" name="TextBox 17"/>
          <p:cNvSpPr txBox="1"/>
          <p:nvPr/>
        </p:nvSpPr>
        <p:spPr bwMode="auto">
          <a:xfrm>
            <a:off x="6019800" y="5029200"/>
            <a:ext cx="696913" cy="342900"/>
          </a:xfrm>
          <a:prstGeom prst="rect">
            <a:avLst/>
          </a:prstGeom>
          <a:noFill/>
          <a:ln w="9525" algn="ctr">
            <a:noFill/>
            <a:miter lim="800000"/>
            <a:headEnd/>
            <a:tailEnd/>
          </a:ln>
          <a:effectLst/>
        </p:spPr>
        <p:txBody>
          <a:bodyPr lIns="93963" tIns="46986" rIns="93963" bIns="46986">
            <a:spAutoFit/>
          </a:bodyPr>
          <a:lstStyle/>
          <a:p>
            <a:pPr algn="ctr">
              <a:lnSpc>
                <a:spcPct val="85000"/>
              </a:lnSpc>
              <a:spcBef>
                <a:spcPts val="559"/>
              </a:spcBef>
              <a:buClr>
                <a:srgbClr val="2652A0"/>
              </a:buClr>
              <a:buSzPct val="115000"/>
              <a:buFont typeface="Wingdings" pitchFamily="2" charset="2"/>
              <a:buNone/>
              <a:defRPr/>
            </a:pPr>
            <a:r>
              <a:rPr lang="en-US" sz="1900" b="1" dirty="0" smtClean="0">
                <a:latin typeface="+mn-lt"/>
              </a:rPr>
              <a:t>$600</a:t>
            </a:r>
            <a:endParaRPr lang="en-US" sz="1900" b="1" dirty="0">
              <a:latin typeface="+mn-lt"/>
            </a:endParaRPr>
          </a:p>
        </p:txBody>
      </p:sp>
      <p:pic>
        <p:nvPicPr>
          <p:cNvPr id="156681" name="Picture 2" descr="C:\Documents and Settings\moosten\Local Settings\Temporary Internet Files\Content.IE5\PQCXF7KU\MPj04028480000[1].jpg"/>
          <p:cNvPicPr>
            <a:picLocks noChangeAspect="1" noChangeArrowheads="1"/>
          </p:cNvPicPr>
          <p:nvPr/>
        </p:nvPicPr>
        <p:blipFill>
          <a:blip r:embed="rId5"/>
          <a:srcRect/>
          <a:stretch>
            <a:fillRect/>
          </a:stretch>
        </p:blipFill>
        <p:spPr bwMode="auto">
          <a:xfrm>
            <a:off x="5867400" y="2209800"/>
            <a:ext cx="1381125" cy="1066800"/>
          </a:xfrm>
          <a:prstGeom prst="rect">
            <a:avLst/>
          </a:prstGeom>
          <a:noFill/>
          <a:ln w="9525">
            <a:noFill/>
            <a:miter lim="800000"/>
            <a:headEnd/>
            <a:tailEnd/>
          </a:ln>
        </p:spPr>
      </p:pic>
      <p:sp>
        <p:nvSpPr>
          <p:cNvPr id="20" name="Snip Same Side Corner Rectangle 19"/>
          <p:cNvSpPr/>
          <p:nvPr/>
        </p:nvSpPr>
        <p:spPr bwMode="auto">
          <a:xfrm>
            <a:off x="6121400" y="3140075"/>
            <a:ext cx="508000" cy="746125"/>
          </a:xfrm>
          <a:prstGeom prst="snip2SameRect">
            <a:avLst/>
          </a:prstGeom>
          <a:solidFill>
            <a:schemeClr val="accent1">
              <a:lumMod val="20000"/>
              <a:lumOff val="80000"/>
            </a:schemeClr>
          </a:solidFill>
          <a:ln w="31750" algn="ctr">
            <a:solidFill>
              <a:schemeClr val="accent1"/>
            </a:solidFill>
            <a:miter lim="800000"/>
            <a:headEnd/>
            <a:tailEnd/>
          </a:ln>
          <a:effectLst/>
        </p:spPr>
        <p:txBody>
          <a:bodyPr wrap="none" lIns="93963" tIns="46986" rIns="93963" bIns="46986" anchor="ctr"/>
          <a:lstStyle/>
          <a:p>
            <a:pPr algn="ctr" eaLnBrk="0" hangingPunct="0">
              <a:lnSpc>
                <a:spcPct val="85000"/>
              </a:lnSpc>
              <a:spcBef>
                <a:spcPts val="1246"/>
              </a:spcBef>
              <a:buClr>
                <a:srgbClr val="2652A0"/>
              </a:buClr>
              <a:buSzPct val="115000"/>
              <a:buFont typeface="Wingdings" pitchFamily="2" charset="2"/>
              <a:buNone/>
              <a:defRPr/>
            </a:pPr>
            <a:endParaRPr lang="en-US" sz="2500" b="1" dirty="0">
              <a:latin typeface="+mn-lt"/>
            </a:endParaRPr>
          </a:p>
        </p:txBody>
      </p:sp>
      <p:sp>
        <p:nvSpPr>
          <p:cNvPr id="21" name="Flowchart: Connector 20"/>
          <p:cNvSpPr/>
          <p:nvPr/>
        </p:nvSpPr>
        <p:spPr bwMode="auto">
          <a:xfrm>
            <a:off x="6324600" y="3276600"/>
            <a:ext cx="95250" cy="98425"/>
          </a:xfrm>
          <a:prstGeom prst="flowChartConnector">
            <a:avLst/>
          </a:prstGeom>
          <a:solidFill>
            <a:schemeClr val="bg1"/>
          </a:solidFill>
          <a:ln w="31750" algn="ctr">
            <a:solidFill>
              <a:schemeClr val="accent1"/>
            </a:solidFill>
            <a:miter lim="800000"/>
            <a:headEnd/>
            <a:tailEnd/>
          </a:ln>
          <a:effectLst/>
        </p:spPr>
        <p:txBody>
          <a:bodyPr wrap="none" lIns="93963" tIns="46986" rIns="93963" bIns="46986" anchor="ctr"/>
          <a:lstStyle/>
          <a:p>
            <a:pPr algn="ctr" eaLnBrk="0" hangingPunct="0">
              <a:lnSpc>
                <a:spcPct val="85000"/>
              </a:lnSpc>
              <a:spcBef>
                <a:spcPts val="1246"/>
              </a:spcBef>
              <a:buClr>
                <a:srgbClr val="2652A0"/>
              </a:buClr>
              <a:buSzPct val="115000"/>
              <a:buFont typeface="Wingdings" pitchFamily="2" charset="2"/>
              <a:buNone/>
              <a:defRPr/>
            </a:pPr>
            <a:endParaRPr lang="en-US" sz="2500" b="1" dirty="0">
              <a:latin typeface="+mn-lt"/>
            </a:endParaRPr>
          </a:p>
        </p:txBody>
      </p:sp>
      <p:sp>
        <p:nvSpPr>
          <p:cNvPr id="22" name="TextBox 21"/>
          <p:cNvSpPr txBox="1"/>
          <p:nvPr/>
        </p:nvSpPr>
        <p:spPr bwMode="auto">
          <a:xfrm>
            <a:off x="6019800" y="3505200"/>
            <a:ext cx="696913" cy="342900"/>
          </a:xfrm>
          <a:prstGeom prst="rect">
            <a:avLst/>
          </a:prstGeom>
          <a:noFill/>
          <a:ln w="9525" algn="ctr">
            <a:noFill/>
            <a:miter lim="800000"/>
            <a:headEnd/>
            <a:tailEnd/>
          </a:ln>
          <a:effectLst/>
        </p:spPr>
        <p:txBody>
          <a:bodyPr lIns="93963" tIns="46986" rIns="93963" bIns="46986">
            <a:spAutoFit/>
          </a:bodyPr>
          <a:lstStyle/>
          <a:p>
            <a:pPr algn="ctr">
              <a:lnSpc>
                <a:spcPct val="85000"/>
              </a:lnSpc>
              <a:spcBef>
                <a:spcPts val="559"/>
              </a:spcBef>
              <a:buClr>
                <a:srgbClr val="2652A0"/>
              </a:buClr>
              <a:buSzPct val="115000"/>
              <a:buFont typeface="Wingdings" pitchFamily="2" charset="2"/>
              <a:buNone/>
              <a:defRPr/>
            </a:pPr>
            <a:r>
              <a:rPr lang="en-US" sz="1900" b="1" dirty="0" smtClean="0">
                <a:latin typeface="+mn-lt"/>
              </a:rPr>
              <a:t>$450</a:t>
            </a:r>
            <a:endParaRPr lang="en-US" sz="1900" b="1" dirty="0">
              <a:latin typeface="+mn-lt"/>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Choice Modeling</a:t>
            </a:r>
            <a:endParaRPr lang="en-US" dirty="0"/>
          </a:p>
        </p:txBody>
      </p:sp>
      <p:sp>
        <p:nvSpPr>
          <p:cNvPr id="3" name="Content Placeholder 2"/>
          <p:cNvSpPr>
            <a:spLocks noGrp="1"/>
          </p:cNvSpPr>
          <p:nvPr>
            <p:ph idx="1"/>
          </p:nvPr>
        </p:nvSpPr>
        <p:spPr>
          <a:xfrm>
            <a:off x="449262" y="1295400"/>
            <a:ext cx="8153400" cy="2438399"/>
          </a:xfrm>
        </p:spPr>
        <p:txBody>
          <a:bodyPr>
            <a:normAutofit fontScale="85000" lnSpcReduction="20000"/>
          </a:bodyPr>
          <a:lstStyle/>
          <a:p>
            <a:r>
              <a:rPr lang="en-US" dirty="0" smtClean="0"/>
              <a:t>Three fare products: Y , M, and K:</a:t>
            </a:r>
          </a:p>
          <a:p>
            <a:pPr lvl="1"/>
            <a:r>
              <a:rPr lang="en-US" dirty="0" smtClean="0"/>
              <a:t>Y is the most expensive ($ 800) and has no restrictions</a:t>
            </a:r>
          </a:p>
          <a:p>
            <a:pPr lvl="1"/>
            <a:r>
              <a:rPr lang="en-US" dirty="0" smtClean="0"/>
              <a:t>M requires a 21-day advance purchase and costs $ 500.</a:t>
            </a:r>
          </a:p>
          <a:p>
            <a:pPr lvl="1"/>
            <a:r>
              <a:rPr lang="en-US" dirty="0" smtClean="0"/>
              <a:t>K is the least expensive ($ 450) but in addition it requires a Saturday-night stay-over.</a:t>
            </a:r>
          </a:p>
          <a:p>
            <a:r>
              <a:rPr lang="en-US" dirty="0" smtClean="0"/>
              <a:t>The airline can offer any combination of the products (an offer set), including an empty offer set (which is efficient).</a:t>
            </a:r>
          </a:p>
        </p:txBody>
      </p:sp>
      <p:pic>
        <p:nvPicPr>
          <p:cNvPr id="25602" name="Picture 2"/>
          <p:cNvPicPr>
            <a:picLocks noChangeAspect="1" noChangeArrowheads="1"/>
          </p:cNvPicPr>
          <p:nvPr/>
        </p:nvPicPr>
        <p:blipFill>
          <a:blip r:embed="rId3" cstate="print"/>
          <a:srcRect/>
          <a:stretch>
            <a:fillRect/>
          </a:stretch>
        </p:blipFill>
        <p:spPr bwMode="auto">
          <a:xfrm>
            <a:off x="1417467" y="3657600"/>
            <a:ext cx="6308725" cy="1930400"/>
          </a:xfrm>
          <a:prstGeom prst="rect">
            <a:avLst/>
          </a:prstGeom>
          <a:noFill/>
          <a:ln w="9525">
            <a:noFill/>
            <a:miter lim="800000"/>
            <a:headEnd/>
            <a:tailEnd/>
          </a:ln>
          <a:effectLst/>
        </p:spPr>
      </p:pic>
      <p:graphicFrame>
        <p:nvGraphicFramePr>
          <p:cNvPr id="4" name="Object 3"/>
          <p:cNvGraphicFramePr>
            <a:graphicFrameLocks noChangeAspect="1"/>
          </p:cNvGraphicFramePr>
          <p:nvPr>
            <p:extLst>
              <p:ext uri="{D42A27DB-BD31-4B8C-83A1-F6EECF244321}">
                <p14:modId xmlns:p14="http://schemas.microsoft.com/office/powerpoint/2010/main" val="4144042729"/>
              </p:ext>
            </p:extLst>
          </p:nvPr>
        </p:nvGraphicFramePr>
        <p:xfrm>
          <a:off x="1990554" y="5588000"/>
          <a:ext cx="5162550" cy="571500"/>
        </p:xfrm>
        <a:graphic>
          <a:graphicData uri="http://schemas.openxmlformats.org/presentationml/2006/ole">
            <mc:AlternateContent xmlns:mc="http://schemas.openxmlformats.org/markup-compatibility/2006">
              <mc:Choice xmlns:v="urn:schemas-microsoft-com:vml" Requires="v">
                <p:oleObj spid="_x0000_s16406" name="Equation" r:id="rId4" imgW="2984500" imgH="330200" progId="Equation.DSMT4">
                  <p:embed/>
                </p:oleObj>
              </mc:Choice>
              <mc:Fallback>
                <p:oleObj name="Equation" r:id="rId4" imgW="2984500" imgH="3302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0554" y="5588000"/>
                        <a:ext cx="516255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43822890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Marginal Revenue Data Transformation</a:t>
            </a:r>
            <a:endParaRPr lang="en-US" dirty="0"/>
          </a:p>
        </p:txBody>
      </p:sp>
      <p:pic>
        <p:nvPicPr>
          <p:cNvPr id="67586" name="Picture 2"/>
          <p:cNvPicPr>
            <a:picLocks noGrp="1" noChangeAspect="1" noChangeArrowheads="1"/>
          </p:cNvPicPr>
          <p:nvPr>
            <p:ph idx="1"/>
          </p:nvPr>
        </p:nvPicPr>
        <p:blipFill>
          <a:blip r:embed="rId3" cstate="print"/>
          <a:srcRect/>
          <a:stretch>
            <a:fillRect/>
          </a:stretch>
        </p:blipFill>
        <p:spPr bwMode="auto">
          <a:xfrm>
            <a:off x="381000" y="3505210"/>
            <a:ext cx="2828925" cy="1019175"/>
          </a:xfrm>
          <a:prstGeom prst="rect">
            <a:avLst/>
          </a:prstGeom>
          <a:noFill/>
          <a:ln w="9525">
            <a:noFill/>
            <a:miter lim="800000"/>
            <a:headEnd/>
            <a:tailEnd/>
          </a:ln>
        </p:spPr>
      </p:pic>
      <p:pic>
        <p:nvPicPr>
          <p:cNvPr id="67587" name="Picture 3"/>
          <p:cNvPicPr>
            <a:picLocks noChangeAspect="1" noChangeArrowheads="1"/>
          </p:cNvPicPr>
          <p:nvPr/>
        </p:nvPicPr>
        <p:blipFill>
          <a:blip r:embed="rId4" cstate="print"/>
          <a:srcRect/>
          <a:stretch>
            <a:fillRect/>
          </a:stretch>
        </p:blipFill>
        <p:spPr bwMode="auto">
          <a:xfrm>
            <a:off x="3352800" y="1447800"/>
            <a:ext cx="5507658" cy="4953000"/>
          </a:xfrm>
          <a:prstGeom prst="rect">
            <a:avLst/>
          </a:prstGeom>
          <a:noFill/>
          <a:ln w="9525">
            <a:noFill/>
            <a:miter lim="800000"/>
            <a:headEnd/>
            <a:tailEnd/>
          </a:ln>
        </p:spPr>
      </p:pic>
      <p:graphicFrame>
        <p:nvGraphicFramePr>
          <p:cNvPr id="196610" name="Object 2"/>
          <p:cNvGraphicFramePr>
            <a:graphicFrameLocks noChangeAspect="1"/>
          </p:cNvGraphicFramePr>
          <p:nvPr/>
        </p:nvGraphicFramePr>
        <p:xfrm>
          <a:off x="468313" y="1828810"/>
          <a:ext cx="2876550" cy="1274763"/>
        </p:xfrm>
        <a:graphic>
          <a:graphicData uri="http://schemas.openxmlformats.org/presentationml/2006/ole">
            <mc:AlternateContent xmlns:mc="http://schemas.openxmlformats.org/markup-compatibility/2006">
              <mc:Choice xmlns:v="urn:schemas-microsoft-com:vml" Requires="v">
                <p:oleObj spid="_x0000_s19470" name="Equation" r:id="rId5" imgW="1663560" imgH="736560" progId="Equation.DSMT4">
                  <p:embed/>
                </p:oleObj>
              </mc:Choice>
              <mc:Fallback>
                <p:oleObj name="Equation" r:id="rId5" imgW="1663560" imgH="73656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313" y="1828810"/>
                        <a:ext cx="2876550" cy="1274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88939258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Choice on Network</a:t>
            </a:r>
            <a:endParaRPr lang="en-US" dirty="0"/>
          </a:p>
        </p:txBody>
      </p:sp>
      <p:sp>
        <p:nvSpPr>
          <p:cNvPr id="3" name="Content Placeholder 2"/>
          <p:cNvSpPr>
            <a:spLocks noGrp="1"/>
          </p:cNvSpPr>
          <p:nvPr>
            <p:ph idx="1"/>
          </p:nvPr>
        </p:nvSpPr>
        <p:spPr/>
        <p:txBody>
          <a:bodyPr>
            <a:normAutofit fontScale="85000" lnSpcReduction="20000"/>
          </a:bodyPr>
          <a:lstStyle/>
          <a:p>
            <a:r>
              <a:rPr lang="en-US" dirty="0" err="1" smtClean="0"/>
              <a:t>Gallego</a:t>
            </a:r>
            <a:r>
              <a:rPr lang="en-US" dirty="0" smtClean="0"/>
              <a:t> et al. (2004), Liu and van </a:t>
            </a:r>
            <a:r>
              <a:rPr lang="en-US" dirty="0" err="1" smtClean="0"/>
              <a:t>Ryzin</a:t>
            </a:r>
            <a:r>
              <a:rPr lang="en-US" dirty="0" smtClean="0"/>
              <a:t> (2008)</a:t>
            </a:r>
          </a:p>
          <a:p>
            <a:r>
              <a:rPr lang="en-US" dirty="0" smtClean="0"/>
              <a:t>It is worth noting that the demand-to-come linear program can be extended to accommodate discrete choice models of demand. The idea was first raised in </a:t>
            </a:r>
            <a:r>
              <a:rPr lang="en-US" dirty="0" err="1" smtClean="0"/>
              <a:t>Iyengar</a:t>
            </a:r>
            <a:r>
              <a:rPr lang="en-US" dirty="0" smtClean="0"/>
              <a:t>, Phillips, </a:t>
            </a:r>
            <a:r>
              <a:rPr lang="en-US" dirty="0" err="1" smtClean="0"/>
              <a:t>Gallego</a:t>
            </a:r>
            <a:r>
              <a:rPr lang="en-US" dirty="0" smtClean="0"/>
              <a:t>, and </a:t>
            </a:r>
            <a:r>
              <a:rPr lang="en-US" dirty="0" err="1" smtClean="0"/>
              <a:t>Dubey</a:t>
            </a:r>
            <a:r>
              <a:rPr lang="en-US" dirty="0" smtClean="0"/>
              <a:t> (2004) in the context of introducing more complex products than fare classes, and elaborated upon by van </a:t>
            </a:r>
            <a:r>
              <a:rPr lang="en-US" dirty="0" err="1" smtClean="0"/>
              <a:t>Ryzin</a:t>
            </a:r>
            <a:r>
              <a:rPr lang="en-US" dirty="0" smtClean="0"/>
              <a:t> and Liu (2004). For completeness, we present this model below after introducing some notation.   Let </a:t>
            </a:r>
            <a:r>
              <a:rPr lang="en-US" i="1" dirty="0" smtClean="0"/>
              <a:t>S </a:t>
            </a:r>
            <a:r>
              <a:rPr lang="en-US" dirty="0" smtClean="0"/>
              <a:t>be a set of products offered to the customer (the </a:t>
            </a:r>
            <a:r>
              <a:rPr lang="en-US" i="1" dirty="0" smtClean="0"/>
              <a:t>offer set</a:t>
            </a:r>
            <a:r>
              <a:rPr lang="en-US" dirty="0" smtClean="0"/>
              <a:t>) and </a:t>
            </a:r>
            <a:r>
              <a:rPr lang="en-US" i="1" dirty="0" err="1" smtClean="0"/>
              <a:t>D</a:t>
            </a:r>
            <a:r>
              <a:rPr lang="en-US" i="1" baseline="-25000" dirty="0" err="1" smtClean="0"/>
              <a:t>j</a:t>
            </a:r>
            <a:r>
              <a:rPr lang="en-US" i="1" dirty="0" smtClean="0"/>
              <a:t>(S) </a:t>
            </a:r>
            <a:r>
              <a:rPr lang="en-US" dirty="0" smtClean="0"/>
              <a:t>the amount of product </a:t>
            </a:r>
            <a:r>
              <a:rPr lang="en-US" i="1" dirty="0" smtClean="0"/>
              <a:t>j </a:t>
            </a:r>
            <a:r>
              <a:rPr lang="en-US" dirty="0" smtClean="0"/>
              <a:t>sold</a:t>
            </a:r>
            <a:r>
              <a:rPr lang="en-US" i="1" dirty="0" smtClean="0"/>
              <a:t> </a:t>
            </a:r>
            <a:r>
              <a:rPr lang="en-US" dirty="0" smtClean="0"/>
              <a:t>when </a:t>
            </a:r>
            <a:r>
              <a:rPr lang="en-US" i="1" dirty="0" smtClean="0"/>
              <a:t>S</a:t>
            </a:r>
            <a:r>
              <a:rPr lang="en-US" dirty="0" smtClean="0"/>
              <a:t> is offered; </a:t>
            </a:r>
            <a:r>
              <a:rPr lang="en-US" i="1" dirty="0" smtClean="0"/>
              <a:t>S</a:t>
            </a:r>
            <a:r>
              <a:rPr lang="en-US" dirty="0" smtClean="0"/>
              <a:t> is a subset of a set of all available products </a:t>
            </a:r>
            <a:r>
              <a:rPr lang="en-US" i="1" dirty="0" smtClean="0"/>
              <a:t>N</a:t>
            </a:r>
            <a:r>
              <a:rPr lang="en-US" dirty="0" smtClean="0"/>
              <a:t>. We define the revenue </a:t>
            </a:r>
          </a:p>
          <a:p>
            <a:r>
              <a:rPr lang="en-US" i="1" dirty="0" smtClean="0"/>
              <a:t>R(S) = ∑</a:t>
            </a:r>
            <a:r>
              <a:rPr lang="en-US" i="1" baseline="-25000" dirty="0" smtClean="0"/>
              <a:t>j </a:t>
            </a:r>
            <a:r>
              <a:rPr lang="en-US" baseline="-25000" dirty="0" smtClean="0"/>
              <a:t>ε</a:t>
            </a:r>
            <a:r>
              <a:rPr lang="en-US" i="1" baseline="-25000" dirty="0" smtClean="0"/>
              <a:t> S</a:t>
            </a:r>
            <a:r>
              <a:rPr lang="en-US" i="1" dirty="0" smtClean="0"/>
              <a:t> </a:t>
            </a:r>
            <a:r>
              <a:rPr lang="en-US" i="1" dirty="0" err="1" smtClean="0"/>
              <a:t>F</a:t>
            </a:r>
            <a:r>
              <a:rPr lang="en-US" i="1" baseline="-25000" dirty="0" err="1" smtClean="0"/>
              <a:t>j</a:t>
            </a:r>
            <a:r>
              <a:rPr lang="en-US" i="1" dirty="0" err="1" smtClean="0"/>
              <a:t>D</a:t>
            </a:r>
            <a:r>
              <a:rPr lang="en-US" i="1" baseline="-25000" dirty="0" err="1" smtClean="0"/>
              <a:t>j</a:t>
            </a:r>
            <a:r>
              <a:rPr lang="en-US" i="1" dirty="0" smtClean="0"/>
              <a:t>(S)</a:t>
            </a:r>
            <a:r>
              <a:rPr lang="en-US" dirty="0" smtClean="0"/>
              <a:t> and the resource consumption </a:t>
            </a:r>
            <a:r>
              <a:rPr lang="en-US" i="1" dirty="0" smtClean="0"/>
              <a:t>Q(S) = A D(S),</a:t>
            </a:r>
            <a:r>
              <a:rPr lang="en-US" dirty="0" smtClean="0"/>
              <a:t> where </a:t>
            </a:r>
            <a:r>
              <a:rPr lang="en-US" i="1" dirty="0" smtClean="0"/>
              <a:t>A</a:t>
            </a:r>
            <a:r>
              <a:rPr lang="en-US" dirty="0" smtClean="0"/>
              <a:t> is the incidence matrix, </a:t>
            </a:r>
            <a:r>
              <a:rPr lang="en-US" i="1" dirty="0" smtClean="0"/>
              <a:t>D</a:t>
            </a:r>
            <a:r>
              <a:rPr lang="en-US" dirty="0" smtClean="0"/>
              <a:t> is the product demand vector, and </a:t>
            </a:r>
            <a:r>
              <a:rPr lang="en-US" i="1" dirty="0" err="1" smtClean="0"/>
              <a:t>F</a:t>
            </a:r>
            <a:r>
              <a:rPr lang="en-US" i="1" baseline="-25000" dirty="0" err="1" smtClean="0"/>
              <a:t>j</a:t>
            </a:r>
            <a:r>
              <a:rPr lang="en-US" i="1" baseline="-25000" dirty="0" smtClean="0"/>
              <a:t> </a:t>
            </a:r>
            <a:r>
              <a:rPr lang="en-US" dirty="0" smtClean="0"/>
              <a:t>is the product price.</a:t>
            </a:r>
          </a:p>
          <a:p>
            <a:r>
              <a:rPr lang="pt-BR" i="1" dirty="0" smtClean="0"/>
              <a:t>	</a:t>
            </a:r>
            <a:endParaRPr lang="en-US" dirty="0" smtClean="0"/>
          </a:p>
        </p:txBody>
      </p:sp>
    </p:spTree>
    <p:extLst>
      <p:ext uri="{BB962C8B-B14F-4D97-AF65-F5344CB8AC3E}">
        <p14:creationId xmlns:p14="http://schemas.microsoft.com/office/powerpoint/2010/main" val="17106816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Network Effects and Choice</a:t>
            </a:r>
            <a:endParaRPr lang="en-US" dirty="0"/>
          </a:p>
        </p:txBody>
      </p:sp>
      <p:sp>
        <p:nvSpPr>
          <p:cNvPr id="3" name="Content Placeholder 2"/>
          <p:cNvSpPr>
            <a:spLocks noGrp="1"/>
          </p:cNvSpPr>
          <p:nvPr>
            <p:ph idx="1"/>
          </p:nvPr>
        </p:nvSpPr>
        <p:spPr/>
        <p:txBody>
          <a:bodyPr/>
          <a:lstStyle/>
          <a:p>
            <a:r>
              <a:rPr lang="en-US" dirty="0" smtClean="0"/>
              <a:t>Stochastic and dynamic demand</a:t>
            </a:r>
          </a:p>
          <a:p>
            <a:endParaRPr lang="en-US" dirty="0" smtClean="0"/>
          </a:p>
          <a:p>
            <a:endParaRPr lang="en-US" dirty="0" smtClean="0"/>
          </a:p>
          <a:p>
            <a:endParaRPr lang="en-US" dirty="0" smtClean="0"/>
          </a:p>
          <a:p>
            <a:endParaRPr lang="en-US" dirty="0" smtClean="0"/>
          </a:p>
          <a:p>
            <a:pPr>
              <a:buNone/>
            </a:pPr>
            <a:r>
              <a:rPr lang="en-US" dirty="0" smtClean="0"/>
              <a:t>  where </a:t>
            </a:r>
          </a:p>
        </p:txBody>
      </p:sp>
      <p:graphicFrame>
        <p:nvGraphicFramePr>
          <p:cNvPr id="179203" name="Object 3"/>
          <p:cNvGraphicFramePr>
            <a:graphicFrameLocks noChangeAspect="1"/>
          </p:cNvGraphicFramePr>
          <p:nvPr/>
        </p:nvGraphicFramePr>
        <p:xfrm>
          <a:off x="2038350" y="2551113"/>
          <a:ext cx="3932238" cy="2284412"/>
        </p:xfrm>
        <a:graphic>
          <a:graphicData uri="http://schemas.openxmlformats.org/presentationml/2006/ole">
            <mc:AlternateContent xmlns:mc="http://schemas.openxmlformats.org/markup-compatibility/2006">
              <mc:Choice xmlns:v="urn:schemas-microsoft-com:vml" Requires="v">
                <p:oleObj spid="_x0000_s18470" name="Equation" r:id="rId3" imgW="2273040" imgH="1320480" progId="Equation.DSMT4">
                  <p:embed/>
                </p:oleObj>
              </mc:Choice>
              <mc:Fallback>
                <p:oleObj name="Equation" r:id="rId3" imgW="2273040" imgH="13204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8350" y="2551113"/>
                        <a:ext cx="3932238" cy="228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9204" name="Object 4"/>
          <p:cNvGraphicFramePr>
            <a:graphicFrameLocks noChangeAspect="1"/>
          </p:cNvGraphicFramePr>
          <p:nvPr/>
        </p:nvGraphicFramePr>
        <p:xfrm>
          <a:off x="752475" y="5410200"/>
          <a:ext cx="7643813" cy="681038"/>
        </p:xfrm>
        <a:graphic>
          <a:graphicData uri="http://schemas.openxmlformats.org/presentationml/2006/ole">
            <mc:AlternateContent xmlns:mc="http://schemas.openxmlformats.org/markup-compatibility/2006">
              <mc:Choice xmlns:v="urn:schemas-microsoft-com:vml" Requires="v">
                <p:oleObj spid="_x0000_s18471" name="Equation" r:id="rId5" imgW="4419360" imgH="393480" progId="Equation.DSMT4">
                  <p:embed/>
                </p:oleObj>
              </mc:Choice>
              <mc:Fallback>
                <p:oleObj name="Equation" r:id="rId5" imgW="4419360" imgH="3934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2475" y="5410200"/>
                        <a:ext cx="7643813" cy="681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41970607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Future of Revenue Management</a:t>
            </a:r>
            <a:endParaRPr lang="en-US" dirty="0"/>
          </a:p>
        </p:txBody>
      </p:sp>
      <p:graphicFrame>
        <p:nvGraphicFramePr>
          <p:cNvPr id="4" name="Diagram 3"/>
          <p:cNvGraphicFramePr/>
          <p:nvPr>
            <p:extLst>
              <p:ext uri="{D42A27DB-BD31-4B8C-83A1-F6EECF244321}">
                <p14:modId xmlns:p14="http://schemas.microsoft.com/office/powerpoint/2010/main" val="2108721190"/>
              </p:ext>
            </p:extLst>
          </p:nvPr>
        </p:nvGraphicFramePr>
        <p:xfrm>
          <a:off x="103197" y="1143000"/>
          <a:ext cx="8834439" cy="281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Group 5"/>
          <p:cNvGrpSpPr/>
          <p:nvPr/>
        </p:nvGrpSpPr>
        <p:grpSpPr>
          <a:xfrm>
            <a:off x="228600" y="4267210"/>
            <a:ext cx="1943100" cy="1828800"/>
            <a:chOff x="228600" y="4343400"/>
            <a:chExt cx="1943100" cy="1828800"/>
          </a:xfrm>
        </p:grpSpPr>
        <p:sp>
          <p:nvSpPr>
            <p:cNvPr id="3" name="TextBox 2"/>
            <p:cNvSpPr txBox="1"/>
            <p:nvPr/>
          </p:nvSpPr>
          <p:spPr bwMode="auto">
            <a:xfrm>
              <a:off x="304800" y="4799027"/>
              <a:ext cx="1447800" cy="344710"/>
            </a:xfrm>
            <a:prstGeom prst="rect">
              <a:avLst/>
            </a:prstGeom>
            <a:noFill/>
            <a:ln w="9525">
              <a:noFill/>
              <a:miter lim="800000"/>
              <a:headEnd/>
              <a:tailEnd/>
            </a:ln>
            <a:effectLst/>
          </p:spPr>
          <p:txBody>
            <a:bodyPr vert="horz" wrap="square" lIns="18288" tIns="18288" rIns="18288" bIns="18288" numCol="1" rtlCol="0" anchor="t" anchorCtr="0" compatLnSpc="1">
              <a:prstTxWarp prst="textNoShape">
                <a:avLst/>
              </a:prstTxWarp>
              <a:spAutoFit/>
            </a:bodyPr>
            <a:lstStyle/>
            <a:p>
              <a:pPr fontAlgn="base">
                <a:spcBef>
                  <a:spcPts val="300"/>
                </a:spcBef>
                <a:spcAft>
                  <a:spcPts val="400"/>
                </a:spcAft>
                <a:buClr>
                  <a:schemeClr val="accent5">
                    <a:lumMod val="50000"/>
                  </a:schemeClr>
                </a:buClr>
              </a:pPr>
              <a:r>
                <a:rPr lang="en-US" sz="2000" kern="0" dirty="0">
                  <a:latin typeface="Calibri" pitchFamily="34" charset="0"/>
                </a:rPr>
                <a:t>Seasonality</a:t>
              </a:r>
            </a:p>
          </p:txBody>
        </p:sp>
        <p:sp>
          <p:nvSpPr>
            <p:cNvPr id="7" name="TextBox 6"/>
            <p:cNvSpPr txBox="1"/>
            <p:nvPr/>
          </p:nvSpPr>
          <p:spPr bwMode="auto">
            <a:xfrm>
              <a:off x="304800" y="5138070"/>
              <a:ext cx="1447800" cy="344710"/>
            </a:xfrm>
            <a:prstGeom prst="rect">
              <a:avLst/>
            </a:prstGeom>
            <a:noFill/>
            <a:ln w="9525">
              <a:noFill/>
              <a:miter lim="800000"/>
              <a:headEnd/>
              <a:tailEnd/>
            </a:ln>
            <a:effectLst/>
          </p:spPr>
          <p:txBody>
            <a:bodyPr vert="horz" wrap="square" lIns="18288" tIns="18288" rIns="18288" bIns="18288" numCol="1" rtlCol="0" anchor="t" anchorCtr="0" compatLnSpc="1">
              <a:prstTxWarp prst="textNoShape">
                <a:avLst/>
              </a:prstTxWarp>
              <a:spAutoFit/>
            </a:bodyPr>
            <a:lstStyle/>
            <a:p>
              <a:pPr fontAlgn="base">
                <a:spcBef>
                  <a:spcPts val="300"/>
                </a:spcBef>
                <a:spcAft>
                  <a:spcPts val="400"/>
                </a:spcAft>
                <a:buClr>
                  <a:schemeClr val="accent5">
                    <a:lumMod val="50000"/>
                  </a:schemeClr>
                </a:buClr>
              </a:pPr>
              <a:r>
                <a:rPr lang="en-US" sz="2000" kern="0" dirty="0">
                  <a:latin typeface="Calibri" pitchFamily="34" charset="0"/>
                </a:rPr>
                <a:t>PNR no show</a:t>
              </a:r>
            </a:p>
          </p:txBody>
        </p:sp>
        <p:sp>
          <p:nvSpPr>
            <p:cNvPr id="8" name="TextBox 7"/>
            <p:cNvSpPr txBox="1"/>
            <p:nvPr/>
          </p:nvSpPr>
          <p:spPr bwMode="auto">
            <a:xfrm>
              <a:off x="304800" y="5482780"/>
              <a:ext cx="1866900" cy="344710"/>
            </a:xfrm>
            <a:prstGeom prst="rect">
              <a:avLst/>
            </a:prstGeom>
            <a:noFill/>
            <a:ln w="9525">
              <a:noFill/>
              <a:miter lim="800000"/>
              <a:headEnd/>
              <a:tailEnd/>
            </a:ln>
            <a:effectLst/>
          </p:spPr>
          <p:txBody>
            <a:bodyPr vert="horz" wrap="square" lIns="18288" tIns="18288" rIns="18288" bIns="18288" numCol="1" rtlCol="0" anchor="t" anchorCtr="0" compatLnSpc="1">
              <a:prstTxWarp prst="textNoShape">
                <a:avLst/>
              </a:prstTxWarp>
              <a:spAutoFit/>
            </a:bodyPr>
            <a:lstStyle/>
            <a:p>
              <a:pPr fontAlgn="base">
                <a:spcBef>
                  <a:spcPts val="300"/>
                </a:spcBef>
                <a:spcAft>
                  <a:spcPts val="400"/>
                </a:spcAft>
                <a:buClr>
                  <a:schemeClr val="accent5">
                    <a:lumMod val="50000"/>
                  </a:schemeClr>
                </a:buClr>
              </a:pPr>
              <a:r>
                <a:rPr lang="en-US" sz="2000" kern="0" dirty="0">
                  <a:latin typeface="Calibri" pitchFamily="34" charset="0"/>
                </a:rPr>
                <a:t>Choice based RM</a:t>
              </a:r>
            </a:p>
          </p:txBody>
        </p:sp>
        <p:sp>
          <p:nvSpPr>
            <p:cNvPr id="9" name="TextBox 8"/>
            <p:cNvSpPr txBox="1"/>
            <p:nvPr/>
          </p:nvSpPr>
          <p:spPr bwMode="auto">
            <a:xfrm>
              <a:off x="304800" y="5827490"/>
              <a:ext cx="1752600" cy="344710"/>
            </a:xfrm>
            <a:prstGeom prst="rect">
              <a:avLst/>
            </a:prstGeom>
            <a:noFill/>
            <a:ln w="9525">
              <a:noFill/>
              <a:miter lim="800000"/>
              <a:headEnd/>
              <a:tailEnd/>
            </a:ln>
            <a:effectLst/>
          </p:spPr>
          <p:txBody>
            <a:bodyPr vert="horz" wrap="square" lIns="18288" tIns="18288" rIns="18288" bIns="18288" numCol="1" rtlCol="0" anchor="t" anchorCtr="0" compatLnSpc="1">
              <a:prstTxWarp prst="textNoShape">
                <a:avLst/>
              </a:prstTxWarp>
              <a:spAutoFit/>
            </a:bodyPr>
            <a:lstStyle/>
            <a:p>
              <a:pPr fontAlgn="base">
                <a:spcBef>
                  <a:spcPts val="300"/>
                </a:spcBef>
                <a:spcAft>
                  <a:spcPts val="400"/>
                </a:spcAft>
                <a:buClr>
                  <a:schemeClr val="accent5">
                    <a:lumMod val="50000"/>
                  </a:schemeClr>
                </a:buClr>
              </a:pPr>
              <a:r>
                <a:rPr lang="en-US" sz="2000" kern="0" dirty="0">
                  <a:latin typeface="Calibri" pitchFamily="34" charset="0"/>
                </a:rPr>
                <a:t>Cancel/rebook</a:t>
              </a:r>
            </a:p>
          </p:txBody>
        </p:sp>
        <p:sp>
          <p:nvSpPr>
            <p:cNvPr id="5" name="TextBox 4"/>
            <p:cNvSpPr txBox="1"/>
            <p:nvPr/>
          </p:nvSpPr>
          <p:spPr bwMode="auto">
            <a:xfrm>
              <a:off x="228600" y="4343400"/>
              <a:ext cx="1801813" cy="406265"/>
            </a:xfrm>
            <a:prstGeom prst="rect">
              <a:avLst/>
            </a:prstGeom>
            <a:noFill/>
            <a:ln w="9525">
              <a:noFill/>
              <a:miter lim="800000"/>
              <a:headEnd/>
              <a:tailEnd/>
            </a:ln>
            <a:effectLst/>
          </p:spPr>
          <p:txBody>
            <a:bodyPr vert="horz" wrap="square" lIns="18288" tIns="18288" rIns="18288" bIns="18288" numCol="1" rtlCol="0" anchor="t" anchorCtr="0" compatLnSpc="1">
              <a:prstTxWarp prst="textNoShape">
                <a:avLst/>
              </a:prstTxWarp>
              <a:spAutoFit/>
            </a:bodyPr>
            <a:lstStyle/>
            <a:p>
              <a:pPr fontAlgn="base">
                <a:spcBef>
                  <a:spcPts val="300"/>
                </a:spcBef>
                <a:spcAft>
                  <a:spcPts val="400"/>
                </a:spcAft>
                <a:buClr>
                  <a:schemeClr val="accent5">
                    <a:lumMod val="50000"/>
                  </a:schemeClr>
                </a:buClr>
              </a:pPr>
              <a:r>
                <a:rPr lang="en-US" sz="2400" kern="0" dirty="0">
                  <a:latin typeface="Calibri" pitchFamily="34" charset="0"/>
                </a:rPr>
                <a:t>Passenger</a:t>
              </a:r>
            </a:p>
          </p:txBody>
        </p:sp>
      </p:grpSp>
      <p:grpSp>
        <p:nvGrpSpPr>
          <p:cNvPr id="17" name="Group 16"/>
          <p:cNvGrpSpPr/>
          <p:nvPr/>
        </p:nvGrpSpPr>
        <p:grpSpPr>
          <a:xfrm>
            <a:off x="2312997" y="4267210"/>
            <a:ext cx="2331403" cy="1828800"/>
            <a:chOff x="2312987" y="4343400"/>
            <a:chExt cx="2331403" cy="1828800"/>
          </a:xfrm>
        </p:grpSpPr>
        <p:sp>
          <p:nvSpPr>
            <p:cNvPr id="10" name="TextBox 9"/>
            <p:cNvSpPr txBox="1"/>
            <p:nvPr/>
          </p:nvSpPr>
          <p:spPr bwMode="auto">
            <a:xfrm>
              <a:off x="2434590" y="4799027"/>
              <a:ext cx="1447800" cy="344710"/>
            </a:xfrm>
            <a:prstGeom prst="rect">
              <a:avLst/>
            </a:prstGeom>
            <a:noFill/>
            <a:ln w="9525">
              <a:noFill/>
              <a:miter lim="800000"/>
              <a:headEnd/>
              <a:tailEnd/>
            </a:ln>
            <a:effectLst/>
          </p:spPr>
          <p:txBody>
            <a:bodyPr vert="horz" wrap="square" lIns="18288" tIns="18288" rIns="18288" bIns="18288" numCol="1" rtlCol="0" anchor="t" anchorCtr="0" compatLnSpc="1">
              <a:prstTxWarp prst="textNoShape">
                <a:avLst/>
              </a:prstTxWarp>
              <a:spAutoFit/>
            </a:bodyPr>
            <a:lstStyle/>
            <a:p>
              <a:pPr fontAlgn="base">
                <a:spcBef>
                  <a:spcPts val="300"/>
                </a:spcBef>
                <a:spcAft>
                  <a:spcPts val="400"/>
                </a:spcAft>
                <a:buClr>
                  <a:schemeClr val="accent5">
                    <a:lumMod val="50000"/>
                  </a:schemeClr>
                </a:buClr>
              </a:pPr>
              <a:r>
                <a:rPr lang="en-US" sz="2000" kern="0" dirty="0">
                  <a:latin typeface="Calibri" pitchFamily="34" charset="0"/>
                </a:rPr>
                <a:t>Low fare RM</a:t>
              </a:r>
            </a:p>
          </p:txBody>
        </p:sp>
        <p:sp>
          <p:nvSpPr>
            <p:cNvPr id="11" name="TextBox 10"/>
            <p:cNvSpPr txBox="1"/>
            <p:nvPr/>
          </p:nvSpPr>
          <p:spPr bwMode="auto">
            <a:xfrm>
              <a:off x="2434590" y="5138070"/>
              <a:ext cx="1447800" cy="344710"/>
            </a:xfrm>
            <a:prstGeom prst="rect">
              <a:avLst/>
            </a:prstGeom>
            <a:noFill/>
            <a:ln w="9525">
              <a:noFill/>
              <a:miter lim="800000"/>
              <a:headEnd/>
              <a:tailEnd/>
            </a:ln>
            <a:effectLst/>
          </p:spPr>
          <p:txBody>
            <a:bodyPr vert="horz" wrap="square" lIns="18288" tIns="18288" rIns="18288" bIns="18288" numCol="1" rtlCol="0" anchor="t" anchorCtr="0" compatLnSpc="1">
              <a:prstTxWarp prst="textNoShape">
                <a:avLst/>
              </a:prstTxWarp>
              <a:spAutoFit/>
            </a:bodyPr>
            <a:lstStyle/>
            <a:p>
              <a:pPr fontAlgn="base">
                <a:spcBef>
                  <a:spcPts val="300"/>
                </a:spcBef>
                <a:spcAft>
                  <a:spcPts val="400"/>
                </a:spcAft>
                <a:buClr>
                  <a:schemeClr val="accent5">
                    <a:lumMod val="50000"/>
                  </a:schemeClr>
                </a:buClr>
              </a:pPr>
              <a:r>
                <a:rPr lang="en-US" sz="2000" kern="0" dirty="0">
                  <a:latin typeface="Calibri" pitchFamily="34" charset="0"/>
                </a:rPr>
                <a:t>Hybrid RM</a:t>
              </a:r>
            </a:p>
          </p:txBody>
        </p:sp>
        <p:sp>
          <p:nvSpPr>
            <p:cNvPr id="12" name="TextBox 11"/>
            <p:cNvSpPr txBox="1"/>
            <p:nvPr/>
          </p:nvSpPr>
          <p:spPr bwMode="auto">
            <a:xfrm>
              <a:off x="2434590" y="5827490"/>
              <a:ext cx="1447800" cy="344710"/>
            </a:xfrm>
            <a:prstGeom prst="rect">
              <a:avLst/>
            </a:prstGeom>
            <a:noFill/>
            <a:ln w="9525">
              <a:noFill/>
              <a:miter lim="800000"/>
              <a:headEnd/>
              <a:tailEnd/>
            </a:ln>
            <a:effectLst/>
          </p:spPr>
          <p:txBody>
            <a:bodyPr vert="horz" wrap="square" lIns="18288" tIns="18288" rIns="18288" bIns="18288" numCol="1" rtlCol="0" anchor="t" anchorCtr="0" compatLnSpc="1">
              <a:prstTxWarp prst="textNoShape">
                <a:avLst/>
              </a:prstTxWarp>
              <a:spAutoFit/>
            </a:bodyPr>
            <a:lstStyle/>
            <a:p>
              <a:pPr fontAlgn="base">
                <a:spcBef>
                  <a:spcPts val="300"/>
                </a:spcBef>
                <a:spcAft>
                  <a:spcPts val="400"/>
                </a:spcAft>
                <a:buClr>
                  <a:schemeClr val="accent5">
                    <a:lumMod val="50000"/>
                  </a:schemeClr>
                </a:buClr>
              </a:pPr>
              <a:r>
                <a:rPr lang="en-US" sz="2000" kern="0" dirty="0">
                  <a:latin typeface="Calibri" pitchFamily="34" charset="0"/>
                </a:rPr>
                <a:t>Fare families</a:t>
              </a:r>
            </a:p>
          </p:txBody>
        </p:sp>
        <p:sp>
          <p:nvSpPr>
            <p:cNvPr id="13" name="TextBox 12"/>
            <p:cNvSpPr txBox="1"/>
            <p:nvPr/>
          </p:nvSpPr>
          <p:spPr bwMode="auto">
            <a:xfrm>
              <a:off x="2434590" y="5482780"/>
              <a:ext cx="2209800" cy="344710"/>
            </a:xfrm>
            <a:prstGeom prst="rect">
              <a:avLst/>
            </a:prstGeom>
            <a:noFill/>
            <a:ln w="9525">
              <a:noFill/>
              <a:miter lim="800000"/>
              <a:headEnd/>
              <a:tailEnd/>
            </a:ln>
            <a:effectLst/>
          </p:spPr>
          <p:txBody>
            <a:bodyPr vert="horz" wrap="square" lIns="18288" tIns="18288" rIns="18288" bIns="18288" numCol="1" rtlCol="0" anchor="t" anchorCtr="0" compatLnSpc="1">
              <a:prstTxWarp prst="textNoShape">
                <a:avLst/>
              </a:prstTxWarp>
              <a:spAutoFit/>
            </a:bodyPr>
            <a:lstStyle/>
            <a:p>
              <a:pPr fontAlgn="base">
                <a:spcBef>
                  <a:spcPts val="300"/>
                </a:spcBef>
                <a:spcAft>
                  <a:spcPts val="400"/>
                </a:spcAft>
                <a:buClr>
                  <a:schemeClr val="accent5">
                    <a:lumMod val="50000"/>
                  </a:schemeClr>
                </a:buClr>
              </a:pPr>
              <a:r>
                <a:rPr lang="en-US" sz="2000" kern="0" dirty="0">
                  <a:latin typeface="Calibri" pitchFamily="34" charset="0"/>
                </a:rPr>
                <a:t>Market </a:t>
              </a:r>
              <a:r>
                <a:rPr lang="en-US" sz="2000" kern="0" dirty="0" err="1">
                  <a:latin typeface="Calibri" pitchFamily="34" charset="0"/>
                </a:rPr>
                <a:t>priceable</a:t>
              </a:r>
              <a:endParaRPr lang="en-US" sz="2000" kern="0" dirty="0">
                <a:latin typeface="Calibri" pitchFamily="34" charset="0"/>
              </a:endParaRPr>
            </a:p>
          </p:txBody>
        </p:sp>
        <p:sp>
          <p:nvSpPr>
            <p:cNvPr id="15" name="TextBox 14"/>
            <p:cNvSpPr txBox="1"/>
            <p:nvPr/>
          </p:nvSpPr>
          <p:spPr bwMode="auto">
            <a:xfrm>
              <a:off x="2312987" y="4343400"/>
              <a:ext cx="1801813" cy="406265"/>
            </a:xfrm>
            <a:prstGeom prst="rect">
              <a:avLst/>
            </a:prstGeom>
            <a:noFill/>
            <a:ln w="9525">
              <a:noFill/>
              <a:miter lim="800000"/>
              <a:headEnd/>
              <a:tailEnd/>
            </a:ln>
            <a:effectLst/>
          </p:spPr>
          <p:txBody>
            <a:bodyPr vert="horz" wrap="square" lIns="18288" tIns="18288" rIns="18288" bIns="18288" numCol="1" rtlCol="0" anchor="t" anchorCtr="0" compatLnSpc="1">
              <a:prstTxWarp prst="textNoShape">
                <a:avLst/>
              </a:prstTxWarp>
              <a:spAutoFit/>
            </a:bodyPr>
            <a:lstStyle/>
            <a:p>
              <a:pPr fontAlgn="base">
                <a:spcBef>
                  <a:spcPts val="300"/>
                </a:spcBef>
                <a:spcAft>
                  <a:spcPts val="400"/>
                </a:spcAft>
                <a:buClr>
                  <a:schemeClr val="accent5">
                    <a:lumMod val="50000"/>
                  </a:schemeClr>
                </a:buClr>
              </a:pPr>
              <a:r>
                <a:rPr lang="en-US" sz="2400" kern="0" dirty="0">
                  <a:latin typeface="Calibri" pitchFamily="34" charset="0"/>
                </a:rPr>
                <a:t>Pricing</a:t>
              </a:r>
            </a:p>
          </p:txBody>
        </p:sp>
      </p:grpSp>
      <p:grpSp>
        <p:nvGrpSpPr>
          <p:cNvPr id="19" name="Group 18"/>
          <p:cNvGrpSpPr/>
          <p:nvPr/>
        </p:nvGrpSpPr>
        <p:grpSpPr>
          <a:xfrm>
            <a:off x="4343400" y="4267232"/>
            <a:ext cx="1905000" cy="800339"/>
            <a:chOff x="4343400" y="4343400"/>
            <a:chExt cx="1905000" cy="800336"/>
          </a:xfrm>
        </p:grpSpPr>
        <p:sp>
          <p:nvSpPr>
            <p:cNvPr id="14" name="TextBox 13"/>
            <p:cNvSpPr txBox="1"/>
            <p:nvPr/>
          </p:nvSpPr>
          <p:spPr bwMode="auto">
            <a:xfrm>
              <a:off x="4533900" y="4799027"/>
              <a:ext cx="1714500" cy="344709"/>
            </a:xfrm>
            <a:prstGeom prst="rect">
              <a:avLst/>
            </a:prstGeom>
            <a:noFill/>
            <a:ln w="9525">
              <a:noFill/>
              <a:miter lim="800000"/>
              <a:headEnd/>
              <a:tailEnd/>
            </a:ln>
            <a:effectLst/>
          </p:spPr>
          <p:txBody>
            <a:bodyPr vert="horz" wrap="square" lIns="18288" tIns="18288" rIns="18288" bIns="18288" numCol="1" rtlCol="0" anchor="t" anchorCtr="0" compatLnSpc="1">
              <a:prstTxWarp prst="textNoShape">
                <a:avLst/>
              </a:prstTxWarp>
              <a:spAutoFit/>
            </a:bodyPr>
            <a:lstStyle/>
            <a:p>
              <a:pPr fontAlgn="base">
                <a:spcBef>
                  <a:spcPts val="300"/>
                </a:spcBef>
                <a:spcAft>
                  <a:spcPts val="400"/>
                </a:spcAft>
                <a:buClr>
                  <a:schemeClr val="accent5">
                    <a:lumMod val="50000"/>
                  </a:schemeClr>
                </a:buClr>
              </a:pPr>
              <a:r>
                <a:rPr lang="en-US" sz="2000" kern="0" dirty="0">
                  <a:latin typeface="Calibri" pitchFamily="34" charset="0"/>
                </a:rPr>
                <a:t>Segmentation</a:t>
              </a:r>
            </a:p>
          </p:txBody>
        </p:sp>
        <p:sp>
          <p:nvSpPr>
            <p:cNvPr id="16" name="TextBox 15"/>
            <p:cNvSpPr txBox="1"/>
            <p:nvPr/>
          </p:nvSpPr>
          <p:spPr bwMode="auto">
            <a:xfrm>
              <a:off x="4343400" y="4343400"/>
              <a:ext cx="1801813" cy="406265"/>
            </a:xfrm>
            <a:prstGeom prst="rect">
              <a:avLst/>
            </a:prstGeom>
            <a:noFill/>
            <a:ln w="9525">
              <a:noFill/>
              <a:miter lim="800000"/>
              <a:headEnd/>
              <a:tailEnd/>
            </a:ln>
            <a:effectLst/>
          </p:spPr>
          <p:txBody>
            <a:bodyPr vert="horz" wrap="square" lIns="18288" tIns="18288" rIns="18288" bIns="18288" numCol="1" rtlCol="0" anchor="t" anchorCtr="0" compatLnSpc="1">
              <a:prstTxWarp prst="textNoShape">
                <a:avLst/>
              </a:prstTxWarp>
              <a:spAutoFit/>
            </a:bodyPr>
            <a:lstStyle/>
            <a:p>
              <a:pPr fontAlgn="base">
                <a:spcBef>
                  <a:spcPts val="300"/>
                </a:spcBef>
                <a:spcAft>
                  <a:spcPts val="400"/>
                </a:spcAft>
                <a:buClr>
                  <a:schemeClr val="accent5">
                    <a:lumMod val="50000"/>
                  </a:schemeClr>
                </a:buClr>
              </a:pPr>
              <a:r>
                <a:rPr lang="en-US" sz="2400" kern="0" dirty="0">
                  <a:latin typeface="Calibri" pitchFamily="34" charset="0"/>
                </a:rPr>
                <a:t>Science</a:t>
              </a:r>
            </a:p>
          </p:txBody>
        </p:sp>
      </p:grpSp>
      <p:cxnSp>
        <p:nvCxnSpPr>
          <p:cNvPr id="18" name="Straight Connector 17"/>
          <p:cNvCxnSpPr/>
          <p:nvPr/>
        </p:nvCxnSpPr>
        <p:spPr bwMode="auto">
          <a:xfrm>
            <a:off x="304800" y="4673465"/>
            <a:ext cx="5715000" cy="0"/>
          </a:xfrm>
          <a:prstGeom prst="line">
            <a:avLst/>
          </a:prstGeom>
          <a:solidFill>
            <a:schemeClr val="accent1"/>
          </a:solidFill>
          <a:ln w="38100" cap="flat" cmpd="thickThin" algn="ctr">
            <a:solidFill>
              <a:schemeClr val="accent1"/>
            </a:solidFill>
            <a:prstDash val="solid"/>
            <a:miter lim="800000"/>
            <a:headEnd type="none" w="med" len="med"/>
            <a:tailEnd type="none" w="med" len="med"/>
          </a:ln>
          <a:effectLst/>
        </p:spPr>
      </p:cxnSp>
      <p:sp>
        <p:nvSpPr>
          <p:cNvPr id="20" name="Down Arrow 19"/>
          <p:cNvSpPr/>
          <p:nvPr/>
        </p:nvSpPr>
        <p:spPr bwMode="auto">
          <a:xfrm>
            <a:off x="914400" y="4038600"/>
            <a:ext cx="400050" cy="304800"/>
          </a:xfrm>
          <a:prstGeom prst="downArrow">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333" tIns="45667" rIns="91333" bIns="45667" numCol="1" rtlCol="0" anchor="t" anchorCtr="0" compatLnSpc="1">
            <a:prstTxWarp prst="textNoShape">
              <a:avLst/>
            </a:prstTxWarp>
          </a:bodyPr>
          <a:lstStyle/>
          <a:p>
            <a:pPr fontAlgn="base">
              <a:spcBef>
                <a:spcPct val="0"/>
              </a:spcBef>
              <a:spcAft>
                <a:spcPct val="0"/>
              </a:spcAft>
            </a:pPr>
            <a:endParaRPr lang="en-US" sz="2400">
              <a:latin typeface="Times New Roman" pitchFamily="18" charset="0"/>
            </a:endParaRPr>
          </a:p>
        </p:txBody>
      </p:sp>
      <p:sp>
        <p:nvSpPr>
          <p:cNvPr id="21" name="Down Arrow 20"/>
          <p:cNvSpPr/>
          <p:nvPr/>
        </p:nvSpPr>
        <p:spPr bwMode="auto">
          <a:xfrm>
            <a:off x="2994660" y="4050030"/>
            <a:ext cx="400050" cy="304800"/>
          </a:xfrm>
          <a:prstGeom prst="downArrow">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333" tIns="45667" rIns="91333" bIns="45667" numCol="1" rtlCol="0" anchor="t" anchorCtr="0" compatLnSpc="1">
            <a:prstTxWarp prst="textNoShape">
              <a:avLst/>
            </a:prstTxWarp>
          </a:bodyPr>
          <a:lstStyle/>
          <a:p>
            <a:pPr fontAlgn="base">
              <a:spcBef>
                <a:spcPct val="0"/>
              </a:spcBef>
              <a:spcAft>
                <a:spcPct val="0"/>
              </a:spcAft>
            </a:pPr>
            <a:endParaRPr lang="en-US" sz="2400">
              <a:latin typeface="Times New Roman" pitchFamily="18" charset="0"/>
            </a:endParaRPr>
          </a:p>
        </p:txBody>
      </p:sp>
      <p:sp>
        <p:nvSpPr>
          <p:cNvPr id="22" name="Down Arrow 21"/>
          <p:cNvSpPr/>
          <p:nvPr/>
        </p:nvSpPr>
        <p:spPr bwMode="auto">
          <a:xfrm>
            <a:off x="5063490" y="4057650"/>
            <a:ext cx="400050" cy="304800"/>
          </a:xfrm>
          <a:prstGeom prst="downArrow">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333" tIns="45667" rIns="91333" bIns="45667" numCol="1" rtlCol="0" anchor="t" anchorCtr="0" compatLnSpc="1">
            <a:prstTxWarp prst="textNoShape">
              <a:avLst/>
            </a:prstTxWarp>
          </a:bodyPr>
          <a:lstStyle/>
          <a:p>
            <a:pPr fontAlgn="base">
              <a:spcBef>
                <a:spcPct val="0"/>
              </a:spcBef>
              <a:spcAft>
                <a:spcPct val="0"/>
              </a:spcAft>
            </a:pPr>
            <a:endParaRPr lang="en-US" sz="2400">
              <a:latin typeface="Times New Roman" pitchFamily="18" charset="0"/>
            </a:endParaRPr>
          </a:p>
        </p:txBody>
      </p:sp>
      <p:sp>
        <p:nvSpPr>
          <p:cNvPr id="23" name="Slide Number Placeholder 22"/>
          <p:cNvSpPr>
            <a:spLocks noGrp="1"/>
          </p:cNvSpPr>
          <p:nvPr>
            <p:ph type="sldNum" sz="quarter" idx="10"/>
          </p:nvPr>
        </p:nvSpPr>
        <p:spPr/>
        <p:txBody>
          <a:bodyPr/>
          <a:lstStyle/>
          <a:p>
            <a:fld id="{F71C7896-8E11-4384-BFC5-C0974CDBC83D}" type="slidenum">
              <a:rPr lang="en-US" smtClean="0"/>
              <a:pPr/>
              <a:t>66</a:t>
            </a:fld>
            <a:endParaRPr lang="en-US" dirty="0"/>
          </a:p>
        </p:txBody>
      </p:sp>
    </p:spTree>
    <p:extLst>
      <p:ext uri="{BB962C8B-B14F-4D97-AF65-F5344CB8AC3E}">
        <p14:creationId xmlns:p14="http://schemas.microsoft.com/office/powerpoint/2010/main" val="1361405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Bigger Picture</a:t>
            </a:r>
            <a:endParaRPr lang="en-US" dirty="0"/>
          </a:p>
        </p:txBody>
      </p:sp>
      <p:pic>
        <p:nvPicPr>
          <p:cNvPr id="14" name="4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7799" y="1834006"/>
            <a:ext cx="3563823" cy="2692666"/>
          </a:xfrm>
          <a:prstGeom prst="rect">
            <a:avLst/>
          </a:prstGeom>
        </p:spPr>
      </p:pic>
      <p:pic>
        <p:nvPicPr>
          <p:cNvPr id="11" name="Big Dat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8478" y="4592769"/>
            <a:ext cx="6811915" cy="821459"/>
          </a:xfrm>
          <a:prstGeom prst="rect">
            <a:avLst/>
          </a:prstGeom>
        </p:spPr>
      </p:pic>
      <p:pic>
        <p:nvPicPr>
          <p:cNvPr id="16" name="Final"/>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38381" y="1929580"/>
            <a:ext cx="2411322" cy="2125935"/>
          </a:xfrm>
          <a:prstGeom prst="rect">
            <a:avLst/>
          </a:prstGeom>
        </p:spPr>
      </p:pic>
      <p:pic>
        <p:nvPicPr>
          <p:cNvPr id="9" name="4b"/>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67798" y="1836767"/>
            <a:ext cx="3563823" cy="2692666"/>
          </a:xfrm>
          <a:prstGeom prst="rect">
            <a:avLst/>
          </a:prstGeom>
        </p:spPr>
      </p:pic>
      <p:pic>
        <p:nvPicPr>
          <p:cNvPr id="8" name="3a"/>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82148" y="2160293"/>
            <a:ext cx="3025957" cy="2377042"/>
          </a:xfrm>
          <a:prstGeom prst="rect">
            <a:avLst/>
          </a:prstGeom>
        </p:spPr>
      </p:pic>
      <p:pic>
        <p:nvPicPr>
          <p:cNvPr id="13" name="3b"/>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82149" y="2160292"/>
            <a:ext cx="3025955" cy="2377041"/>
          </a:xfrm>
          <a:prstGeom prst="rect">
            <a:avLst/>
          </a:prstGeom>
        </p:spPr>
      </p:pic>
      <p:pic>
        <p:nvPicPr>
          <p:cNvPr id="7" name="2b"/>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10177" y="2458576"/>
            <a:ext cx="1442176" cy="2084696"/>
          </a:xfrm>
          <a:prstGeom prst="rect">
            <a:avLst/>
          </a:prstGeom>
        </p:spPr>
      </p:pic>
      <p:pic>
        <p:nvPicPr>
          <p:cNvPr id="12" name="2a"/>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10177" y="2458576"/>
            <a:ext cx="1442176" cy="2084696"/>
          </a:xfrm>
          <a:prstGeom prst="rect">
            <a:avLst/>
          </a:prstGeom>
        </p:spPr>
      </p:pic>
      <p:sp>
        <p:nvSpPr>
          <p:cNvPr id="15" name="Slide Number Placeholder 224"/>
          <p:cNvSpPr>
            <a:spLocks noGrp="1"/>
          </p:cNvSpPr>
          <p:nvPr>
            <p:ph type="sldNum" sz="quarter" idx="12"/>
          </p:nvPr>
        </p:nvSpPr>
        <p:spPr>
          <a:xfrm>
            <a:off x="7866415" y="6363790"/>
            <a:ext cx="682831" cy="365125"/>
          </a:xfrm>
        </p:spPr>
        <p:txBody>
          <a:bodyPr/>
          <a:lstStyle/>
          <a:p>
            <a:fld id="{E0945A5B-6FD1-4E75-90E0-1022EA54FCBA}" type="slidenum">
              <a:rPr lang="en-US" smtClean="0">
                <a:solidFill>
                  <a:srgbClr val="FFFFFF"/>
                </a:solidFill>
              </a:rPr>
              <a:pPr/>
              <a:t>67</a:t>
            </a:fld>
            <a:endParaRPr lang="en-US" dirty="0">
              <a:solidFill>
                <a:srgbClr val="FFFFFF"/>
              </a:solidFill>
            </a:endParaRPr>
          </a:p>
        </p:txBody>
      </p:sp>
    </p:spTree>
    <p:extLst>
      <p:ext uri="{BB962C8B-B14F-4D97-AF65-F5344CB8AC3E}">
        <p14:creationId xmlns:p14="http://schemas.microsoft.com/office/powerpoint/2010/main" val="3327609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12"/>
                                        </p:tgtEl>
                                        <p:attrNameLst>
                                          <p:attrName>style.visibility</p:attrName>
                                        </p:attrNameLst>
                                      </p:cBhvr>
                                      <p:to>
                                        <p:strVal val="hidden"/>
                                      </p:to>
                                    </p:set>
                                  </p:childTnLst>
                                </p:cTn>
                              </p:par>
                              <p:par>
                                <p:cTn id="12" presetID="1" presetClass="entr" presetSubtype="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8"/>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14"/>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500"/>
                                        <p:tgtEl>
                                          <p:spTgt spid="7"/>
                                        </p:tgtEl>
                                      </p:cBhvr>
                                    </p:animEffect>
                                    <p:set>
                                      <p:cBhvr>
                                        <p:cTn id="45" dur="1" fill="hold">
                                          <p:stCondLst>
                                            <p:cond delay="499"/>
                                          </p:stCondLst>
                                        </p:cTn>
                                        <p:tgtEl>
                                          <p:spTgt spid="7"/>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13"/>
                                        </p:tgtEl>
                                      </p:cBhvr>
                                    </p:animEffect>
                                    <p:set>
                                      <p:cBhvr>
                                        <p:cTn id="48" dur="1" fill="hold">
                                          <p:stCondLst>
                                            <p:cond delay="499"/>
                                          </p:stCondLst>
                                        </p:cTn>
                                        <p:tgtEl>
                                          <p:spTgt spid="13"/>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9"/>
                                        </p:tgtEl>
                                      </p:cBhvr>
                                    </p:animEffect>
                                    <p:set>
                                      <p:cBhvr>
                                        <p:cTn id="51" dur="1" fill="hold">
                                          <p:stCondLst>
                                            <p:cond delay="499"/>
                                          </p:stCondLst>
                                        </p:cTn>
                                        <p:tgtEl>
                                          <p:spTgt spid="9"/>
                                        </p:tgtEl>
                                        <p:attrNameLst>
                                          <p:attrName>style.visibility</p:attrName>
                                        </p:attrNameLst>
                                      </p:cBhvr>
                                      <p:to>
                                        <p:strVal val="hidden"/>
                                      </p:to>
                                    </p:set>
                                  </p:childTnLst>
                                </p:cTn>
                              </p:par>
                              <p:par>
                                <p:cTn id="52" presetID="10" presetClass="entr" presetSubtype="0" fill="hold" nodeType="with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z="3200" dirty="0"/>
              <a:t>World-class Companies Choose PROS</a:t>
            </a:r>
          </a:p>
        </p:txBody>
      </p:sp>
      <p:grpSp>
        <p:nvGrpSpPr>
          <p:cNvPr id="2049" name="Group 2048"/>
          <p:cNvGrpSpPr/>
          <p:nvPr/>
        </p:nvGrpSpPr>
        <p:grpSpPr>
          <a:xfrm>
            <a:off x="594555" y="1566582"/>
            <a:ext cx="7940995" cy="4914415"/>
            <a:chOff x="654005" y="1775460"/>
            <a:chExt cx="8735095" cy="5569670"/>
          </a:xfrm>
        </p:grpSpPr>
        <p:sp>
          <p:nvSpPr>
            <p:cNvPr id="30" name="Rectangle 29"/>
            <p:cNvSpPr/>
            <p:nvPr/>
          </p:nvSpPr>
          <p:spPr>
            <a:xfrm>
              <a:off x="654005" y="2228670"/>
              <a:ext cx="8722394" cy="4992937"/>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820583" fontAlgn="base">
                <a:spcBef>
                  <a:spcPct val="0"/>
                </a:spcBef>
                <a:spcAft>
                  <a:spcPct val="0"/>
                </a:spcAft>
              </a:pPr>
              <a:endParaRPr lang="en-US">
                <a:solidFill>
                  <a:srgbClr val="FFFFFF"/>
                </a:solidFill>
              </a:endParaRPr>
            </a:p>
          </p:txBody>
        </p:sp>
        <p:sp>
          <p:nvSpPr>
            <p:cNvPr id="2050" name="Line 2"/>
            <p:cNvSpPr>
              <a:spLocks noChangeShapeType="1"/>
            </p:cNvSpPr>
            <p:nvPr/>
          </p:nvSpPr>
          <p:spPr bwMode="auto">
            <a:xfrm>
              <a:off x="3466892" y="2254462"/>
              <a:ext cx="0" cy="5077968"/>
            </a:xfrm>
            <a:prstGeom prst="line">
              <a:avLst/>
            </a:prstGeom>
            <a:noFill/>
            <a:ln w="9525">
              <a:solidFill>
                <a:schemeClr val="bg2">
                  <a:lumMod val="90000"/>
                </a:schemeClr>
              </a:solidFill>
              <a:prstDash val="sysDot"/>
              <a:round/>
              <a:headEnd/>
              <a:tailEnd type="none" w="sm" len="sm"/>
            </a:ln>
            <a:effectLst/>
          </p:spPr>
          <p:txBody>
            <a:bodyPr vert="horz" wrap="square" lIns="91440" tIns="45720" rIns="91440" bIns="45720" numCol="1" anchor="t" anchorCtr="0" compatLnSpc="1">
              <a:prstTxWarp prst="textNoShape">
                <a:avLst/>
              </a:prstTxWarp>
            </a:bodyPr>
            <a:lstStyle/>
            <a:p>
              <a:pPr algn="ctr" defTabSz="820583" fontAlgn="base">
                <a:spcBef>
                  <a:spcPct val="0"/>
                </a:spcBef>
                <a:spcAft>
                  <a:spcPct val="0"/>
                </a:spcAft>
              </a:pPr>
              <a:endParaRPr lang="en-US" dirty="0">
                <a:solidFill>
                  <a:srgbClr val="404040"/>
                </a:solidFill>
                <a:latin typeface="Arial" charset="0"/>
              </a:endParaRPr>
            </a:p>
          </p:txBody>
        </p:sp>
        <p:sp>
          <p:nvSpPr>
            <p:cNvPr id="15" name="Line 2"/>
            <p:cNvSpPr>
              <a:spLocks noChangeShapeType="1"/>
            </p:cNvSpPr>
            <p:nvPr/>
          </p:nvSpPr>
          <p:spPr bwMode="auto">
            <a:xfrm>
              <a:off x="5646847" y="2267162"/>
              <a:ext cx="0" cy="5077968"/>
            </a:xfrm>
            <a:prstGeom prst="line">
              <a:avLst/>
            </a:prstGeom>
            <a:noFill/>
            <a:ln w="9525">
              <a:solidFill>
                <a:schemeClr val="bg2">
                  <a:lumMod val="90000"/>
                </a:schemeClr>
              </a:solidFill>
              <a:prstDash val="sysDot"/>
              <a:round/>
              <a:headEnd/>
              <a:tailEnd type="none" w="sm" len="sm"/>
            </a:ln>
            <a:effectLst/>
          </p:spPr>
          <p:txBody>
            <a:bodyPr vert="horz" wrap="square" lIns="91440" tIns="45720" rIns="91440" bIns="45720" numCol="1" anchor="t" anchorCtr="0" compatLnSpc="1">
              <a:prstTxWarp prst="textNoShape">
                <a:avLst/>
              </a:prstTxWarp>
            </a:bodyPr>
            <a:lstStyle/>
            <a:p>
              <a:pPr algn="ctr" defTabSz="820583" fontAlgn="base">
                <a:spcBef>
                  <a:spcPct val="0"/>
                </a:spcBef>
                <a:spcAft>
                  <a:spcPct val="0"/>
                </a:spcAft>
              </a:pPr>
              <a:endParaRPr lang="en-US" dirty="0">
                <a:solidFill>
                  <a:srgbClr val="404040"/>
                </a:solidFill>
                <a:latin typeface="Arial" charset="0"/>
              </a:endParaRPr>
            </a:p>
          </p:txBody>
        </p:sp>
        <p:sp>
          <p:nvSpPr>
            <p:cNvPr id="16" name="Line 2"/>
            <p:cNvSpPr>
              <a:spLocks noChangeShapeType="1"/>
            </p:cNvSpPr>
            <p:nvPr/>
          </p:nvSpPr>
          <p:spPr bwMode="auto">
            <a:xfrm>
              <a:off x="7674402" y="2254462"/>
              <a:ext cx="0" cy="5077968"/>
            </a:xfrm>
            <a:prstGeom prst="line">
              <a:avLst/>
            </a:prstGeom>
            <a:noFill/>
            <a:ln w="9525">
              <a:solidFill>
                <a:schemeClr val="bg2">
                  <a:lumMod val="90000"/>
                </a:schemeClr>
              </a:solidFill>
              <a:prstDash val="sysDot"/>
              <a:round/>
              <a:headEnd/>
              <a:tailEnd type="none" w="sm" len="sm"/>
            </a:ln>
            <a:effectLst/>
          </p:spPr>
          <p:txBody>
            <a:bodyPr vert="horz" wrap="square" lIns="91440" tIns="45720" rIns="91440" bIns="45720" numCol="1" anchor="t" anchorCtr="0" compatLnSpc="1">
              <a:prstTxWarp prst="textNoShape">
                <a:avLst/>
              </a:prstTxWarp>
            </a:bodyPr>
            <a:lstStyle/>
            <a:p>
              <a:pPr algn="ctr" defTabSz="820583" fontAlgn="base">
                <a:spcBef>
                  <a:spcPct val="0"/>
                </a:spcBef>
                <a:spcAft>
                  <a:spcPct val="0"/>
                </a:spcAft>
              </a:pPr>
              <a:endParaRPr lang="en-US" dirty="0">
                <a:solidFill>
                  <a:srgbClr val="404040"/>
                </a:solidFill>
                <a:latin typeface="Arial" charset="0"/>
              </a:endParaRPr>
            </a:p>
          </p:txBody>
        </p:sp>
        <p:grpSp>
          <p:nvGrpSpPr>
            <p:cNvPr id="4" name="Group 12"/>
            <p:cNvGrpSpPr/>
            <p:nvPr/>
          </p:nvGrpSpPr>
          <p:grpSpPr>
            <a:xfrm>
              <a:off x="666705" y="1775460"/>
              <a:ext cx="8722395" cy="474980"/>
              <a:chOff x="0" y="1143000"/>
              <a:chExt cx="9144000" cy="1143000"/>
            </a:xfrm>
          </p:grpSpPr>
          <p:sp>
            <p:nvSpPr>
              <p:cNvPr id="11" name="Rectangle 10"/>
              <p:cNvSpPr/>
              <p:nvPr/>
            </p:nvSpPr>
            <p:spPr bwMode="auto">
              <a:xfrm>
                <a:off x="0" y="1143000"/>
                <a:ext cx="9144000" cy="1038225"/>
              </a:xfrm>
              <a:prstGeom prst="rect">
                <a:avLst/>
              </a:prstGeom>
              <a:gradFill flip="none" rotWithShape="1">
                <a:gsLst>
                  <a:gs pos="15000">
                    <a:schemeClr val="bg1"/>
                  </a:gs>
                  <a:gs pos="66000">
                    <a:srgbClr val="E6E6E6"/>
                  </a:gs>
                  <a:gs pos="66000">
                    <a:schemeClr val="bg1"/>
                  </a:gs>
                </a:gsLst>
                <a:lin ang="5400000" scaled="1"/>
                <a:tileRect/>
              </a:gradFill>
              <a:ln w="9525" cap="flat" cmpd="sng" algn="ctr">
                <a:noFill/>
                <a:prstDash val="solid"/>
                <a:miter lim="800000"/>
                <a:headEnd type="none" w="med" len="med"/>
                <a:tailEnd type="none" w="med" len="med"/>
              </a:ln>
              <a:effectLst/>
            </p:spPr>
            <p:txBody>
              <a:bodyPr vert="horz" wrap="square" lIns="18288" tIns="18288" rIns="18288" bIns="18288" numCol="1" rtlCol="0" anchor="t" anchorCtr="0" compatLnSpc="1">
                <a:prstTxWarp prst="textNoShape">
                  <a:avLst/>
                </a:prstTxWarp>
              </a:bodyPr>
              <a:lstStyle/>
              <a:p>
                <a:pPr algn="ctr" defTabSz="820583" fontAlgn="base">
                  <a:spcBef>
                    <a:spcPct val="0"/>
                  </a:spcBef>
                  <a:spcAft>
                    <a:spcPct val="0"/>
                  </a:spcAft>
                </a:pPr>
                <a:endParaRPr lang="en-US" dirty="0">
                  <a:solidFill>
                    <a:srgbClr val="404040"/>
                  </a:solidFill>
                  <a:latin typeface="Arial" charset="0"/>
                </a:endParaRPr>
              </a:p>
            </p:txBody>
          </p:sp>
          <p:pic>
            <p:nvPicPr>
              <p:cNvPr id="12" name="Picture 3"/>
              <p:cNvPicPr>
                <a:picLocks noChangeAspect="1" noChangeArrowheads="1"/>
              </p:cNvPicPr>
              <p:nvPr/>
            </p:nvPicPr>
            <p:blipFill>
              <a:blip r:embed="rId3" cstate="screen"/>
              <a:srcRect/>
              <a:stretch>
                <a:fillRect/>
              </a:stretch>
            </p:blipFill>
            <p:spPr bwMode="auto">
              <a:xfrm>
                <a:off x="0" y="2181225"/>
                <a:ext cx="9143999" cy="104775"/>
              </a:xfrm>
              <a:prstGeom prst="rect">
                <a:avLst/>
              </a:prstGeom>
              <a:noFill/>
              <a:ln w="9525">
                <a:noFill/>
                <a:miter lim="800000"/>
                <a:headEnd/>
                <a:tailEnd/>
              </a:ln>
              <a:effectLst/>
            </p:spPr>
          </p:pic>
        </p:grpSp>
        <p:sp>
          <p:nvSpPr>
            <p:cNvPr id="5" name="Text Placeholder 3"/>
            <p:cNvSpPr txBox="1">
              <a:spLocks/>
            </p:cNvSpPr>
            <p:nvPr/>
          </p:nvSpPr>
          <p:spPr bwMode="auto">
            <a:xfrm>
              <a:off x="3554230" y="1790510"/>
              <a:ext cx="1899920" cy="360569"/>
            </a:xfrm>
            <a:prstGeom prst="rect">
              <a:avLst/>
            </a:prstGeom>
            <a:noFill/>
            <a:ln w="9525">
              <a:noFill/>
              <a:miter lim="800000"/>
              <a:headEnd/>
              <a:tailEnd/>
            </a:ln>
            <a:effectLst/>
          </p:spPr>
          <p:txBody>
            <a:bodyPr vert="horz" wrap="square" lIns="20376" tIns="20376" rIns="20376" bIns="20376" numCol="1" anchor="ctr" anchorCtr="0" compatLnSpc="1">
              <a:prstTxWarp prst="textNoShape">
                <a:avLst/>
              </a:prstTxWarp>
              <a:spAutoFit/>
            </a:bodyPr>
            <a:lstStyle/>
            <a:p>
              <a:pPr marL="114222" indent="-114222" algn="ctr" defTabSz="820583" fontAlgn="base">
                <a:spcBef>
                  <a:spcPts val="300"/>
                </a:spcBef>
                <a:spcAft>
                  <a:spcPts val="400"/>
                </a:spcAft>
                <a:buClr>
                  <a:srgbClr val="8DC0EE">
                    <a:lumMod val="50000"/>
                  </a:srgbClr>
                </a:buClr>
                <a:buFont typeface="Calibri" pitchFamily="34" charset="0"/>
                <a:buChar char=" "/>
              </a:pPr>
              <a:r>
                <a:rPr lang="en-US" kern="0" dirty="0">
                  <a:gradFill flip="none" rotWithShape="1">
                    <a:gsLst>
                      <a:gs pos="0">
                        <a:srgbClr val="FFB40D">
                          <a:shade val="30000"/>
                          <a:satMod val="115000"/>
                        </a:srgbClr>
                      </a:gs>
                      <a:gs pos="50000">
                        <a:srgbClr val="FFB40D">
                          <a:shade val="67500"/>
                          <a:satMod val="115000"/>
                        </a:srgbClr>
                      </a:gs>
                      <a:gs pos="100000">
                        <a:srgbClr val="FFB40D">
                          <a:shade val="100000"/>
                          <a:satMod val="115000"/>
                        </a:srgbClr>
                      </a:gs>
                    </a:gsLst>
                    <a:lin ang="16200000" scaled="1"/>
                    <a:tileRect/>
                  </a:gradFill>
                  <a:latin typeface="Arial" charset="0"/>
                </a:rPr>
                <a:t>Distribution</a:t>
              </a:r>
              <a:endParaRPr lang="en-US" sz="2000" kern="0" dirty="0">
                <a:gradFill flip="none" rotWithShape="1">
                  <a:gsLst>
                    <a:gs pos="0">
                      <a:srgbClr val="FFB40D">
                        <a:shade val="30000"/>
                        <a:satMod val="115000"/>
                      </a:srgbClr>
                    </a:gs>
                    <a:gs pos="50000">
                      <a:srgbClr val="FFB40D">
                        <a:shade val="67500"/>
                        <a:satMod val="115000"/>
                      </a:srgbClr>
                    </a:gs>
                    <a:gs pos="100000">
                      <a:srgbClr val="FFB40D">
                        <a:shade val="100000"/>
                        <a:satMod val="115000"/>
                      </a:srgbClr>
                    </a:gs>
                  </a:gsLst>
                  <a:lin ang="16200000" scaled="1"/>
                  <a:tileRect/>
                </a:gradFill>
                <a:latin typeface="Arial" charset="0"/>
              </a:endParaRPr>
            </a:p>
          </p:txBody>
        </p:sp>
        <p:sp>
          <p:nvSpPr>
            <p:cNvPr id="6" name="Text Placeholder 3"/>
            <p:cNvSpPr txBox="1">
              <a:spLocks/>
            </p:cNvSpPr>
            <p:nvPr/>
          </p:nvSpPr>
          <p:spPr bwMode="auto">
            <a:xfrm>
              <a:off x="5613460" y="1790510"/>
              <a:ext cx="1899920" cy="360569"/>
            </a:xfrm>
            <a:prstGeom prst="rect">
              <a:avLst/>
            </a:prstGeom>
            <a:noFill/>
            <a:ln w="9525">
              <a:noFill/>
              <a:miter lim="800000"/>
              <a:headEnd/>
              <a:tailEnd/>
            </a:ln>
            <a:effectLst/>
          </p:spPr>
          <p:txBody>
            <a:bodyPr vert="horz" wrap="square" lIns="20376" tIns="20376" rIns="20376" bIns="20376" numCol="1" anchor="ctr" anchorCtr="0" compatLnSpc="1">
              <a:prstTxWarp prst="textNoShape">
                <a:avLst/>
              </a:prstTxWarp>
              <a:spAutoFit/>
            </a:bodyPr>
            <a:lstStyle/>
            <a:p>
              <a:pPr marL="114222" indent="-114222" algn="ctr" defTabSz="820583" fontAlgn="base">
                <a:spcBef>
                  <a:spcPts val="300"/>
                </a:spcBef>
                <a:spcAft>
                  <a:spcPts val="400"/>
                </a:spcAft>
                <a:buClr>
                  <a:srgbClr val="8DC0EE">
                    <a:lumMod val="50000"/>
                  </a:srgbClr>
                </a:buClr>
                <a:buFont typeface="Calibri" pitchFamily="34" charset="0"/>
                <a:buChar char=" "/>
              </a:pPr>
              <a:r>
                <a:rPr lang="en-US" kern="0" dirty="0">
                  <a:gradFill flip="none" rotWithShape="1">
                    <a:gsLst>
                      <a:gs pos="0">
                        <a:srgbClr val="FFB40D">
                          <a:shade val="30000"/>
                          <a:satMod val="115000"/>
                        </a:srgbClr>
                      </a:gs>
                      <a:gs pos="50000">
                        <a:srgbClr val="FFB40D">
                          <a:shade val="67500"/>
                          <a:satMod val="115000"/>
                        </a:srgbClr>
                      </a:gs>
                      <a:gs pos="100000">
                        <a:srgbClr val="FFB40D">
                          <a:shade val="100000"/>
                          <a:satMod val="115000"/>
                        </a:srgbClr>
                      </a:gs>
                    </a:gsLst>
                    <a:lin ang="16200000" scaled="1"/>
                    <a:tileRect/>
                  </a:gradFill>
                  <a:latin typeface="Arial" charset="0"/>
                </a:rPr>
                <a:t>Services</a:t>
              </a:r>
              <a:endParaRPr lang="en-US" sz="2000" kern="0" dirty="0">
                <a:gradFill flip="none" rotWithShape="1">
                  <a:gsLst>
                    <a:gs pos="0">
                      <a:srgbClr val="FFB40D">
                        <a:shade val="30000"/>
                        <a:satMod val="115000"/>
                      </a:srgbClr>
                    </a:gs>
                    <a:gs pos="50000">
                      <a:srgbClr val="FFB40D">
                        <a:shade val="67500"/>
                        <a:satMod val="115000"/>
                      </a:srgbClr>
                    </a:gs>
                    <a:gs pos="100000">
                      <a:srgbClr val="FFB40D">
                        <a:shade val="100000"/>
                        <a:satMod val="115000"/>
                      </a:srgbClr>
                    </a:gs>
                  </a:gsLst>
                  <a:lin ang="16200000" scaled="1"/>
                  <a:tileRect/>
                </a:gradFill>
                <a:latin typeface="Arial" charset="0"/>
              </a:endParaRPr>
            </a:p>
          </p:txBody>
        </p:sp>
        <p:sp>
          <p:nvSpPr>
            <p:cNvPr id="7" name="Text Placeholder 3"/>
            <p:cNvSpPr txBox="1">
              <a:spLocks/>
            </p:cNvSpPr>
            <p:nvPr/>
          </p:nvSpPr>
          <p:spPr bwMode="auto">
            <a:xfrm>
              <a:off x="7468478" y="1790510"/>
              <a:ext cx="1899920" cy="360569"/>
            </a:xfrm>
            <a:prstGeom prst="rect">
              <a:avLst/>
            </a:prstGeom>
            <a:noFill/>
            <a:ln w="9525">
              <a:noFill/>
              <a:miter lim="800000"/>
              <a:headEnd/>
              <a:tailEnd/>
            </a:ln>
            <a:effectLst/>
          </p:spPr>
          <p:txBody>
            <a:bodyPr vert="horz" wrap="square" lIns="20376" tIns="20376" rIns="20376" bIns="20376" numCol="1" anchor="ctr" anchorCtr="0" compatLnSpc="1">
              <a:prstTxWarp prst="textNoShape">
                <a:avLst/>
              </a:prstTxWarp>
              <a:spAutoFit/>
            </a:bodyPr>
            <a:lstStyle/>
            <a:p>
              <a:pPr marL="114222" indent="-114222" algn="ctr" defTabSz="820583" fontAlgn="base">
                <a:spcBef>
                  <a:spcPts val="300"/>
                </a:spcBef>
                <a:spcAft>
                  <a:spcPts val="400"/>
                </a:spcAft>
                <a:buClr>
                  <a:srgbClr val="8DC0EE">
                    <a:lumMod val="50000"/>
                  </a:srgbClr>
                </a:buClr>
                <a:buFont typeface="Calibri" pitchFamily="34" charset="0"/>
                <a:buChar char=" "/>
              </a:pPr>
              <a:r>
                <a:rPr lang="en-US" kern="0" dirty="0">
                  <a:gradFill flip="none" rotWithShape="1">
                    <a:gsLst>
                      <a:gs pos="0">
                        <a:srgbClr val="FFB40D">
                          <a:shade val="30000"/>
                          <a:satMod val="115000"/>
                        </a:srgbClr>
                      </a:gs>
                      <a:gs pos="50000">
                        <a:srgbClr val="FFB40D">
                          <a:shade val="67500"/>
                          <a:satMod val="115000"/>
                        </a:srgbClr>
                      </a:gs>
                      <a:gs pos="100000">
                        <a:srgbClr val="FFB40D">
                          <a:shade val="100000"/>
                          <a:satMod val="115000"/>
                        </a:srgbClr>
                      </a:gs>
                    </a:gsLst>
                    <a:lin ang="16200000" scaled="1"/>
                    <a:tileRect/>
                  </a:gradFill>
                  <a:latin typeface="Arial" charset="0"/>
                </a:rPr>
                <a:t>Travel</a:t>
              </a:r>
              <a:endParaRPr lang="en-US" sz="2000" kern="0" dirty="0">
                <a:gradFill flip="none" rotWithShape="1">
                  <a:gsLst>
                    <a:gs pos="0">
                      <a:srgbClr val="FFB40D">
                        <a:shade val="30000"/>
                        <a:satMod val="115000"/>
                      </a:srgbClr>
                    </a:gs>
                    <a:gs pos="50000">
                      <a:srgbClr val="FFB40D">
                        <a:shade val="67500"/>
                        <a:satMod val="115000"/>
                      </a:srgbClr>
                    </a:gs>
                    <a:gs pos="100000">
                      <a:srgbClr val="FFB40D">
                        <a:shade val="100000"/>
                        <a:satMod val="115000"/>
                      </a:srgbClr>
                    </a:gs>
                  </a:gsLst>
                  <a:lin ang="16200000" scaled="1"/>
                  <a:tileRect/>
                </a:gradFill>
                <a:latin typeface="Arial" charset="0"/>
              </a:endParaRPr>
            </a:p>
          </p:txBody>
        </p:sp>
        <p:pic>
          <p:nvPicPr>
            <p:cNvPr id="2054" name="Picture 6" descr="http://www.coredgenetworks.com/images/logos/arrow.gif"/>
            <p:cNvPicPr>
              <a:picLocks noChangeAspect="1" noChangeArrowheads="1"/>
            </p:cNvPicPr>
            <p:nvPr/>
          </p:nvPicPr>
          <p:blipFill>
            <a:blip r:embed="rId4" cstate="email">
              <a:extLst>
                <a:ext uri="{28A0092B-C50C-407E-A947-70E740481C1C}">
                  <a14:useLocalDpi xmlns:a14="http://schemas.microsoft.com/office/drawing/2010/main"/>
                </a:ext>
              </a:extLst>
            </a:blip>
            <a:srcRect t="19093" b="18882"/>
            <a:stretch>
              <a:fillRect/>
            </a:stretch>
          </p:blipFill>
          <p:spPr bwMode="auto">
            <a:xfrm>
              <a:off x="4666788" y="2619408"/>
              <a:ext cx="939483" cy="405381"/>
            </a:xfrm>
            <a:prstGeom prst="rect">
              <a:avLst/>
            </a:prstGeom>
            <a:noFill/>
          </p:spPr>
        </p:pic>
        <p:pic>
          <p:nvPicPr>
            <p:cNvPr id="2056" name="Picture 8" descr="http://cc.talkpoint.com/lehm002/111506a_jw/images/companies/PSS.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671244" y="4489806"/>
              <a:ext cx="838200" cy="456932"/>
            </a:xfrm>
            <a:prstGeom prst="rect">
              <a:avLst/>
            </a:prstGeom>
            <a:noFill/>
          </p:spPr>
        </p:pic>
        <p:pic>
          <p:nvPicPr>
            <p:cNvPr id="65" name="Picture 71" descr="Mckesson">
              <a:hlinkClick r:id="" action="ppaction://noaction"/>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681654" y="3024789"/>
              <a:ext cx="895451" cy="163354"/>
            </a:xfrm>
            <a:prstGeom prst="rect">
              <a:avLst/>
            </a:prstGeom>
            <a:noFill/>
            <a:ln w="9525">
              <a:noFill/>
              <a:miter lim="800000"/>
              <a:headEnd/>
              <a:tailEnd/>
            </a:ln>
          </p:spPr>
        </p:pic>
        <p:pic>
          <p:nvPicPr>
            <p:cNvPr id="67" name="Picture 74" descr="Cardinal%20health%20logo">
              <a:hlinkClick r:id="" action="ppaction://noaction"/>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552762" y="3230037"/>
              <a:ext cx="1003108" cy="363378"/>
            </a:xfrm>
            <a:prstGeom prst="rect">
              <a:avLst/>
            </a:prstGeom>
            <a:noFill/>
            <a:ln w="9525">
              <a:noFill/>
              <a:miter lim="800000"/>
              <a:headEnd/>
              <a:tailEnd/>
            </a:ln>
          </p:spPr>
        </p:pic>
        <p:pic>
          <p:nvPicPr>
            <p:cNvPr id="68" name="Picture 2" descr="http://www.sprichards.com/image/bg-home2.jpg">
              <a:hlinkClick r:id="" action="ppaction://noaction"/>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791989" y="4197341"/>
              <a:ext cx="1012323" cy="150843"/>
            </a:xfrm>
            <a:prstGeom prst="rect">
              <a:avLst/>
            </a:prstGeom>
            <a:noFill/>
            <a:ln w="9525">
              <a:noFill/>
              <a:miter lim="800000"/>
              <a:headEnd/>
              <a:tailEnd/>
            </a:ln>
          </p:spPr>
        </p:pic>
        <p:pic>
          <p:nvPicPr>
            <p:cNvPr id="69" name="Picture 58" descr="HOME"/>
            <p:cNvPicPr>
              <a:picLocks noChangeAspect="1" noChangeArrowheads="1"/>
            </p:cNvPicPr>
            <p:nvPr/>
          </p:nvPicPr>
          <p:blipFill>
            <a:blip r:embed="rId9" cstate="print">
              <a:extLst>
                <a:ext uri="{28A0092B-C50C-407E-A947-70E740481C1C}">
                  <a14:useLocalDpi xmlns:a14="http://schemas.microsoft.com/office/drawing/2010/main"/>
                </a:ext>
              </a:extLst>
            </a:blip>
            <a:srcRect b="-3731"/>
            <a:stretch>
              <a:fillRect/>
            </a:stretch>
          </p:blipFill>
          <p:spPr bwMode="auto">
            <a:xfrm>
              <a:off x="3745257" y="5186716"/>
              <a:ext cx="768247" cy="267994"/>
            </a:xfrm>
            <a:prstGeom prst="rect">
              <a:avLst/>
            </a:prstGeom>
            <a:noFill/>
            <a:ln w="9525">
              <a:noFill/>
              <a:miter lim="800000"/>
              <a:headEnd/>
              <a:tailEnd/>
            </a:ln>
          </p:spPr>
        </p:pic>
        <p:pic>
          <p:nvPicPr>
            <p:cNvPr id="70" name="Picture 78" descr="Henry Shein"/>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915936" y="5575829"/>
              <a:ext cx="1391272" cy="165402"/>
            </a:xfrm>
            <a:prstGeom prst="rect">
              <a:avLst/>
            </a:prstGeom>
            <a:noFill/>
            <a:ln w="9525">
              <a:noFill/>
              <a:miter lim="800000"/>
              <a:headEnd/>
              <a:tailEnd/>
            </a:ln>
          </p:spPr>
        </p:pic>
        <p:pic>
          <p:nvPicPr>
            <p:cNvPr id="71" name="Picture 75" descr="MSCIndDir Logo.gif"/>
            <p:cNvPicPr>
              <a:picLocks noChangeAspect="1"/>
            </p:cNvPicPr>
            <p:nvPr/>
          </p:nvPicPr>
          <p:blipFill>
            <a:blip r:embed="rId11" cstate="email">
              <a:extLst>
                <a:ext uri="{28A0092B-C50C-407E-A947-70E740481C1C}">
                  <a14:useLocalDpi xmlns:a14="http://schemas.microsoft.com/office/drawing/2010/main"/>
                </a:ext>
              </a:extLst>
            </a:blip>
            <a:srcRect l="16640" r="23969"/>
            <a:stretch>
              <a:fillRect/>
            </a:stretch>
          </p:blipFill>
          <p:spPr bwMode="auto">
            <a:xfrm>
              <a:off x="4611572" y="4848958"/>
              <a:ext cx="838032" cy="251127"/>
            </a:xfrm>
            <a:prstGeom prst="rect">
              <a:avLst/>
            </a:prstGeom>
            <a:noFill/>
            <a:ln w="9525">
              <a:noFill/>
              <a:miter lim="800000"/>
              <a:headEnd/>
              <a:tailEnd/>
            </a:ln>
          </p:spPr>
        </p:pic>
        <p:pic>
          <p:nvPicPr>
            <p:cNvPr id="72" name="Picture 76" descr="UNFI_logo.jpg"/>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bwMode="auto">
            <a:xfrm>
              <a:off x="4866925" y="4272762"/>
              <a:ext cx="594081" cy="488668"/>
            </a:xfrm>
            <a:prstGeom prst="rect">
              <a:avLst/>
            </a:prstGeom>
            <a:noFill/>
            <a:ln w="9525">
              <a:noFill/>
              <a:miter lim="800000"/>
              <a:headEnd/>
              <a:tailEnd/>
            </a:ln>
          </p:spPr>
        </p:pic>
        <p:pic>
          <p:nvPicPr>
            <p:cNvPr id="76" name="Picture 19" descr="FedEx Corporation, your single source for time-sensitive and time-deferred package, document, and freight transportation services internationally.">
              <a:hlinkClick r:id="rId13"/>
            </p:cNvPr>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6912414" y="4689149"/>
              <a:ext cx="667880" cy="294787"/>
            </a:xfrm>
            <a:prstGeom prst="rect">
              <a:avLst/>
            </a:prstGeom>
            <a:noFill/>
            <a:ln w="9525">
              <a:noFill/>
              <a:miter lim="800000"/>
              <a:headEnd/>
              <a:tailEnd/>
            </a:ln>
          </p:spPr>
        </p:pic>
        <p:pic>
          <p:nvPicPr>
            <p:cNvPr id="77" name="Picture 22" descr="Site Image">
              <a:hlinkClick r:id="" action="ppaction://noaction"/>
            </p:cNvPr>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6875933" y="3706964"/>
              <a:ext cx="748261" cy="221951"/>
            </a:xfrm>
            <a:prstGeom prst="rect">
              <a:avLst/>
            </a:prstGeom>
            <a:noFill/>
            <a:ln w="9525">
              <a:noFill/>
              <a:miter lim="800000"/>
              <a:headEnd/>
              <a:tailEnd/>
            </a:ln>
          </p:spPr>
        </p:pic>
        <p:grpSp>
          <p:nvGrpSpPr>
            <p:cNvPr id="10" name="Group 24"/>
            <p:cNvGrpSpPr>
              <a:grpSpLocks/>
            </p:cNvGrpSpPr>
            <p:nvPr/>
          </p:nvGrpSpPr>
          <p:grpSpPr bwMode="auto">
            <a:xfrm>
              <a:off x="5621998" y="4662850"/>
              <a:ext cx="1166224" cy="325152"/>
              <a:chOff x="4130" y="1548"/>
              <a:chExt cx="702" cy="152"/>
            </a:xfrm>
          </p:grpSpPr>
          <p:pic>
            <p:nvPicPr>
              <p:cNvPr id="80" name="Picture 25" descr="Deutsche_Bahn_AG_Logo_300x225"/>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4633" y="1562"/>
                <a:ext cx="199" cy="113"/>
              </a:xfrm>
              <a:prstGeom prst="rect">
                <a:avLst/>
              </a:prstGeom>
              <a:noFill/>
              <a:ln w="9525">
                <a:noFill/>
                <a:miter lim="800000"/>
                <a:headEnd/>
                <a:tailEnd/>
              </a:ln>
            </p:spPr>
          </p:pic>
          <p:sp>
            <p:nvSpPr>
              <p:cNvPr id="81" name="Text Box 26"/>
              <p:cNvSpPr txBox="1">
                <a:spLocks noChangeArrowheads="1"/>
              </p:cNvSpPr>
              <p:nvPr/>
            </p:nvSpPr>
            <p:spPr bwMode="auto">
              <a:xfrm>
                <a:off x="4130" y="1548"/>
                <a:ext cx="542" cy="152"/>
              </a:xfrm>
              <a:prstGeom prst="rect">
                <a:avLst/>
              </a:prstGeom>
              <a:noFill/>
              <a:ln w="9525" algn="ctr">
                <a:noFill/>
                <a:miter lim="800000"/>
                <a:headEnd/>
                <a:tailEnd/>
              </a:ln>
            </p:spPr>
            <p:txBody>
              <a:bodyPr wrap="none" lIns="101882" tIns="50941" rIns="101882" bIns="50941">
                <a:spAutoFit/>
              </a:bodyPr>
              <a:lstStyle/>
              <a:p>
                <a:pPr algn="r" defTabSz="913752" fontAlgn="base">
                  <a:spcBef>
                    <a:spcPct val="50000"/>
                  </a:spcBef>
                  <a:spcAft>
                    <a:spcPct val="0"/>
                  </a:spcAft>
                  <a:buClr>
                    <a:srgbClr val="2652A0"/>
                  </a:buClr>
                  <a:buSzPct val="115000"/>
                </a:pPr>
                <a:r>
                  <a:rPr lang="en-US" sz="1200" dirty="0">
                    <a:solidFill>
                      <a:srgbClr val="404040"/>
                    </a:solidFill>
                    <a:latin typeface="Franklin Gothic Demi" pitchFamily="34" charset="0"/>
                  </a:rPr>
                  <a:t>Die Bahn</a:t>
                </a:r>
              </a:p>
            </p:txBody>
          </p:sp>
        </p:grpSp>
        <p:pic>
          <p:nvPicPr>
            <p:cNvPr id="82" name="Picture 40" descr="logo_corner"/>
            <p:cNvPicPr>
              <a:picLocks noChangeAspect="1" noChangeArrowheads="1"/>
            </p:cNvPicPr>
            <p:nvPr/>
          </p:nvPicPr>
          <p:blipFill>
            <a:blip r:embed="rId17" cstate="email">
              <a:extLst>
                <a:ext uri="{28A0092B-C50C-407E-A947-70E740481C1C}">
                  <a14:useLocalDpi xmlns:a14="http://schemas.microsoft.com/office/drawing/2010/main"/>
                </a:ext>
              </a:extLst>
            </a:blip>
            <a:srcRect l="3894" t="21213" r="30174" b="12122"/>
            <a:stretch>
              <a:fillRect/>
            </a:stretch>
          </p:blipFill>
          <p:spPr bwMode="auto">
            <a:xfrm>
              <a:off x="6744632" y="5353273"/>
              <a:ext cx="779491" cy="250998"/>
            </a:xfrm>
            <a:prstGeom prst="rect">
              <a:avLst/>
            </a:prstGeom>
            <a:noFill/>
            <a:ln w="9525">
              <a:noFill/>
              <a:miter lim="800000"/>
              <a:headEnd/>
              <a:tailEnd/>
            </a:ln>
          </p:spPr>
        </p:pic>
        <p:pic>
          <p:nvPicPr>
            <p:cNvPr id="83" name="Picture 34" descr="DTAG"/>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5707866" y="3669762"/>
              <a:ext cx="1119325" cy="265233"/>
            </a:xfrm>
            <a:prstGeom prst="rect">
              <a:avLst/>
            </a:prstGeom>
            <a:noFill/>
            <a:ln w="9525">
              <a:noFill/>
              <a:miter lim="800000"/>
              <a:headEnd/>
              <a:tailEnd/>
            </a:ln>
          </p:spPr>
        </p:pic>
        <p:pic>
          <p:nvPicPr>
            <p:cNvPr id="84" name="Picture 35" descr="SunTrust"/>
            <p:cNvPicPr>
              <a:picLocks noChangeAspect="1" noChangeArrowheads="1"/>
            </p:cNvPicPr>
            <p:nvPr/>
          </p:nvPicPr>
          <p:blipFill>
            <a:blip r:embed="rId19"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966029" y="5953289"/>
              <a:ext cx="613775" cy="341115"/>
            </a:xfrm>
            <a:prstGeom prst="rect">
              <a:avLst/>
            </a:prstGeom>
            <a:noFill/>
            <a:ln w="9525">
              <a:noFill/>
              <a:miter lim="800000"/>
              <a:headEnd/>
              <a:tailEnd/>
            </a:ln>
          </p:spPr>
        </p:pic>
        <p:pic>
          <p:nvPicPr>
            <p:cNvPr id="85" name="Picture 36" descr="Penske Only"/>
            <p:cNvPicPr>
              <a:picLocks noChangeAspect="1"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5909288" y="5346518"/>
              <a:ext cx="718949" cy="272516"/>
            </a:xfrm>
            <a:prstGeom prst="rect">
              <a:avLst/>
            </a:prstGeom>
            <a:noFill/>
            <a:ln w="9525">
              <a:noFill/>
              <a:miter lim="800000"/>
              <a:headEnd/>
              <a:tailEnd/>
            </a:ln>
          </p:spPr>
        </p:pic>
        <p:pic>
          <p:nvPicPr>
            <p:cNvPr id="86" name="Picture 38" descr="logo_ccni"/>
            <p:cNvPicPr>
              <a:picLocks noChangeAspect="1" noChangeArrowheads="1"/>
            </p:cNvPicPr>
            <p:nvPr/>
          </p:nvPicPr>
          <p:blipFill>
            <a:blip r:embed="rId21" cstate="email">
              <a:extLst>
                <a:ext uri="{28A0092B-C50C-407E-A947-70E740481C1C}">
                  <a14:useLocalDpi xmlns:a14="http://schemas.microsoft.com/office/drawing/2010/main"/>
                </a:ext>
              </a:extLst>
            </a:blip>
            <a:srcRect/>
            <a:stretch>
              <a:fillRect/>
            </a:stretch>
          </p:blipFill>
          <p:spPr bwMode="auto">
            <a:xfrm>
              <a:off x="6404805" y="3227771"/>
              <a:ext cx="819888" cy="318030"/>
            </a:xfrm>
            <a:prstGeom prst="rect">
              <a:avLst/>
            </a:prstGeom>
            <a:noFill/>
            <a:ln w="9525">
              <a:noFill/>
              <a:miter lim="800000"/>
              <a:headEnd/>
              <a:tailEnd/>
            </a:ln>
          </p:spPr>
        </p:pic>
        <p:pic>
          <p:nvPicPr>
            <p:cNvPr id="87" name="Picture 44" descr="Avis Budget Group"/>
            <p:cNvPicPr>
              <a:picLocks noChangeAspect="1" noChangeArrowheads="1"/>
            </p:cNvPicPr>
            <p:nvPr/>
          </p:nvPicPr>
          <p:blipFill>
            <a:blip r:embed="rId22" cstate="email">
              <a:extLst>
                <a:ext uri="{28A0092B-C50C-407E-A947-70E740481C1C}">
                  <a14:useLocalDpi xmlns:a14="http://schemas.microsoft.com/office/drawing/2010/main"/>
                </a:ext>
              </a:extLst>
            </a:blip>
            <a:srcRect/>
            <a:stretch>
              <a:fillRect/>
            </a:stretch>
          </p:blipFill>
          <p:spPr bwMode="auto">
            <a:xfrm>
              <a:off x="6249945" y="2927263"/>
              <a:ext cx="1175783" cy="189040"/>
            </a:xfrm>
            <a:prstGeom prst="rect">
              <a:avLst/>
            </a:prstGeom>
            <a:noFill/>
            <a:ln w="9525">
              <a:noFill/>
              <a:miter lim="800000"/>
              <a:headEnd/>
              <a:tailEnd/>
            </a:ln>
          </p:spPr>
        </p:pic>
        <p:pic>
          <p:nvPicPr>
            <p:cNvPr id="88" name="Picture 20" descr="logo">
              <a:hlinkClick r:id="rId23"/>
            </p:cNvPr>
            <p:cNvPicPr>
              <a:picLocks noChangeAspect="1" noChangeArrowheads="1"/>
            </p:cNvPicPr>
            <p:nvPr/>
          </p:nvPicPr>
          <p:blipFill>
            <a:blip r:embed="rId24" cstate="email">
              <a:extLst>
                <a:ext uri="{28A0092B-C50C-407E-A947-70E740481C1C}">
                  <a14:useLocalDpi xmlns:a14="http://schemas.microsoft.com/office/drawing/2010/main"/>
                </a:ext>
              </a:extLst>
            </a:blip>
            <a:srcRect/>
            <a:stretch>
              <a:fillRect/>
            </a:stretch>
          </p:blipFill>
          <p:spPr bwMode="auto">
            <a:xfrm>
              <a:off x="5907901" y="5984153"/>
              <a:ext cx="652457" cy="357960"/>
            </a:xfrm>
            <a:prstGeom prst="rect">
              <a:avLst/>
            </a:prstGeom>
            <a:noFill/>
            <a:ln w="9525">
              <a:noFill/>
              <a:miter lim="800000"/>
              <a:headEnd/>
              <a:tailEnd/>
            </a:ln>
          </p:spPr>
        </p:pic>
        <p:grpSp>
          <p:nvGrpSpPr>
            <p:cNvPr id="13" name="Group 56"/>
            <p:cNvGrpSpPr>
              <a:grpSpLocks/>
            </p:cNvGrpSpPr>
            <p:nvPr/>
          </p:nvGrpSpPr>
          <p:grpSpPr bwMode="auto">
            <a:xfrm>
              <a:off x="8114703" y="3073886"/>
              <a:ext cx="991159" cy="469382"/>
              <a:chOff x="1021" y="3644"/>
              <a:chExt cx="619" cy="262"/>
            </a:xfrm>
          </p:grpSpPr>
          <p:pic>
            <p:nvPicPr>
              <p:cNvPr id="91" name="Picture 57" descr="L0001900"/>
              <p:cNvPicPr>
                <a:picLocks noChangeAspect="1" noChangeArrowheads="1"/>
              </p:cNvPicPr>
              <p:nvPr/>
            </p:nvPicPr>
            <p:blipFill>
              <a:blip r:embed="rId2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21" y="3771"/>
                <a:ext cx="619" cy="135"/>
              </a:xfrm>
              <a:prstGeom prst="rect">
                <a:avLst/>
              </a:prstGeom>
              <a:noFill/>
              <a:ln w="9525">
                <a:noFill/>
                <a:miter lim="800000"/>
                <a:headEnd/>
                <a:tailEnd/>
              </a:ln>
            </p:spPr>
          </p:pic>
          <p:pic>
            <p:nvPicPr>
              <p:cNvPr id="92" name="Picture 58" descr="L0001900"/>
              <p:cNvPicPr>
                <a:picLocks noChangeAspect="1" noChangeArrowheads="1"/>
              </p:cNvPicPr>
              <p:nvPr/>
            </p:nvPicPr>
            <p:blipFill>
              <a:blip r:embed="rId2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267" y="3644"/>
                <a:ext cx="191" cy="154"/>
              </a:xfrm>
              <a:prstGeom prst="rect">
                <a:avLst/>
              </a:prstGeom>
              <a:noFill/>
              <a:ln w="9525">
                <a:noFill/>
                <a:miter lim="800000"/>
                <a:headEnd/>
                <a:tailEnd/>
              </a:ln>
            </p:spPr>
          </p:pic>
        </p:grpSp>
        <p:pic>
          <p:nvPicPr>
            <p:cNvPr id="93" name="Picture 49" descr="vaclogo_large"/>
            <p:cNvPicPr>
              <a:picLocks noChangeAspect="1" noChangeArrowheads="1"/>
            </p:cNvPicPr>
            <p:nvPr/>
          </p:nvPicPr>
          <p:blipFill>
            <a:blip r:embed="rId27" cstate="email">
              <a:extLst>
                <a:ext uri="{28A0092B-C50C-407E-A947-70E740481C1C}">
                  <a14:useLocalDpi xmlns:a14="http://schemas.microsoft.com/office/drawing/2010/main"/>
                </a:ext>
              </a:extLst>
            </a:blip>
            <a:srcRect l="23494" t="-827" r="12651" b="58122"/>
            <a:stretch>
              <a:fillRect/>
            </a:stretch>
          </p:blipFill>
          <p:spPr bwMode="auto">
            <a:xfrm>
              <a:off x="8656860" y="3726284"/>
              <a:ext cx="509607" cy="377121"/>
            </a:xfrm>
            <a:prstGeom prst="rect">
              <a:avLst/>
            </a:prstGeom>
            <a:noFill/>
            <a:ln w="9525">
              <a:noFill/>
              <a:miter lim="800000"/>
              <a:headEnd/>
              <a:tailEnd/>
            </a:ln>
          </p:spPr>
        </p:pic>
        <p:pic>
          <p:nvPicPr>
            <p:cNvPr id="94" name="Picture 44" descr="Lufthansa"/>
            <p:cNvPicPr>
              <a:picLocks noChangeAspect="1" noChangeArrowheads="1"/>
            </p:cNvPicPr>
            <p:nvPr/>
          </p:nvPicPr>
          <p:blipFill>
            <a:blip r:embed="rId28" cstate="email">
              <a:extLst>
                <a:ext uri="{28A0092B-C50C-407E-A947-70E740481C1C}">
                  <a14:useLocalDpi xmlns:a14="http://schemas.microsoft.com/office/drawing/2010/main"/>
                </a:ext>
              </a:extLst>
            </a:blip>
            <a:srcRect/>
            <a:stretch>
              <a:fillRect/>
            </a:stretch>
          </p:blipFill>
          <p:spPr bwMode="auto">
            <a:xfrm>
              <a:off x="8043607" y="5085040"/>
              <a:ext cx="1133352" cy="203353"/>
            </a:xfrm>
            <a:prstGeom prst="rect">
              <a:avLst/>
            </a:prstGeom>
            <a:noFill/>
            <a:ln w="9525">
              <a:noFill/>
              <a:miter lim="800000"/>
              <a:headEnd/>
              <a:tailEnd/>
            </a:ln>
          </p:spPr>
        </p:pic>
        <p:pic>
          <p:nvPicPr>
            <p:cNvPr id="96" name="Picture 50" descr="iberia - new"/>
            <p:cNvPicPr>
              <a:picLocks noChangeAspect="1" noChangeArrowheads="1"/>
            </p:cNvPicPr>
            <p:nvPr/>
          </p:nvPicPr>
          <p:blipFill>
            <a:blip r:embed="rId29" cstate="email">
              <a:extLst>
                <a:ext uri="{28A0092B-C50C-407E-A947-70E740481C1C}">
                  <a14:useLocalDpi xmlns:a14="http://schemas.microsoft.com/office/drawing/2010/main"/>
                </a:ext>
              </a:extLst>
            </a:blip>
            <a:srcRect/>
            <a:stretch>
              <a:fillRect/>
            </a:stretch>
          </p:blipFill>
          <p:spPr bwMode="auto">
            <a:xfrm>
              <a:off x="8112612" y="4260265"/>
              <a:ext cx="995342" cy="178281"/>
            </a:xfrm>
            <a:prstGeom prst="rect">
              <a:avLst/>
            </a:prstGeom>
            <a:noFill/>
            <a:ln w="9525">
              <a:noFill/>
              <a:miter lim="800000"/>
              <a:headEnd/>
              <a:tailEnd/>
            </a:ln>
          </p:spPr>
        </p:pic>
        <p:pic>
          <p:nvPicPr>
            <p:cNvPr id="98" name="Picture 59" descr="ana2"/>
            <p:cNvPicPr>
              <a:picLocks noChangeAspect="1" noChangeArrowheads="1"/>
            </p:cNvPicPr>
            <p:nvPr/>
          </p:nvPicPr>
          <p:blipFill>
            <a:blip r:embed="rId30"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147483" y="2694578"/>
              <a:ext cx="925599" cy="239718"/>
            </a:xfrm>
            <a:prstGeom prst="rect">
              <a:avLst/>
            </a:prstGeom>
            <a:noFill/>
            <a:ln w="9525">
              <a:noFill/>
              <a:miter lim="800000"/>
              <a:headEnd/>
              <a:tailEnd/>
            </a:ln>
          </p:spPr>
        </p:pic>
        <p:pic>
          <p:nvPicPr>
            <p:cNvPr id="99" name="Picture 62" descr="header_join_square_final"/>
            <p:cNvPicPr>
              <a:picLocks noChangeAspect="1" noChangeArrowheads="1"/>
            </p:cNvPicPr>
            <p:nvPr/>
          </p:nvPicPr>
          <p:blipFill>
            <a:blip r:embed="rId31" cstate="email">
              <a:extLst>
                <a:ext uri="{28A0092B-C50C-407E-A947-70E740481C1C}">
                  <a14:useLocalDpi xmlns:a14="http://schemas.microsoft.com/office/drawing/2010/main"/>
                </a:ext>
              </a:extLst>
            </a:blip>
            <a:srcRect/>
            <a:stretch>
              <a:fillRect/>
            </a:stretch>
          </p:blipFill>
          <p:spPr bwMode="auto">
            <a:xfrm>
              <a:off x="8035941" y="6376440"/>
              <a:ext cx="1148685" cy="250710"/>
            </a:xfrm>
            <a:prstGeom prst="rect">
              <a:avLst/>
            </a:prstGeom>
            <a:noFill/>
            <a:ln w="9525">
              <a:noFill/>
              <a:miter lim="800000"/>
              <a:headEnd/>
              <a:tailEnd/>
            </a:ln>
          </p:spPr>
        </p:pic>
        <p:pic>
          <p:nvPicPr>
            <p:cNvPr id="100" name="Picture 63" descr="ac_logo_new"/>
            <p:cNvPicPr>
              <a:picLocks noChangeAspect="1" noChangeArrowheads="1"/>
            </p:cNvPicPr>
            <p:nvPr/>
          </p:nvPicPr>
          <p:blipFill>
            <a:blip r:embed="rId32" cstate="email">
              <a:extLst>
                <a:ext uri="{28A0092B-C50C-407E-A947-70E740481C1C}">
                  <a14:useLocalDpi xmlns:a14="http://schemas.microsoft.com/office/drawing/2010/main"/>
                </a:ext>
              </a:extLst>
            </a:blip>
            <a:srcRect/>
            <a:stretch>
              <a:fillRect/>
            </a:stretch>
          </p:blipFill>
          <p:spPr bwMode="auto">
            <a:xfrm>
              <a:off x="7940449" y="2373922"/>
              <a:ext cx="1339668" cy="181067"/>
            </a:xfrm>
            <a:prstGeom prst="rect">
              <a:avLst/>
            </a:prstGeom>
            <a:noFill/>
            <a:ln w="9525">
              <a:noFill/>
              <a:miter lim="800000"/>
              <a:headEnd/>
              <a:tailEnd/>
            </a:ln>
          </p:spPr>
        </p:pic>
        <p:pic>
          <p:nvPicPr>
            <p:cNvPr id="101" name="Picture 62" descr="Singapore Airlines"/>
            <p:cNvPicPr>
              <a:picLocks noChangeAspect="1" noChangeArrowheads="1"/>
            </p:cNvPicPr>
            <p:nvPr/>
          </p:nvPicPr>
          <p:blipFill>
            <a:blip r:embed="rId33" cstate="email">
              <a:extLst>
                <a:ext uri="{28A0092B-C50C-407E-A947-70E740481C1C}">
                  <a14:useLocalDpi xmlns:a14="http://schemas.microsoft.com/office/drawing/2010/main"/>
                </a:ext>
              </a:extLst>
            </a:blip>
            <a:srcRect/>
            <a:stretch>
              <a:fillRect/>
            </a:stretch>
          </p:blipFill>
          <p:spPr bwMode="auto">
            <a:xfrm>
              <a:off x="7938128" y="5352418"/>
              <a:ext cx="1344310" cy="306112"/>
            </a:xfrm>
            <a:prstGeom prst="rect">
              <a:avLst/>
            </a:prstGeom>
            <a:noFill/>
            <a:ln w="9525">
              <a:noFill/>
              <a:miter lim="800000"/>
              <a:headEnd/>
              <a:tailEnd/>
            </a:ln>
          </p:spPr>
        </p:pic>
        <p:pic>
          <p:nvPicPr>
            <p:cNvPr id="102" name="Picture 101" descr="280px-LAN_Airlines_logo_svg.png"/>
            <p:cNvPicPr>
              <a:picLocks noChangeAspect="1"/>
            </p:cNvPicPr>
            <p:nvPr/>
          </p:nvPicPr>
          <p:blipFill>
            <a:blip r:embed="rId34" cstate="email">
              <a:extLst>
                <a:ext uri="{28A0092B-C50C-407E-A947-70E740481C1C}">
                  <a14:useLocalDpi xmlns:a14="http://schemas.microsoft.com/office/drawing/2010/main"/>
                </a:ext>
              </a:extLst>
            </a:blip>
            <a:stretch>
              <a:fillRect/>
            </a:stretch>
          </p:blipFill>
          <p:spPr>
            <a:xfrm>
              <a:off x="8111167" y="4567340"/>
              <a:ext cx="998232" cy="367316"/>
            </a:xfrm>
            <a:prstGeom prst="rect">
              <a:avLst/>
            </a:prstGeom>
          </p:spPr>
        </p:pic>
        <p:pic>
          <p:nvPicPr>
            <p:cNvPr id="104" name="Picture 103" descr="logo_3663_small.gif"/>
            <p:cNvPicPr>
              <a:picLocks noChangeAspect="1"/>
            </p:cNvPicPr>
            <p:nvPr/>
          </p:nvPicPr>
          <p:blipFill>
            <a:blip r:embed="rId35" cstate="email">
              <a:extLst>
                <a:ext uri="{28A0092B-C50C-407E-A947-70E740481C1C}">
                  <a14:useLocalDpi xmlns:a14="http://schemas.microsoft.com/office/drawing/2010/main"/>
                </a:ext>
              </a:extLst>
            </a:blip>
            <a:stretch>
              <a:fillRect/>
            </a:stretch>
          </p:blipFill>
          <p:spPr>
            <a:xfrm>
              <a:off x="3608379" y="2465863"/>
              <a:ext cx="963930" cy="356235"/>
            </a:xfrm>
            <a:prstGeom prst="rect">
              <a:avLst/>
            </a:prstGeom>
          </p:spPr>
        </p:pic>
        <p:pic>
          <p:nvPicPr>
            <p:cNvPr id="75" name="Picture 74" descr="Emirates_logo.png"/>
            <p:cNvPicPr>
              <a:picLocks noChangeAspect="1"/>
            </p:cNvPicPr>
            <p:nvPr/>
          </p:nvPicPr>
          <p:blipFill>
            <a:blip r:embed="rId36" cstate="print"/>
            <a:stretch>
              <a:fillRect/>
            </a:stretch>
          </p:blipFill>
          <p:spPr>
            <a:xfrm>
              <a:off x="8002350" y="3703122"/>
              <a:ext cx="536303" cy="388295"/>
            </a:xfrm>
            <a:prstGeom prst="rect">
              <a:avLst/>
            </a:prstGeom>
          </p:spPr>
        </p:pic>
        <p:sp>
          <p:nvSpPr>
            <p:cNvPr id="90" name="Text Placeholder 3"/>
            <p:cNvSpPr txBox="1">
              <a:spLocks/>
            </p:cNvSpPr>
            <p:nvPr/>
          </p:nvSpPr>
          <p:spPr bwMode="auto">
            <a:xfrm>
              <a:off x="1021219" y="1790510"/>
              <a:ext cx="1899920" cy="360569"/>
            </a:xfrm>
            <a:prstGeom prst="rect">
              <a:avLst/>
            </a:prstGeom>
            <a:noFill/>
            <a:ln w="9525">
              <a:noFill/>
              <a:miter lim="800000"/>
              <a:headEnd/>
              <a:tailEnd/>
            </a:ln>
            <a:effectLst/>
          </p:spPr>
          <p:txBody>
            <a:bodyPr vert="horz" wrap="square" lIns="20376" tIns="20376" rIns="20376" bIns="20376" numCol="1" anchor="ctr" anchorCtr="0" compatLnSpc="1">
              <a:prstTxWarp prst="textNoShape">
                <a:avLst/>
              </a:prstTxWarp>
              <a:spAutoFit/>
            </a:bodyPr>
            <a:lstStyle/>
            <a:p>
              <a:pPr marL="114222" indent="-114222" algn="ctr" defTabSz="820583" fontAlgn="base">
                <a:spcBef>
                  <a:spcPts val="300"/>
                </a:spcBef>
                <a:spcAft>
                  <a:spcPts val="400"/>
                </a:spcAft>
                <a:buClr>
                  <a:srgbClr val="8DC0EE">
                    <a:lumMod val="50000"/>
                  </a:srgbClr>
                </a:buClr>
                <a:buFont typeface="Calibri" pitchFamily="34" charset="0"/>
                <a:buChar char=" "/>
              </a:pPr>
              <a:r>
                <a:rPr lang="en-US" kern="0" dirty="0">
                  <a:gradFill flip="none" rotWithShape="1">
                    <a:gsLst>
                      <a:gs pos="0">
                        <a:srgbClr val="FFB40D">
                          <a:shade val="30000"/>
                          <a:satMod val="115000"/>
                        </a:srgbClr>
                      </a:gs>
                      <a:gs pos="50000">
                        <a:srgbClr val="FFB40D">
                          <a:shade val="67500"/>
                          <a:satMod val="115000"/>
                        </a:srgbClr>
                      </a:gs>
                      <a:gs pos="100000">
                        <a:srgbClr val="FFB40D">
                          <a:shade val="100000"/>
                          <a:satMod val="115000"/>
                        </a:srgbClr>
                      </a:gs>
                    </a:gsLst>
                    <a:lin ang="16200000" scaled="1"/>
                    <a:tileRect/>
                  </a:gradFill>
                  <a:latin typeface="Arial" charset="0"/>
                </a:rPr>
                <a:t>Manufacturing</a:t>
              </a:r>
              <a:endParaRPr lang="en-US" sz="2000" kern="0" dirty="0">
                <a:gradFill flip="none" rotWithShape="1">
                  <a:gsLst>
                    <a:gs pos="0">
                      <a:srgbClr val="FFB40D">
                        <a:shade val="30000"/>
                        <a:satMod val="115000"/>
                      </a:srgbClr>
                    </a:gs>
                    <a:gs pos="50000">
                      <a:srgbClr val="FFB40D">
                        <a:shade val="67500"/>
                        <a:satMod val="115000"/>
                      </a:srgbClr>
                    </a:gs>
                    <a:gs pos="100000">
                      <a:srgbClr val="FFB40D">
                        <a:shade val="100000"/>
                        <a:satMod val="115000"/>
                      </a:srgbClr>
                    </a:gs>
                  </a:gsLst>
                  <a:lin ang="16200000" scaled="1"/>
                  <a:tileRect/>
                </a:gradFill>
                <a:latin typeface="Arial" charset="0"/>
              </a:endParaRPr>
            </a:p>
          </p:txBody>
        </p:sp>
        <p:pic>
          <p:nvPicPr>
            <p:cNvPr id="78" name="Picture 15" descr="TRANE®">
              <a:hlinkClick r:id="" action="ppaction://noaction"/>
            </p:cNvPr>
            <p:cNvPicPr>
              <a:picLocks noChangeAspect="1" noChangeArrowheads="1"/>
            </p:cNvPicPr>
            <p:nvPr/>
          </p:nvPicPr>
          <p:blipFill>
            <a:blip r:embed="rId3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497700" y="6600994"/>
              <a:ext cx="817966" cy="282489"/>
            </a:xfrm>
            <a:prstGeom prst="rect">
              <a:avLst/>
            </a:prstGeom>
            <a:noFill/>
            <a:ln w="9525">
              <a:noFill/>
              <a:miter lim="800000"/>
              <a:headEnd/>
              <a:tailEnd/>
            </a:ln>
          </p:spPr>
        </p:pic>
        <p:pic>
          <p:nvPicPr>
            <p:cNvPr id="79" name="Picture 14" descr="BP-Logo">
              <a:hlinkClick r:id="" action="ppaction://noaction"/>
            </p:cNvPr>
            <p:cNvPicPr>
              <a:picLocks noChangeAspect="1" noChangeArrowheads="1"/>
            </p:cNvPicPr>
            <p:nvPr/>
          </p:nvPicPr>
          <p:blipFill>
            <a:blip r:embed="rId38" cstate="email">
              <a:extLst>
                <a:ext uri="{28A0092B-C50C-407E-A947-70E740481C1C}">
                  <a14:useLocalDpi xmlns:a14="http://schemas.microsoft.com/office/drawing/2010/main"/>
                </a:ext>
              </a:extLst>
            </a:blip>
            <a:srcRect b="40683"/>
            <a:stretch>
              <a:fillRect/>
            </a:stretch>
          </p:blipFill>
          <p:spPr bwMode="auto">
            <a:xfrm>
              <a:off x="2207240" y="2780072"/>
              <a:ext cx="481764" cy="380930"/>
            </a:xfrm>
            <a:prstGeom prst="rect">
              <a:avLst/>
            </a:prstGeom>
            <a:noFill/>
            <a:ln w="9525">
              <a:noFill/>
              <a:miter lim="800000"/>
              <a:headEnd/>
              <a:tailEnd/>
            </a:ln>
          </p:spPr>
        </p:pic>
        <p:pic>
          <p:nvPicPr>
            <p:cNvPr id="103" name="Picture 55" descr="ConocoPhillips2">
              <a:hlinkClick r:id="" action="ppaction://noaction"/>
            </p:cNvPr>
            <p:cNvPicPr>
              <a:picLocks noChangeAspect="1" noChangeArrowheads="1"/>
            </p:cNvPicPr>
            <p:nvPr/>
          </p:nvPicPr>
          <p:blipFill>
            <a:blip r:embed="rId39" cstate="email">
              <a:extLst>
                <a:ext uri="{28A0092B-C50C-407E-A947-70E740481C1C}">
                  <a14:useLocalDpi xmlns:a14="http://schemas.microsoft.com/office/drawing/2010/main"/>
                </a:ext>
              </a:extLst>
            </a:blip>
            <a:srcRect/>
            <a:stretch>
              <a:fillRect/>
            </a:stretch>
          </p:blipFill>
          <p:spPr bwMode="auto">
            <a:xfrm>
              <a:off x="2192055" y="4236520"/>
              <a:ext cx="1153689" cy="308857"/>
            </a:xfrm>
            <a:prstGeom prst="rect">
              <a:avLst/>
            </a:prstGeom>
            <a:noFill/>
            <a:ln w="9525">
              <a:noFill/>
              <a:miter lim="800000"/>
              <a:headEnd/>
              <a:tailEnd/>
            </a:ln>
          </p:spPr>
        </p:pic>
        <p:pic>
          <p:nvPicPr>
            <p:cNvPr id="106" name="Picture 46" descr="honeywell logo">
              <a:hlinkClick r:id="" action="ppaction://noaction"/>
            </p:cNvPr>
            <p:cNvPicPr>
              <a:picLocks noChangeAspect="1" noChangeArrowheads="1"/>
            </p:cNvPicPr>
            <p:nvPr/>
          </p:nvPicPr>
          <p:blipFill>
            <a:blip r:embed="rId40" cstate="email">
              <a:extLst>
                <a:ext uri="{28A0092B-C50C-407E-A947-70E740481C1C}">
                  <a14:useLocalDpi xmlns:a14="http://schemas.microsoft.com/office/drawing/2010/main"/>
                </a:ext>
              </a:extLst>
            </a:blip>
            <a:srcRect/>
            <a:stretch>
              <a:fillRect/>
            </a:stretch>
          </p:blipFill>
          <p:spPr bwMode="auto">
            <a:xfrm>
              <a:off x="1667859" y="3613022"/>
              <a:ext cx="808710" cy="156239"/>
            </a:xfrm>
            <a:prstGeom prst="rect">
              <a:avLst/>
            </a:prstGeom>
            <a:noFill/>
            <a:ln w="9525">
              <a:noFill/>
              <a:miter lim="800000"/>
              <a:headEnd/>
              <a:tailEnd/>
            </a:ln>
          </p:spPr>
        </p:pic>
        <p:pic>
          <p:nvPicPr>
            <p:cNvPr id="109" name="Picture 47" descr="CAT_logo"/>
            <p:cNvPicPr>
              <a:picLocks noChangeAspect="1" noChangeArrowheads="1"/>
            </p:cNvPicPr>
            <p:nvPr/>
          </p:nvPicPr>
          <p:blipFill>
            <a:blip r:embed="rId41" cstate="email">
              <a:extLst>
                <a:ext uri="{28A0092B-C50C-407E-A947-70E740481C1C}">
                  <a14:useLocalDpi xmlns:a14="http://schemas.microsoft.com/office/drawing/2010/main"/>
                </a:ext>
              </a:extLst>
            </a:blip>
            <a:srcRect/>
            <a:stretch>
              <a:fillRect/>
            </a:stretch>
          </p:blipFill>
          <p:spPr bwMode="auto">
            <a:xfrm>
              <a:off x="2941490" y="2771181"/>
              <a:ext cx="386760" cy="275046"/>
            </a:xfrm>
            <a:prstGeom prst="rect">
              <a:avLst/>
            </a:prstGeom>
            <a:noFill/>
            <a:ln w="9525">
              <a:noFill/>
              <a:miter lim="800000"/>
              <a:headEnd/>
              <a:tailEnd/>
            </a:ln>
          </p:spPr>
        </p:pic>
        <p:pic>
          <p:nvPicPr>
            <p:cNvPr id="110" name="Picture 66" descr="Merck_logo%20bunt"/>
            <p:cNvPicPr>
              <a:picLocks noChangeAspect="1" noChangeArrowheads="1"/>
            </p:cNvPicPr>
            <p:nvPr/>
          </p:nvPicPr>
          <p:blipFill>
            <a:blip r:embed="rId42" cstate="email">
              <a:extLst>
                <a:ext uri="{28A0092B-C50C-407E-A947-70E740481C1C}">
                  <a14:useLocalDpi xmlns:a14="http://schemas.microsoft.com/office/drawing/2010/main"/>
                </a:ext>
              </a:extLst>
            </a:blip>
            <a:srcRect/>
            <a:stretch>
              <a:fillRect/>
            </a:stretch>
          </p:blipFill>
          <p:spPr bwMode="auto">
            <a:xfrm>
              <a:off x="1837436" y="4573151"/>
              <a:ext cx="676663" cy="383925"/>
            </a:xfrm>
            <a:prstGeom prst="rect">
              <a:avLst/>
            </a:prstGeom>
            <a:noFill/>
            <a:ln w="9525">
              <a:noFill/>
              <a:miter lim="800000"/>
              <a:headEnd/>
              <a:tailEnd/>
            </a:ln>
          </p:spPr>
        </p:pic>
        <p:pic>
          <p:nvPicPr>
            <p:cNvPr id="111" name="Picture 77" descr="NewPage.jpg">
              <a:hlinkClick r:id="" action="ppaction://noaction"/>
            </p:cNvPr>
            <p:cNvPicPr>
              <a:picLocks noChangeAspect="1"/>
            </p:cNvPicPr>
            <p:nvPr/>
          </p:nvPicPr>
          <p:blipFill>
            <a:blip r:embed="rId43" cstate="email">
              <a:extLst>
                <a:ext uri="{28A0092B-C50C-407E-A947-70E740481C1C}">
                  <a14:useLocalDpi xmlns:a14="http://schemas.microsoft.com/office/drawing/2010/main"/>
                </a:ext>
              </a:extLst>
            </a:blip>
            <a:srcRect/>
            <a:stretch>
              <a:fillRect/>
            </a:stretch>
          </p:blipFill>
          <p:spPr bwMode="auto">
            <a:xfrm>
              <a:off x="874036" y="5592655"/>
              <a:ext cx="926164" cy="224470"/>
            </a:xfrm>
            <a:prstGeom prst="rect">
              <a:avLst/>
            </a:prstGeom>
            <a:noFill/>
            <a:ln w="9525">
              <a:noFill/>
              <a:miter lim="800000"/>
              <a:headEnd/>
              <a:tailEnd/>
            </a:ln>
          </p:spPr>
        </p:pic>
        <p:pic>
          <p:nvPicPr>
            <p:cNvPr id="112" name="Picture 78" descr="ericsson_logo_darkblue.gif"/>
            <p:cNvPicPr>
              <a:picLocks noChangeAspect="1"/>
            </p:cNvPicPr>
            <p:nvPr/>
          </p:nvPicPr>
          <p:blipFill>
            <a:blip r:embed="rId44" cstate="email">
              <a:extLst>
                <a:ext uri="{28A0092B-C50C-407E-A947-70E740481C1C}">
                  <a14:useLocalDpi xmlns:a14="http://schemas.microsoft.com/office/drawing/2010/main"/>
                </a:ext>
              </a:extLst>
            </a:blip>
            <a:srcRect/>
            <a:stretch>
              <a:fillRect/>
            </a:stretch>
          </p:blipFill>
          <p:spPr bwMode="auto">
            <a:xfrm>
              <a:off x="2389089" y="3192319"/>
              <a:ext cx="952755" cy="194874"/>
            </a:xfrm>
            <a:prstGeom prst="rect">
              <a:avLst/>
            </a:prstGeom>
            <a:noFill/>
            <a:ln w="9525">
              <a:noFill/>
              <a:miter lim="800000"/>
              <a:headEnd/>
              <a:tailEnd/>
            </a:ln>
          </p:spPr>
        </p:pic>
        <p:pic>
          <p:nvPicPr>
            <p:cNvPr id="113" name="Picture 75" descr="Mopar">
              <a:hlinkClick r:id="" action="ppaction://noaction"/>
            </p:cNvPr>
            <p:cNvPicPr>
              <a:picLocks noChangeAspect="1" noChangeArrowheads="1"/>
            </p:cNvPicPr>
            <p:nvPr/>
          </p:nvPicPr>
          <p:blipFill>
            <a:blip r:embed="rId45" cstate="email">
              <a:extLst>
                <a:ext uri="{28A0092B-C50C-407E-A947-70E740481C1C}">
                  <a14:useLocalDpi xmlns:a14="http://schemas.microsoft.com/office/drawing/2010/main"/>
                </a:ext>
              </a:extLst>
            </a:blip>
            <a:srcRect/>
            <a:stretch>
              <a:fillRect/>
            </a:stretch>
          </p:blipFill>
          <p:spPr bwMode="auto">
            <a:xfrm>
              <a:off x="727166" y="5042642"/>
              <a:ext cx="481055" cy="368519"/>
            </a:xfrm>
            <a:prstGeom prst="rect">
              <a:avLst/>
            </a:prstGeom>
            <a:noFill/>
            <a:ln w="9525">
              <a:noFill/>
              <a:miter lim="800000"/>
              <a:headEnd/>
              <a:tailEnd/>
            </a:ln>
          </p:spPr>
        </p:pic>
        <p:pic>
          <p:nvPicPr>
            <p:cNvPr id="114" name="Picture 2" descr="http://www.celanese.com/logo.gif">
              <a:hlinkClick r:id="rId46"/>
            </p:cNvPr>
            <p:cNvPicPr>
              <a:picLocks noChangeAspect="1" noChangeArrowheads="1"/>
            </p:cNvPicPr>
            <p:nvPr/>
          </p:nvPicPr>
          <p:blipFill>
            <a:blip r:embed="rId4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043371" y="7005971"/>
              <a:ext cx="1119701" cy="215636"/>
            </a:xfrm>
            <a:prstGeom prst="rect">
              <a:avLst/>
            </a:prstGeom>
            <a:noFill/>
            <a:ln w="9525">
              <a:noFill/>
              <a:miter lim="800000"/>
              <a:headEnd/>
              <a:tailEnd/>
            </a:ln>
          </p:spPr>
        </p:pic>
        <p:pic>
          <p:nvPicPr>
            <p:cNvPr id="115" name="Picture 114" descr="logo_afton.gif"/>
            <p:cNvPicPr>
              <a:picLocks noChangeAspect="1"/>
            </p:cNvPicPr>
            <p:nvPr/>
          </p:nvPicPr>
          <p:blipFill>
            <a:blip r:embed="rId48" cstate="email">
              <a:extLst>
                <a:ext uri="{28A0092B-C50C-407E-A947-70E740481C1C}">
                  <a14:useLocalDpi xmlns:a14="http://schemas.microsoft.com/office/drawing/2010/main"/>
                </a:ext>
              </a:extLst>
            </a:blip>
            <a:stretch>
              <a:fillRect/>
            </a:stretch>
          </p:blipFill>
          <p:spPr>
            <a:xfrm>
              <a:off x="1350003" y="2372266"/>
              <a:ext cx="905755" cy="243445"/>
            </a:xfrm>
            <a:prstGeom prst="rect">
              <a:avLst/>
            </a:prstGeom>
          </p:spPr>
        </p:pic>
        <p:pic>
          <p:nvPicPr>
            <p:cNvPr id="116" name="Picture 115" descr="nalco_logo.gif"/>
            <p:cNvPicPr>
              <a:picLocks noChangeAspect="1"/>
            </p:cNvPicPr>
            <p:nvPr/>
          </p:nvPicPr>
          <p:blipFill>
            <a:blip r:embed="rId49" cstate="email">
              <a:extLst>
                <a:ext uri="{28A0092B-C50C-407E-A947-70E740481C1C}">
                  <a14:useLocalDpi xmlns:a14="http://schemas.microsoft.com/office/drawing/2010/main"/>
                </a:ext>
              </a:extLst>
            </a:blip>
            <a:stretch>
              <a:fillRect/>
            </a:stretch>
          </p:blipFill>
          <p:spPr>
            <a:xfrm>
              <a:off x="1418379" y="5120728"/>
              <a:ext cx="777038" cy="260655"/>
            </a:xfrm>
            <a:prstGeom prst="rect">
              <a:avLst/>
            </a:prstGeom>
          </p:spPr>
        </p:pic>
        <p:pic>
          <p:nvPicPr>
            <p:cNvPr id="117" name="Picture 3"/>
            <p:cNvPicPr>
              <a:picLocks noChangeAspect="1" noChangeArrowheads="1"/>
            </p:cNvPicPr>
            <p:nvPr/>
          </p:nvPicPr>
          <p:blipFill>
            <a:blip r:embed="rId50"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12128" y="6650315"/>
              <a:ext cx="530886" cy="568565"/>
            </a:xfrm>
            <a:prstGeom prst="rect">
              <a:avLst/>
            </a:prstGeom>
            <a:noFill/>
            <a:ln w="9525">
              <a:noFill/>
              <a:miter lim="800000"/>
              <a:headEnd/>
              <a:tailEnd/>
            </a:ln>
            <a:effectLst/>
          </p:spPr>
        </p:pic>
        <p:pic>
          <p:nvPicPr>
            <p:cNvPr id="118" name="Picture 2" descr="https://evalue.internationaldelivers.com/navistarbranding/navistar-toolbox/images/Navistar%20Parts/Navistar_PARTS_PMS_653c.jpg"/>
            <p:cNvPicPr>
              <a:picLocks noChangeAspect="1" noChangeArrowheads="1"/>
            </p:cNvPicPr>
            <p:nvPr/>
          </p:nvPicPr>
          <p:blipFill>
            <a:blip r:embed="rId51" cstate="email">
              <a:extLst>
                <a:ext uri="{28A0092B-C50C-407E-A947-70E740481C1C}">
                  <a14:useLocalDpi xmlns:a14="http://schemas.microsoft.com/office/drawing/2010/main"/>
                </a:ext>
              </a:extLst>
            </a:blip>
            <a:srcRect/>
            <a:stretch>
              <a:fillRect/>
            </a:stretch>
          </p:blipFill>
          <p:spPr bwMode="auto">
            <a:xfrm>
              <a:off x="2187346" y="5631524"/>
              <a:ext cx="1042852" cy="250845"/>
            </a:xfrm>
            <a:prstGeom prst="rect">
              <a:avLst/>
            </a:prstGeom>
            <a:noFill/>
            <a:ln w="9525">
              <a:noFill/>
              <a:miter lim="800000"/>
              <a:headEnd/>
              <a:tailEnd/>
            </a:ln>
          </p:spPr>
        </p:pic>
        <p:pic>
          <p:nvPicPr>
            <p:cNvPr id="120" name="Picture 12" descr="http://www.seeklogo.com/images/J/Johns_Manville-logo-F0F9BDD2C5-seeklogo.com.gif"/>
            <p:cNvPicPr>
              <a:picLocks noChangeAspect="1" noChangeArrowheads="1"/>
            </p:cNvPicPr>
            <p:nvPr/>
          </p:nvPicPr>
          <p:blipFill>
            <a:blip r:embed="rId52" cstate="email">
              <a:extLst>
                <a:ext uri="{28A0092B-C50C-407E-A947-70E740481C1C}">
                  <a14:useLocalDpi xmlns:a14="http://schemas.microsoft.com/office/drawing/2010/main"/>
                </a:ext>
              </a:extLst>
            </a:blip>
            <a:srcRect t="35500" r="2167" b="35000"/>
            <a:stretch>
              <a:fillRect/>
            </a:stretch>
          </p:blipFill>
          <p:spPr bwMode="auto">
            <a:xfrm>
              <a:off x="710539" y="4694342"/>
              <a:ext cx="995363" cy="309230"/>
            </a:xfrm>
            <a:prstGeom prst="rect">
              <a:avLst/>
            </a:prstGeom>
            <a:noFill/>
          </p:spPr>
        </p:pic>
        <p:pic>
          <p:nvPicPr>
            <p:cNvPr id="121" name="Picture 120" descr="Cummins.jpg"/>
            <p:cNvPicPr>
              <a:picLocks noChangeAspect="1"/>
            </p:cNvPicPr>
            <p:nvPr/>
          </p:nvPicPr>
          <p:blipFill>
            <a:blip r:embed="rId53" cstate="email">
              <a:extLst>
                <a:ext uri="{28A0092B-C50C-407E-A947-70E740481C1C}">
                  <a14:useLocalDpi xmlns:a14="http://schemas.microsoft.com/office/drawing/2010/main"/>
                </a:ext>
              </a:extLst>
            </a:blip>
            <a:stretch>
              <a:fillRect/>
            </a:stretch>
          </p:blipFill>
          <p:spPr>
            <a:xfrm>
              <a:off x="940427" y="3441942"/>
              <a:ext cx="519356" cy="455344"/>
            </a:xfrm>
            <a:prstGeom prst="rect">
              <a:avLst/>
            </a:prstGeom>
          </p:spPr>
        </p:pic>
        <p:pic>
          <p:nvPicPr>
            <p:cNvPr id="124" name="Picture 2"/>
            <p:cNvPicPr>
              <a:picLocks noChangeAspect="1" noChangeArrowheads="1"/>
            </p:cNvPicPr>
            <p:nvPr/>
          </p:nvPicPr>
          <p:blipFill>
            <a:blip r:embed="rId5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2939" y="6294405"/>
              <a:ext cx="1171965" cy="330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5" name="Picture 4" descr="http://www.google.com/url?source=imgres&amp;ct=img&amp;q=http://www.globalmicrocreditsummit2011.org/userfiles/image/Sponsor%2520Logos/JJ_Logo_red.jpg&amp;sa=X&amp;ei=RVrMTdrKMMfQiAKzpayZBQ&amp;ved=0CAQQ8wc&amp;usg=AFQjCNGJNuu1kz7DzdDMRB9biXJzcj8Qzg"/>
            <p:cNvPicPr>
              <a:picLocks noChangeAspect="1" noChangeArrowheads="1"/>
            </p:cNvPicPr>
            <p:nvPr/>
          </p:nvPicPr>
          <p:blipFill>
            <a:blip r:embed="rId5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86376" y="3962240"/>
              <a:ext cx="1259000" cy="23482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56" cstate="print">
              <a:extLst>
                <a:ext uri="{28A0092B-C50C-407E-A947-70E740481C1C}">
                  <a14:useLocalDpi xmlns:a14="http://schemas.microsoft.com/office/drawing/2010/main" val="0"/>
                </a:ext>
              </a:extLst>
            </a:blip>
            <a:stretch>
              <a:fillRect/>
            </a:stretch>
          </p:blipFill>
          <p:spPr>
            <a:xfrm>
              <a:off x="1458055" y="3235784"/>
              <a:ext cx="816577" cy="161534"/>
            </a:xfrm>
            <a:prstGeom prst="rect">
              <a:avLst/>
            </a:prstGeom>
          </p:spPr>
        </p:pic>
        <p:pic>
          <p:nvPicPr>
            <p:cNvPr id="14" name="Picture 13"/>
            <p:cNvPicPr>
              <a:picLocks noChangeAspect="1"/>
            </p:cNvPicPr>
            <p:nvPr/>
          </p:nvPicPr>
          <p:blipFill rotWithShape="1">
            <a:blip r:embed="rId57">
              <a:extLst>
                <a:ext uri="{28A0092B-C50C-407E-A947-70E740481C1C}">
                  <a14:useLocalDpi xmlns:a14="http://schemas.microsoft.com/office/drawing/2010/main" val="0"/>
                </a:ext>
              </a:extLst>
            </a:blip>
            <a:srcRect l="8967" t="19215" r="10633" b="27735"/>
            <a:stretch/>
          </p:blipFill>
          <p:spPr>
            <a:xfrm>
              <a:off x="1589318" y="2780140"/>
              <a:ext cx="572395" cy="197753"/>
            </a:xfrm>
            <a:prstGeom prst="rect">
              <a:avLst/>
            </a:prstGeom>
          </p:spPr>
        </p:pic>
        <p:pic>
          <p:nvPicPr>
            <p:cNvPr id="17" name="Picture 16"/>
            <p:cNvPicPr>
              <a:picLocks noChangeAspect="1"/>
            </p:cNvPicPr>
            <p:nvPr/>
          </p:nvPicPr>
          <p:blipFill>
            <a:blip r:embed="rId58" cstate="print">
              <a:extLst>
                <a:ext uri="{28A0092B-C50C-407E-A947-70E740481C1C}">
                  <a14:useLocalDpi xmlns:a14="http://schemas.microsoft.com/office/drawing/2010/main" val="0"/>
                </a:ext>
              </a:extLst>
            </a:blip>
            <a:stretch>
              <a:fillRect/>
            </a:stretch>
          </p:blipFill>
          <p:spPr>
            <a:xfrm>
              <a:off x="8892475" y="5834682"/>
              <a:ext cx="383650" cy="395276"/>
            </a:xfrm>
            <a:prstGeom prst="rect">
              <a:avLst/>
            </a:prstGeom>
          </p:spPr>
        </p:pic>
        <p:pic>
          <p:nvPicPr>
            <p:cNvPr id="18" name="Picture 17"/>
            <p:cNvPicPr>
              <a:picLocks noChangeAspect="1"/>
            </p:cNvPicPr>
            <p:nvPr/>
          </p:nvPicPr>
          <p:blipFill>
            <a:blip r:embed="rId59" cstate="print">
              <a:extLst>
                <a:ext uri="{28A0092B-C50C-407E-A947-70E740481C1C}">
                  <a14:useLocalDpi xmlns:a14="http://schemas.microsoft.com/office/drawing/2010/main" val="0"/>
                </a:ext>
              </a:extLst>
            </a:blip>
            <a:stretch>
              <a:fillRect/>
            </a:stretch>
          </p:blipFill>
          <p:spPr>
            <a:xfrm>
              <a:off x="8048953" y="6785007"/>
              <a:ext cx="1135673" cy="264427"/>
            </a:xfrm>
            <a:prstGeom prst="rect">
              <a:avLst/>
            </a:prstGeom>
          </p:spPr>
        </p:pic>
        <p:pic>
          <p:nvPicPr>
            <p:cNvPr id="20" name="Picture 19"/>
            <p:cNvPicPr>
              <a:picLocks noChangeAspect="1"/>
            </p:cNvPicPr>
            <p:nvPr/>
          </p:nvPicPr>
          <p:blipFill rotWithShape="1">
            <a:blip r:embed="rId60" cstate="print">
              <a:extLst>
                <a:ext uri="{28A0092B-C50C-407E-A947-70E740481C1C}">
                  <a14:useLocalDpi xmlns:a14="http://schemas.microsoft.com/office/drawing/2010/main" val="0"/>
                </a:ext>
              </a:extLst>
            </a:blip>
            <a:srcRect t="9661" b="12514"/>
            <a:stretch/>
          </p:blipFill>
          <p:spPr>
            <a:xfrm>
              <a:off x="2623733" y="4528383"/>
              <a:ext cx="611767" cy="408780"/>
            </a:xfrm>
            <a:prstGeom prst="rect">
              <a:avLst/>
            </a:prstGeom>
          </p:spPr>
        </p:pic>
        <p:pic>
          <p:nvPicPr>
            <p:cNvPr id="21" name="Picture 20"/>
            <p:cNvPicPr>
              <a:picLocks noChangeAspect="1"/>
            </p:cNvPicPr>
            <p:nvPr/>
          </p:nvPicPr>
          <p:blipFill>
            <a:blip r:embed="rId61" cstate="print">
              <a:extLst>
                <a:ext uri="{28A0092B-C50C-407E-A947-70E740481C1C}">
                  <a14:useLocalDpi xmlns:a14="http://schemas.microsoft.com/office/drawing/2010/main" val="0"/>
                </a:ext>
              </a:extLst>
            </a:blip>
            <a:stretch>
              <a:fillRect/>
            </a:stretch>
          </p:blipFill>
          <p:spPr>
            <a:xfrm>
              <a:off x="1079909" y="3913598"/>
              <a:ext cx="893807" cy="338428"/>
            </a:xfrm>
            <a:prstGeom prst="rect">
              <a:avLst/>
            </a:prstGeom>
          </p:spPr>
        </p:pic>
        <p:pic>
          <p:nvPicPr>
            <p:cNvPr id="22" name="Picture 2"/>
            <p:cNvPicPr>
              <a:picLocks noChangeAspect="1" noChangeArrowheads="1"/>
            </p:cNvPicPr>
            <p:nvPr/>
          </p:nvPicPr>
          <p:blipFill>
            <a:blip r:embed="rId6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49629" y="6562918"/>
              <a:ext cx="581912" cy="479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 name="Picture 104" descr="BASF_blue_logo"/>
            <p:cNvPicPr>
              <a:picLocks noChangeAspect="1" noChangeArrowheads="1"/>
            </p:cNvPicPr>
            <p:nvPr/>
          </p:nvPicPr>
          <p:blipFill>
            <a:blip r:embed="rId63" cstate="print"/>
            <a:srcRect l="8620" t="58875" r="9599" b="9665"/>
            <a:stretch>
              <a:fillRect/>
            </a:stretch>
          </p:blipFill>
          <p:spPr bwMode="auto">
            <a:xfrm>
              <a:off x="2453130" y="2367506"/>
              <a:ext cx="717269" cy="339372"/>
            </a:xfrm>
            <a:prstGeom prst="rect">
              <a:avLst/>
            </a:prstGeom>
            <a:noFill/>
            <a:ln w="9525">
              <a:noFill/>
              <a:miter lim="800000"/>
              <a:headEnd/>
              <a:tailEnd/>
            </a:ln>
          </p:spPr>
        </p:pic>
        <p:pic>
          <p:nvPicPr>
            <p:cNvPr id="23" name="Picture 22" descr="Swiss_Airlines_Logo.jpg"/>
            <p:cNvPicPr>
              <a:picLocks noChangeAspect="1"/>
            </p:cNvPicPr>
            <p:nvPr/>
          </p:nvPicPr>
          <p:blipFill>
            <a:blip r:embed="rId64" cstate="print">
              <a:extLst>
                <a:ext uri="{28A0092B-C50C-407E-A947-70E740481C1C}">
                  <a14:useLocalDpi xmlns:a14="http://schemas.microsoft.com/office/drawing/2010/main" val="0"/>
                </a:ext>
              </a:extLst>
            </a:blip>
            <a:stretch>
              <a:fillRect/>
            </a:stretch>
          </p:blipFill>
          <p:spPr>
            <a:xfrm>
              <a:off x="7777662" y="5890038"/>
              <a:ext cx="1050612" cy="298343"/>
            </a:xfrm>
            <a:prstGeom prst="rect">
              <a:avLst/>
            </a:prstGeom>
          </p:spPr>
        </p:pic>
        <p:pic>
          <p:nvPicPr>
            <p:cNvPr id="24" name="Picture 23" descr="TE Connectivity.png"/>
            <p:cNvPicPr>
              <a:picLocks noChangeAspect="1"/>
            </p:cNvPicPr>
            <p:nvPr/>
          </p:nvPicPr>
          <p:blipFill>
            <a:blip r:embed="rId65" cstate="print">
              <a:extLst>
                <a:ext uri="{28A0092B-C50C-407E-A947-70E740481C1C}">
                  <a14:useLocalDpi xmlns:a14="http://schemas.microsoft.com/office/drawing/2010/main" val="0"/>
                </a:ext>
              </a:extLst>
            </a:blip>
            <a:stretch>
              <a:fillRect/>
            </a:stretch>
          </p:blipFill>
          <p:spPr>
            <a:xfrm>
              <a:off x="2381068" y="5093969"/>
              <a:ext cx="859154" cy="349417"/>
            </a:xfrm>
            <a:prstGeom prst="rect">
              <a:avLst/>
            </a:prstGeom>
          </p:spPr>
        </p:pic>
        <p:pic>
          <p:nvPicPr>
            <p:cNvPr id="25" name="Picture 24" descr="Unknown.jpeg"/>
            <p:cNvPicPr>
              <a:picLocks noChangeAspect="1"/>
            </p:cNvPicPr>
            <p:nvPr/>
          </p:nvPicPr>
          <p:blipFill rotWithShape="1">
            <a:blip r:embed="rId66">
              <a:extLst>
                <a:ext uri="{28A0092B-C50C-407E-A947-70E740481C1C}">
                  <a14:useLocalDpi xmlns:a14="http://schemas.microsoft.com/office/drawing/2010/main" val="0"/>
                </a:ext>
              </a:extLst>
            </a:blip>
            <a:srcRect t="17146" b="18899"/>
            <a:stretch/>
          </p:blipFill>
          <p:spPr>
            <a:xfrm>
              <a:off x="6178705" y="6497673"/>
              <a:ext cx="794345" cy="523415"/>
            </a:xfrm>
            <a:prstGeom prst="rect">
              <a:avLst/>
            </a:prstGeom>
          </p:spPr>
        </p:pic>
        <p:pic>
          <p:nvPicPr>
            <p:cNvPr id="26" name="Picture 25" descr="Unknown-1.jpeg"/>
            <p:cNvPicPr>
              <a:picLocks noChangeAspect="1"/>
            </p:cNvPicPr>
            <p:nvPr/>
          </p:nvPicPr>
          <p:blipFill>
            <a:blip r:embed="rId67" cstate="print">
              <a:extLst>
                <a:ext uri="{28A0092B-C50C-407E-A947-70E740481C1C}">
                  <a14:useLocalDpi xmlns:a14="http://schemas.microsoft.com/office/drawing/2010/main" val="0"/>
                </a:ext>
              </a:extLst>
            </a:blip>
            <a:stretch>
              <a:fillRect/>
            </a:stretch>
          </p:blipFill>
          <p:spPr>
            <a:xfrm>
              <a:off x="3518847" y="3666479"/>
              <a:ext cx="1992945" cy="494239"/>
            </a:xfrm>
            <a:prstGeom prst="rect">
              <a:avLst/>
            </a:prstGeom>
          </p:spPr>
        </p:pic>
        <p:pic>
          <p:nvPicPr>
            <p:cNvPr id="27" name="Picture 26" descr="Unknown-2.jpeg"/>
            <p:cNvPicPr>
              <a:picLocks noChangeAspect="1"/>
            </p:cNvPicPr>
            <p:nvPr/>
          </p:nvPicPr>
          <p:blipFill>
            <a:blip r:embed="rId68" cstate="print">
              <a:extLst>
                <a:ext uri="{28A0092B-C50C-407E-A947-70E740481C1C}">
                  <a14:useLocalDpi xmlns:a14="http://schemas.microsoft.com/office/drawing/2010/main" val="0"/>
                </a:ext>
              </a:extLst>
            </a:blip>
            <a:stretch>
              <a:fillRect/>
            </a:stretch>
          </p:blipFill>
          <p:spPr>
            <a:xfrm>
              <a:off x="1321061" y="5865791"/>
              <a:ext cx="693595" cy="333055"/>
            </a:xfrm>
            <a:prstGeom prst="rect">
              <a:avLst/>
            </a:prstGeom>
          </p:spPr>
        </p:pic>
        <p:pic>
          <p:nvPicPr>
            <p:cNvPr id="28" name="Picture 27" descr="KCP Logo.JPG"/>
            <p:cNvPicPr>
              <a:picLocks noChangeAspect="1"/>
            </p:cNvPicPr>
            <p:nvPr/>
          </p:nvPicPr>
          <p:blipFill>
            <a:blip r:embed="rId69" cstate="print">
              <a:extLst>
                <a:ext uri="{28A0092B-C50C-407E-A947-70E740481C1C}">
                  <a14:useLocalDpi xmlns:a14="http://schemas.microsoft.com/office/drawing/2010/main" val="0"/>
                </a:ext>
              </a:extLst>
            </a:blip>
            <a:stretch>
              <a:fillRect/>
            </a:stretch>
          </p:blipFill>
          <p:spPr>
            <a:xfrm>
              <a:off x="2288208" y="5914778"/>
              <a:ext cx="897328" cy="649966"/>
            </a:xfrm>
            <a:prstGeom prst="rect">
              <a:avLst/>
            </a:prstGeom>
          </p:spPr>
        </p:pic>
        <p:pic>
          <p:nvPicPr>
            <p:cNvPr id="29" name="Picture 28" descr="Unknown-3.jpeg"/>
            <p:cNvPicPr>
              <a:picLocks noChangeAspect="1"/>
            </p:cNvPicPr>
            <p:nvPr/>
          </p:nvPicPr>
          <p:blipFill>
            <a:blip r:embed="rId70">
              <a:extLst>
                <a:ext uri="{28A0092B-C50C-407E-A947-70E740481C1C}">
                  <a14:useLocalDpi xmlns:a14="http://schemas.microsoft.com/office/drawing/2010/main" val="0"/>
                </a:ext>
              </a:extLst>
            </a:blip>
            <a:stretch>
              <a:fillRect/>
            </a:stretch>
          </p:blipFill>
          <p:spPr>
            <a:xfrm>
              <a:off x="5976905" y="4130414"/>
              <a:ext cx="1528913" cy="392029"/>
            </a:xfrm>
            <a:prstGeom prst="rect">
              <a:avLst/>
            </a:prstGeom>
          </p:spPr>
        </p:pic>
        <p:pic>
          <p:nvPicPr>
            <p:cNvPr id="1026" name="Picture 2"/>
            <p:cNvPicPr>
              <a:picLocks noChangeAspect="1" noChangeArrowheads="1"/>
            </p:cNvPicPr>
            <p:nvPr/>
          </p:nvPicPr>
          <p:blipFill>
            <a:blip r:embed="rId71" cstate="print">
              <a:extLst>
                <a:ext uri="{28A0092B-C50C-407E-A947-70E740481C1C}">
                  <a14:useLocalDpi xmlns:a14="http://schemas.microsoft.com/office/drawing/2010/main" val="0"/>
                </a:ext>
              </a:extLst>
            </a:blip>
            <a:srcRect/>
            <a:stretch>
              <a:fillRect/>
            </a:stretch>
          </p:blipFill>
          <p:spPr bwMode="auto">
            <a:xfrm>
              <a:off x="6118860" y="2400208"/>
              <a:ext cx="1398366" cy="508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 name="Picture 2047" descr="Unknown.jpeg"/>
            <p:cNvPicPr>
              <a:picLocks noChangeAspect="1"/>
            </p:cNvPicPr>
            <p:nvPr/>
          </p:nvPicPr>
          <p:blipFill>
            <a:blip r:embed="rId72">
              <a:extLst>
                <a:ext uri="{28A0092B-C50C-407E-A947-70E740481C1C}">
                  <a14:useLocalDpi xmlns:a14="http://schemas.microsoft.com/office/drawing/2010/main" val="0"/>
                </a:ext>
              </a:extLst>
            </a:blip>
            <a:stretch>
              <a:fillRect/>
            </a:stretch>
          </p:blipFill>
          <p:spPr>
            <a:xfrm>
              <a:off x="833565" y="2724795"/>
              <a:ext cx="634964" cy="663896"/>
            </a:xfrm>
            <a:prstGeom prst="rect">
              <a:avLst/>
            </a:prstGeom>
          </p:spPr>
        </p:pic>
        <p:pic>
          <p:nvPicPr>
            <p:cNvPr id="95" name="Picture 64" descr="gp logo">
              <a:hlinkClick r:id="" action="ppaction://noaction"/>
            </p:cNvPr>
            <p:cNvPicPr>
              <a:picLocks noChangeAspect="1" noChangeArrowheads="1"/>
            </p:cNvPicPr>
            <p:nvPr/>
          </p:nvPicPr>
          <p:blipFill>
            <a:blip r:embed="rId73" cstate="email">
              <a:extLst>
                <a:ext uri="{28A0092B-C50C-407E-A947-70E740481C1C}">
                  <a14:useLocalDpi xmlns:a14="http://schemas.microsoft.com/office/drawing/2010/main"/>
                </a:ext>
              </a:extLst>
            </a:blip>
            <a:srcRect/>
            <a:stretch>
              <a:fillRect/>
            </a:stretch>
          </p:blipFill>
          <p:spPr bwMode="auto">
            <a:xfrm>
              <a:off x="978080" y="4311225"/>
              <a:ext cx="775322" cy="336010"/>
            </a:xfrm>
            <a:prstGeom prst="rect">
              <a:avLst/>
            </a:prstGeom>
            <a:noFill/>
            <a:ln w="9525">
              <a:noFill/>
              <a:miter lim="800000"/>
              <a:headEnd/>
              <a:tailEnd/>
            </a:ln>
          </p:spPr>
        </p:pic>
      </p:grpSp>
      <p:sp>
        <p:nvSpPr>
          <p:cNvPr id="89" name="Slide Number Placeholder 224"/>
          <p:cNvSpPr>
            <a:spLocks noGrp="1"/>
          </p:cNvSpPr>
          <p:nvPr>
            <p:ph type="sldNum" sz="quarter" idx="12"/>
          </p:nvPr>
        </p:nvSpPr>
        <p:spPr>
          <a:xfrm>
            <a:off x="7866415" y="6363790"/>
            <a:ext cx="682831" cy="365125"/>
          </a:xfrm>
        </p:spPr>
        <p:txBody>
          <a:bodyPr/>
          <a:lstStyle/>
          <a:p>
            <a:fld id="{E0945A5B-6FD1-4E75-90E0-1022EA54FCBA}" type="slidenum">
              <a:rPr lang="en-US" smtClean="0">
                <a:solidFill>
                  <a:srgbClr val="FFFFFF"/>
                </a:solidFill>
              </a:rPr>
              <a:pPr/>
              <a:t>68</a:t>
            </a:fld>
            <a:endParaRPr lang="en-US" dirty="0">
              <a:solidFill>
                <a:srgbClr val="FFFFFF"/>
              </a:solidFill>
            </a:endParaRPr>
          </a:p>
        </p:txBody>
      </p:sp>
    </p:spTree>
    <p:extLst>
      <p:ext uri="{BB962C8B-B14F-4D97-AF65-F5344CB8AC3E}">
        <p14:creationId xmlns:p14="http://schemas.microsoft.com/office/powerpoint/2010/main" val="24187964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Appendix</a:t>
            </a:r>
            <a:endParaRPr lang="en-US" dirty="0"/>
          </a:p>
        </p:txBody>
      </p:sp>
    </p:spTree>
    <p:extLst>
      <p:ext uri="{BB962C8B-B14F-4D97-AF65-F5344CB8AC3E}">
        <p14:creationId xmlns:p14="http://schemas.microsoft.com/office/powerpoint/2010/main" val="34112467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Overbooking</a:t>
            </a:r>
            <a:endParaRPr lang="en-US" dirty="0"/>
          </a:p>
        </p:txBody>
      </p:sp>
      <p:sp>
        <p:nvSpPr>
          <p:cNvPr id="3" name="Content Placeholder 2"/>
          <p:cNvSpPr>
            <a:spLocks noGrp="1"/>
          </p:cNvSpPr>
          <p:nvPr>
            <p:ph idx="1"/>
          </p:nvPr>
        </p:nvSpPr>
        <p:spPr>
          <a:xfrm>
            <a:off x="457200" y="1600200"/>
            <a:ext cx="8229600" cy="3657600"/>
          </a:xfrm>
        </p:spPr>
        <p:txBody>
          <a:bodyPr>
            <a:normAutofit fontScale="77500" lnSpcReduction="20000"/>
          </a:bodyPr>
          <a:lstStyle/>
          <a:p>
            <a:r>
              <a:rPr lang="en-US" dirty="0" smtClean="0"/>
              <a:t>Actually the first application YM/RM application (1960s)</a:t>
            </a:r>
          </a:p>
          <a:p>
            <a:r>
              <a:rPr lang="en-US" dirty="0" smtClean="0"/>
              <a:t>Colorful history</a:t>
            </a:r>
          </a:p>
          <a:p>
            <a:pPr lvl="1"/>
            <a:r>
              <a:rPr lang="en-US" dirty="0" smtClean="0"/>
              <a:t>Wikipedia:  “[Julian] Simon was also the first to suggest that airlines should provide rewards for travelers to give up their seats on overbooked flights, rather than arbitrarily taking random passengers off the plane (a practice known as "bumping").</a:t>
            </a:r>
            <a:r>
              <a:rPr lang="en-US" baseline="30000" dirty="0" smtClean="0">
                <a:hlinkClick r:id="" action="ppaction://hlinkfile"/>
              </a:rPr>
              <a:t>[3]</a:t>
            </a:r>
            <a:r>
              <a:rPr lang="en-US" dirty="0" smtClean="0"/>
              <a:t> Although the airline industry initially rejected it, his plan was later implemented with resounding success, as recounted by Milton Friedman in the foreword to </a:t>
            </a:r>
            <a:r>
              <a:rPr lang="en-US" i="1" dirty="0" smtClean="0"/>
              <a:t>The Ultimate Resource II</a:t>
            </a:r>
            <a:r>
              <a:rPr lang="en-US" dirty="0" smtClean="0"/>
              <a:t>. Economist James </a:t>
            </a:r>
            <a:r>
              <a:rPr lang="en-US" dirty="0" err="1" smtClean="0"/>
              <a:t>Heins</a:t>
            </a:r>
            <a:r>
              <a:rPr lang="en-US" dirty="0" smtClean="0"/>
              <a:t> said in 2009 that the practice had added $100 billion to the United States economy in the last 30 years.</a:t>
            </a:r>
            <a:r>
              <a:rPr lang="en-US" baseline="30000" dirty="0" smtClean="0">
                <a:hlinkClick r:id="" action="ppaction://hlinkfile"/>
              </a:rPr>
              <a:t>[7]</a:t>
            </a:r>
            <a:r>
              <a:rPr lang="en-US" dirty="0" smtClean="0"/>
              <a:t> Simon gave away his idea to federal de-regulators and never received any personal profit from his solution.</a:t>
            </a:r>
            <a:r>
              <a:rPr lang="en-US" baseline="30000" dirty="0" smtClean="0">
                <a:hlinkClick r:id="" action="ppaction://hlinkfile"/>
              </a:rPr>
              <a:t>[7]</a:t>
            </a:r>
            <a:r>
              <a:rPr lang="en-US" dirty="0" smtClean="0"/>
              <a:t>”</a:t>
            </a:r>
          </a:p>
          <a:p>
            <a:pPr>
              <a:buNone/>
            </a:pPr>
            <a:endParaRPr lang="en-US" dirty="0"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Some References</a:t>
            </a:r>
            <a:endParaRPr lang="en-US" dirty="0"/>
          </a:p>
        </p:txBody>
      </p:sp>
      <p:sp>
        <p:nvSpPr>
          <p:cNvPr id="3" name="Content Placeholder 2"/>
          <p:cNvSpPr>
            <a:spLocks noGrp="1"/>
          </p:cNvSpPr>
          <p:nvPr>
            <p:ph idx="1"/>
          </p:nvPr>
        </p:nvSpPr>
        <p:spPr/>
        <p:txBody>
          <a:bodyPr>
            <a:normAutofit fontScale="92500" lnSpcReduction="10000"/>
          </a:bodyPr>
          <a:lstStyle/>
          <a:p>
            <a:r>
              <a:rPr lang="fr-FR" dirty="0" err="1" smtClean="0"/>
              <a:t>Brumelle</a:t>
            </a:r>
            <a:r>
              <a:rPr lang="fr-FR" dirty="0" smtClean="0"/>
              <a:t>, S. L., and J. I. McGill (</a:t>
            </a:r>
            <a:r>
              <a:rPr lang="en-GB" dirty="0" smtClean="0"/>
              <a:t>1993) Airline Seat Allocation with Multiple Nested Fare Classes. </a:t>
            </a:r>
            <a:r>
              <a:rPr lang="en-GB" i="1" dirty="0" smtClean="0"/>
              <a:t>Operations Research. </a:t>
            </a:r>
            <a:r>
              <a:rPr lang="en-GB" dirty="0" smtClean="0"/>
              <a:t> </a:t>
            </a:r>
            <a:r>
              <a:rPr lang="en-GB" b="1" dirty="0" smtClean="0"/>
              <a:t>41</a:t>
            </a:r>
            <a:r>
              <a:rPr lang="en-GB" dirty="0" smtClean="0"/>
              <a:t>(1) 127-137.</a:t>
            </a:r>
          </a:p>
          <a:p>
            <a:r>
              <a:rPr lang="en-US" dirty="0" smtClean="0"/>
              <a:t>Cross, R. G., J. A. </a:t>
            </a:r>
            <a:r>
              <a:rPr lang="en-US" dirty="0" err="1" smtClean="0"/>
              <a:t>Higbie</a:t>
            </a:r>
            <a:r>
              <a:rPr lang="en-US" dirty="0" smtClean="0"/>
              <a:t>, Z. N. Cross (2011) Milestones in the application of analytical pricing and revenue management.  </a:t>
            </a:r>
            <a:r>
              <a:rPr lang="en-US" i="1" dirty="0" smtClean="0"/>
              <a:t>JRPM</a:t>
            </a:r>
            <a:r>
              <a:rPr lang="en-US" dirty="0" smtClean="0"/>
              <a:t> </a:t>
            </a:r>
            <a:r>
              <a:rPr lang="en-US" b="1" dirty="0" smtClean="0"/>
              <a:t>10, </a:t>
            </a:r>
            <a:r>
              <a:rPr lang="en-US" dirty="0" smtClean="0"/>
              <a:t>8—16.</a:t>
            </a:r>
          </a:p>
          <a:p>
            <a:r>
              <a:rPr lang="en-US" dirty="0" err="1" smtClean="0"/>
              <a:t>Talluri</a:t>
            </a:r>
            <a:r>
              <a:rPr lang="en-US" dirty="0" smtClean="0"/>
              <a:t>, K., G. van </a:t>
            </a:r>
            <a:r>
              <a:rPr lang="en-US" dirty="0" err="1" smtClean="0"/>
              <a:t>Ryzin</a:t>
            </a:r>
            <a:r>
              <a:rPr lang="en-US" dirty="0" smtClean="0"/>
              <a:t> (2004) “The Theory and Practice of Revenue Management” </a:t>
            </a:r>
            <a:r>
              <a:rPr lang="en-US" dirty="0" err="1" smtClean="0"/>
              <a:t>Kluwer</a:t>
            </a:r>
            <a:r>
              <a:rPr lang="en-US" dirty="0" smtClean="0"/>
              <a:t> Academic Publishers.</a:t>
            </a:r>
          </a:p>
          <a:p>
            <a:r>
              <a:rPr lang="en-US" dirty="0" smtClean="0"/>
              <a:t>Walczak, D., E. A. Boyd, R. Cramer, (2012) “Revenue Management” – in:  Smith, Barnhart (Eds.) “Quantitative Problem Solving Methods in the Airline Industry: A Modeling Methodology Handbook,” Springer, </a:t>
            </a:r>
            <a:r>
              <a:rPr lang="en-US" i="1" dirty="0" smtClean="0"/>
              <a:t>in press.</a:t>
            </a:r>
            <a:endParaRPr lang="en-US" dirty="0" smtClean="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Role of Forecasting</a:t>
            </a:r>
            <a:endParaRPr lang="en-US" dirty="0"/>
          </a:p>
        </p:txBody>
      </p:sp>
      <p:sp>
        <p:nvSpPr>
          <p:cNvPr id="3" name="Content Placeholder 2"/>
          <p:cNvSpPr>
            <a:spLocks noGrp="1"/>
          </p:cNvSpPr>
          <p:nvPr>
            <p:ph idx="1"/>
          </p:nvPr>
        </p:nvSpPr>
        <p:spPr/>
        <p:txBody>
          <a:bodyPr/>
          <a:lstStyle/>
          <a:p>
            <a:r>
              <a:rPr lang="en-US" dirty="0" smtClean="0"/>
              <a:t>Yield to Revenue</a:t>
            </a:r>
          </a:p>
          <a:p>
            <a:r>
              <a:rPr lang="en-US" dirty="0" smtClean="0"/>
              <a:t>Revenue to Pricing</a:t>
            </a:r>
          </a:p>
          <a:p>
            <a:r>
              <a:rPr lang="en-US" dirty="0" smtClean="0"/>
              <a:t>Why not just call it stochastic optimization?</a:t>
            </a:r>
            <a:endParaRPr lang="en-US" dirty="0" err="1" smtClean="0"/>
          </a:p>
        </p:txBody>
      </p:sp>
    </p:spTree>
    <p:extLst>
      <p:ext uri="{BB962C8B-B14F-4D97-AF65-F5344CB8AC3E}">
        <p14:creationId xmlns:p14="http://schemas.microsoft.com/office/powerpoint/2010/main" val="295261915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47827" y="1447188"/>
            <a:ext cx="8299407" cy="4089325"/>
          </a:xfrm>
        </p:spPr>
        <p:txBody>
          <a:bodyPr>
            <a:normAutofit/>
          </a:bodyPr>
          <a:lstStyle/>
          <a:p>
            <a:pPr lvl="1">
              <a:buNone/>
            </a:pPr>
            <a:r>
              <a:rPr lang="en-US" sz="2400" dirty="0">
                <a:latin typeface="+mn-lt"/>
              </a:rPr>
              <a:t>Revenue Management and Pricing are primarily centered on maximizing expected revenue or profit contribution.  However, several other metrics are also of importance:</a:t>
            </a:r>
            <a:endParaRPr lang="en-US" sz="2400" dirty="0">
              <a:solidFill>
                <a:schemeClr val="tx1"/>
              </a:solidFill>
              <a:latin typeface="+mn-lt"/>
            </a:endParaRPr>
          </a:p>
          <a:p>
            <a:pPr lvl="1">
              <a:buFont typeface="Arial" pitchFamily="34" charset="0"/>
              <a:buChar char="•"/>
            </a:pPr>
            <a:r>
              <a:rPr lang="en-US" sz="2400" dirty="0">
                <a:solidFill>
                  <a:schemeClr val="tx1"/>
                </a:solidFill>
                <a:latin typeface="+mn-lt"/>
              </a:rPr>
              <a:t>Resource utilization (load factor in airline industry, re-constrained demand)</a:t>
            </a:r>
          </a:p>
          <a:p>
            <a:pPr lvl="1">
              <a:buFont typeface="Arial" pitchFamily="34" charset="0"/>
              <a:buChar char="•"/>
            </a:pPr>
            <a:r>
              <a:rPr lang="en-US" sz="2400" dirty="0">
                <a:solidFill>
                  <a:schemeClr val="tx1"/>
                </a:solidFill>
                <a:latin typeface="+mn-lt"/>
              </a:rPr>
              <a:t>Probabilities of certain events, e.g. sellout of capacity</a:t>
            </a:r>
          </a:p>
          <a:p>
            <a:pPr lvl="1">
              <a:buFont typeface="Arial" pitchFamily="34" charset="0"/>
              <a:buChar char="•"/>
            </a:pPr>
            <a:r>
              <a:rPr lang="en-US" sz="2400" dirty="0">
                <a:solidFill>
                  <a:schemeClr val="tx1"/>
                </a:solidFill>
                <a:latin typeface="+mn-lt"/>
              </a:rPr>
              <a:t>Metrics related to risk and variability of expected revenue or profit contribution</a:t>
            </a:r>
          </a:p>
          <a:p>
            <a:pPr>
              <a:lnSpc>
                <a:spcPct val="100000"/>
              </a:lnSpc>
            </a:pPr>
            <a:r>
              <a:rPr lang="en-US" sz="2400" dirty="0">
                <a:latin typeface="+mn-lt"/>
              </a:rPr>
              <a:t>Most RM system do provide reporting based on (typically) static approximations</a:t>
            </a:r>
          </a:p>
        </p:txBody>
      </p:sp>
      <p:sp>
        <p:nvSpPr>
          <p:cNvPr id="2" name="Title 1"/>
          <p:cNvSpPr>
            <a:spLocks noGrp="1"/>
          </p:cNvSpPr>
          <p:nvPr>
            <p:ph type="title"/>
          </p:nvPr>
        </p:nvSpPr>
        <p:spPr>
          <a:xfrm>
            <a:off x="457200" y="285728"/>
            <a:ext cx="8239125" cy="831850"/>
          </a:xfrm>
        </p:spPr>
        <p:txBody>
          <a:bodyPr/>
          <a:lstStyle/>
          <a:p>
            <a:r>
              <a:rPr lang="en-US" dirty="0" smtClean="0"/>
              <a:t>Beyond Revenue</a:t>
            </a:r>
            <a:endParaRPr lang="en-US" dirty="0"/>
          </a:p>
        </p:txBody>
      </p:sp>
    </p:spTree>
    <p:extLst>
      <p:ext uri="{BB962C8B-B14F-4D97-AF65-F5344CB8AC3E}">
        <p14:creationId xmlns:p14="http://schemas.microsoft.com/office/powerpoint/2010/main" val="56097036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Motivation</a:t>
            </a:r>
            <a:endParaRPr lang="en-US" dirty="0"/>
          </a:p>
        </p:txBody>
      </p:sp>
      <p:sp>
        <p:nvSpPr>
          <p:cNvPr id="3" name="Content Placeholder 2"/>
          <p:cNvSpPr>
            <a:spLocks noGrp="1"/>
          </p:cNvSpPr>
          <p:nvPr>
            <p:ph idx="1"/>
          </p:nvPr>
        </p:nvSpPr>
        <p:spPr/>
        <p:txBody>
          <a:bodyPr>
            <a:normAutofit fontScale="92500" lnSpcReduction="10000"/>
          </a:bodyPr>
          <a:lstStyle/>
          <a:p>
            <a:pPr marL="342499" lvl="1" indent="-342499">
              <a:buNone/>
            </a:pPr>
            <a:r>
              <a:rPr lang="en-US" sz="2400" dirty="0"/>
              <a:t>RM and Pricing managers and analysts are often faced with this type of</a:t>
            </a:r>
          </a:p>
          <a:p>
            <a:pPr marL="342499" lvl="1" indent="-342499">
              <a:buNone/>
            </a:pPr>
            <a:r>
              <a:rPr lang="en-US" sz="2400" dirty="0"/>
              <a:t>“executive” </a:t>
            </a:r>
            <a:r>
              <a:rPr lang="en-US" sz="2400" dirty="0">
                <a:latin typeface="Arial Narrow" pitchFamily="34" charset="0"/>
              </a:rPr>
              <a:t>questions or requests:</a:t>
            </a:r>
            <a:endParaRPr lang="en-US" dirty="0" smtClean="0"/>
          </a:p>
          <a:p>
            <a:r>
              <a:rPr lang="en-US" sz="2400" dirty="0">
                <a:latin typeface="Arial Narrow" pitchFamily="34" charset="0"/>
              </a:rPr>
              <a:t>“I want increased yield and increased load factor” or</a:t>
            </a:r>
          </a:p>
          <a:p>
            <a:r>
              <a:rPr lang="en-US" sz="2400" dirty="0">
                <a:latin typeface="Arial Narrow" pitchFamily="34" charset="0"/>
              </a:rPr>
              <a:t>“I want increased revenue and increased load factor”</a:t>
            </a:r>
          </a:p>
          <a:p>
            <a:pPr>
              <a:buNone/>
            </a:pPr>
            <a:r>
              <a:rPr lang="en-US" sz="2400" dirty="0"/>
              <a:t>However, these are different optimization objectives which</a:t>
            </a:r>
          </a:p>
          <a:p>
            <a:pPr>
              <a:buNone/>
            </a:pPr>
            <a:r>
              <a:rPr lang="en-US" sz="2400" dirty="0"/>
              <a:t>“diverge” at some point, so each can only increase at the</a:t>
            </a:r>
          </a:p>
          <a:p>
            <a:pPr>
              <a:buNone/>
            </a:pPr>
            <a:r>
              <a:rPr lang="en-US" sz="2400" dirty="0"/>
              <a:t>expense of the other. </a:t>
            </a:r>
          </a:p>
          <a:p>
            <a:pPr>
              <a:lnSpc>
                <a:spcPct val="110000"/>
              </a:lnSpc>
            </a:pPr>
            <a:r>
              <a:rPr lang="en-US" sz="2400" dirty="0"/>
              <a:t>Therefore what is needed is a tool that shows possible tradeoffs,</a:t>
            </a:r>
          </a:p>
          <a:p>
            <a:pPr>
              <a:lnSpc>
                <a:spcPct val="110000"/>
              </a:lnSpc>
            </a:pPr>
            <a:r>
              <a:rPr lang="en-US" sz="2400" dirty="0"/>
              <a:t>sometimes called “what-if” analysis</a:t>
            </a:r>
          </a:p>
          <a:p>
            <a:pPr>
              <a:lnSpc>
                <a:spcPct val="110000"/>
              </a:lnSpc>
            </a:pPr>
            <a:r>
              <a:rPr lang="en-US" sz="2400" dirty="0"/>
              <a:t>Need  a set of solutions with different values of, say, revenue and load factor so that user can select the one fitting his strategic or tactical objectives</a:t>
            </a:r>
          </a:p>
          <a:p>
            <a:pPr>
              <a:buNone/>
            </a:pPr>
            <a:endParaRPr lang="en-US" sz="2400" dirty="0"/>
          </a:p>
          <a:p>
            <a:pPr>
              <a:buNone/>
            </a:pPr>
            <a:endParaRPr lang="en-US" sz="2400" dirty="0">
              <a:latin typeface="Arial Narrow" pitchFamily="34" charset="0"/>
            </a:endParaRPr>
          </a:p>
        </p:txBody>
      </p:sp>
    </p:spTree>
    <p:extLst>
      <p:ext uri="{BB962C8B-B14F-4D97-AF65-F5344CB8AC3E}">
        <p14:creationId xmlns:p14="http://schemas.microsoft.com/office/powerpoint/2010/main" val="427456083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09"/>
            <a:ext cx="8239125" cy="831850"/>
          </a:xfrm>
        </p:spPr>
        <p:txBody>
          <a:bodyPr>
            <a:normAutofit fontScale="90000"/>
          </a:bodyPr>
          <a:lstStyle/>
          <a:p>
            <a:r>
              <a:rPr lang="en-US" dirty="0" smtClean="0"/>
              <a:t>Simple Stochastic Problem, Efficient Frontier</a:t>
            </a:r>
            <a:endParaRPr lang="en-US" dirty="0"/>
          </a:p>
        </p:txBody>
      </p:sp>
      <p:pic>
        <p:nvPicPr>
          <p:cNvPr id="6" name="Picture 5" descr="EF_ExampleCapacity20.png"/>
          <p:cNvPicPr>
            <a:picLocks noChangeAspect="1"/>
          </p:cNvPicPr>
          <p:nvPr/>
        </p:nvPicPr>
        <p:blipFill>
          <a:blip r:embed="rId2" cstate="print"/>
          <a:stretch>
            <a:fillRect/>
          </a:stretch>
        </p:blipFill>
        <p:spPr>
          <a:xfrm>
            <a:off x="1915968" y="1716081"/>
            <a:ext cx="5333334" cy="4000000"/>
          </a:xfrm>
          <a:prstGeom prst="rect">
            <a:avLst/>
          </a:prstGeom>
        </p:spPr>
      </p:pic>
    </p:spTree>
    <p:extLst>
      <p:ext uri="{BB962C8B-B14F-4D97-AF65-F5344CB8AC3E}">
        <p14:creationId xmlns:p14="http://schemas.microsoft.com/office/powerpoint/2010/main" val="52600528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27910" y="1177368"/>
            <a:ext cx="8437630" cy="2522229"/>
          </a:xfrm>
        </p:spPr>
        <p:txBody>
          <a:bodyPr>
            <a:normAutofit/>
          </a:bodyPr>
          <a:lstStyle/>
          <a:p>
            <a:pPr lvl="1">
              <a:buNone/>
            </a:pPr>
            <a:r>
              <a:rPr lang="en-US" sz="2400" dirty="0">
                <a:latin typeface="Arial Narrow" pitchFamily="34" charset="0"/>
              </a:rPr>
              <a:t>A</a:t>
            </a:r>
            <a:r>
              <a:rPr sz="2400" dirty="0">
                <a:latin typeface="Arial Narrow" pitchFamily="34" charset="0"/>
              </a:rPr>
              <a:t> </a:t>
            </a:r>
            <a:r>
              <a:rPr lang="en-US" sz="2400" dirty="0">
                <a:latin typeface="Arial Narrow" pitchFamily="34" charset="0"/>
              </a:rPr>
              <a:t>r</a:t>
            </a:r>
            <a:r>
              <a:rPr sz="2400" dirty="0">
                <a:latin typeface="Arial Narrow" pitchFamily="34" charset="0"/>
              </a:rPr>
              <a:t>evenue management analyst can </a:t>
            </a:r>
            <a:r>
              <a:rPr lang="en-US" sz="2400" dirty="0">
                <a:latin typeface="Arial Narrow" pitchFamily="34" charset="0"/>
              </a:rPr>
              <a:t>now respond to management by presenting some alternatives:</a:t>
            </a:r>
          </a:p>
          <a:p>
            <a:pPr lvl="1"/>
            <a:r>
              <a:rPr lang="en-US" sz="2400" dirty="0">
                <a:latin typeface="Arial Narrow" pitchFamily="34" charset="0"/>
              </a:rPr>
              <a:t> “Best revenue of $... With load factor of …,” or</a:t>
            </a:r>
          </a:p>
          <a:p>
            <a:pPr lvl="1"/>
            <a:r>
              <a:rPr lang="en-US" sz="2400" dirty="0">
                <a:latin typeface="Arial Narrow" pitchFamily="34" charset="0"/>
              </a:rPr>
              <a:t> “Best load factor with revenue of .$...”, or </a:t>
            </a:r>
          </a:p>
          <a:p>
            <a:pPr lvl="1"/>
            <a:r>
              <a:rPr lang="en-US" sz="2400" dirty="0">
                <a:latin typeface="Arial Narrow" pitchFamily="34" charset="0"/>
              </a:rPr>
              <a:t>“Can give you the best revenue or increase load factor by …, with only … drop in revenue”</a:t>
            </a:r>
          </a:p>
        </p:txBody>
      </p:sp>
      <p:sp>
        <p:nvSpPr>
          <p:cNvPr id="2" name="Title 1"/>
          <p:cNvSpPr>
            <a:spLocks noGrp="1"/>
          </p:cNvSpPr>
          <p:nvPr>
            <p:ph type="title"/>
          </p:nvPr>
        </p:nvSpPr>
        <p:spPr>
          <a:xfrm>
            <a:off x="457200" y="224722"/>
            <a:ext cx="8239125" cy="831850"/>
          </a:xfrm>
        </p:spPr>
        <p:txBody>
          <a:bodyPr/>
          <a:lstStyle/>
          <a:p>
            <a:r>
              <a:rPr lang="en-US" dirty="0" smtClean="0"/>
              <a:t>Answering the Business Question</a:t>
            </a:r>
            <a:endParaRPr lang="en-US" dirty="0"/>
          </a:p>
        </p:txBody>
      </p:sp>
    </p:spTree>
    <p:extLst>
      <p:ext uri="{BB962C8B-B14F-4D97-AF65-F5344CB8AC3E}">
        <p14:creationId xmlns:p14="http://schemas.microsoft.com/office/powerpoint/2010/main" val="385187064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Number Placeholder 3"/>
          <p:cNvSpPr txBox="1">
            <a:spLocks noGrp="1"/>
          </p:cNvSpPr>
          <p:nvPr/>
        </p:nvSpPr>
        <p:spPr bwMode="auto">
          <a:xfrm>
            <a:off x="5" y="6454599"/>
            <a:ext cx="457489" cy="226919"/>
          </a:xfrm>
          <a:prstGeom prst="rect">
            <a:avLst/>
          </a:prstGeom>
          <a:noFill/>
          <a:ln w="9525">
            <a:noFill/>
            <a:miter lim="800000"/>
            <a:headEnd/>
            <a:tailEnd/>
          </a:ln>
        </p:spPr>
        <p:txBody>
          <a:bodyPr lIns="91248" tIns="45625" rIns="91248" bIns="45625"/>
          <a:lstStyle/>
          <a:p>
            <a:pPr defTabSz="913538"/>
            <a:fld id="{3F92B5B3-5583-474A-88C1-755288AE176C}" type="slidenum">
              <a:rPr lang="en-GB" sz="1300">
                <a:latin typeface="Arial" charset="0"/>
              </a:rPr>
              <a:pPr defTabSz="913538"/>
              <a:t>76</a:t>
            </a:fld>
            <a:endParaRPr lang="en-GB" sz="1300" dirty="0">
              <a:latin typeface="Arial" charset="0"/>
            </a:endParaRPr>
          </a:p>
        </p:txBody>
      </p:sp>
      <p:sp>
        <p:nvSpPr>
          <p:cNvPr id="21506" name="Rectangle 1"/>
          <p:cNvSpPr>
            <a:spLocks noGrp="1" noChangeArrowheads="1"/>
          </p:cNvSpPr>
          <p:nvPr>
            <p:ph type="title" idx="4294967295"/>
          </p:nvPr>
        </p:nvSpPr>
        <p:spPr>
          <a:xfrm>
            <a:off x="685800" y="310427"/>
            <a:ext cx="7591136" cy="640354"/>
          </a:xfrm>
        </p:spPr>
        <p:txBody>
          <a:bodyPr lIns="91310" tIns="45494" rIns="91310" bIns="45494" anchor="b">
            <a:spAutoFit/>
          </a:bodyPr>
          <a:lstStyle/>
          <a:p>
            <a:pPr defTabSz="819623">
              <a:tabLst>
                <a:tab pos="0" algn="l"/>
                <a:tab pos="818198" algn="l"/>
                <a:tab pos="1637823" algn="l"/>
                <a:tab pos="2457447" algn="l"/>
                <a:tab pos="3277071" algn="l"/>
                <a:tab pos="4096695" algn="l"/>
                <a:tab pos="4916319" algn="l"/>
                <a:tab pos="5737365" algn="l"/>
                <a:tab pos="6556989" algn="l"/>
                <a:tab pos="7376613" algn="l"/>
                <a:tab pos="8196237" algn="l"/>
              </a:tabLst>
            </a:pPr>
            <a:r>
              <a:rPr lang="en-GB" dirty="0" smtClean="0"/>
              <a:t>Customer Centric RM</a:t>
            </a:r>
          </a:p>
        </p:txBody>
      </p:sp>
      <p:sp>
        <p:nvSpPr>
          <p:cNvPr id="21512" name="Text Box 25"/>
          <p:cNvSpPr txBox="1">
            <a:spLocks noChangeArrowheads="1"/>
          </p:cNvSpPr>
          <p:nvPr/>
        </p:nvSpPr>
        <p:spPr bwMode="auto">
          <a:xfrm>
            <a:off x="308315" y="3370581"/>
            <a:ext cx="902771" cy="298706"/>
          </a:xfrm>
          <a:prstGeom prst="rect">
            <a:avLst/>
          </a:prstGeom>
          <a:noFill/>
          <a:ln w="9525">
            <a:noFill/>
            <a:miter lim="800000"/>
            <a:headEnd/>
            <a:tailEnd/>
          </a:ln>
        </p:spPr>
        <p:txBody>
          <a:bodyPr wrap="none" lIns="81958" tIns="40977" rIns="81958" bIns="40977">
            <a:spAutoFit/>
          </a:bodyPr>
          <a:lstStyle/>
          <a:p>
            <a:pPr defTabSz="913538"/>
            <a:r>
              <a:rPr lang="en-US" sz="1400" dirty="0">
                <a:latin typeface="Calibri" pitchFamily="34" charset="0"/>
              </a:rPr>
              <a:t>Customer</a:t>
            </a:r>
          </a:p>
        </p:txBody>
      </p:sp>
      <p:sp>
        <p:nvSpPr>
          <p:cNvPr id="21515" name="AutoShape 31"/>
          <p:cNvSpPr>
            <a:spLocks noChangeArrowheads="1"/>
          </p:cNvSpPr>
          <p:nvPr/>
        </p:nvSpPr>
        <p:spPr bwMode="auto">
          <a:xfrm>
            <a:off x="3525829" y="3067268"/>
            <a:ext cx="1731818" cy="1081723"/>
          </a:xfrm>
          <a:prstGeom prst="cube">
            <a:avLst>
              <a:gd name="adj" fmla="val 19509"/>
            </a:avLst>
          </a:prstGeom>
          <a:solidFill>
            <a:srgbClr val="D9D8B2"/>
          </a:solidFill>
          <a:ln w="9525">
            <a:solidFill>
              <a:schemeClr val="tx1"/>
            </a:solidFill>
            <a:miter lim="800000"/>
            <a:headEnd/>
            <a:tailEnd/>
          </a:ln>
        </p:spPr>
        <p:txBody>
          <a:bodyPr wrap="none" lIns="81958" tIns="40977" rIns="81958" bIns="40977" anchor="ctr"/>
          <a:lstStyle/>
          <a:p>
            <a:pPr defTabSz="913538"/>
            <a:r>
              <a:rPr lang="en-US" dirty="0" smtClean="0">
                <a:latin typeface="Arial" charset="0"/>
              </a:rPr>
              <a:t>Optimize</a:t>
            </a:r>
          </a:p>
          <a:p>
            <a:pPr defTabSz="913538"/>
            <a:r>
              <a:rPr lang="en-US" dirty="0" smtClean="0">
                <a:latin typeface="Arial" charset="0"/>
              </a:rPr>
              <a:t>Offer</a:t>
            </a:r>
            <a:endParaRPr lang="en-US" dirty="0">
              <a:latin typeface="Arial" charset="0"/>
            </a:endParaRPr>
          </a:p>
        </p:txBody>
      </p:sp>
      <p:sp>
        <p:nvSpPr>
          <p:cNvPr id="21517" name="Text Box 38"/>
          <p:cNvSpPr txBox="1">
            <a:spLocks noChangeArrowheads="1"/>
          </p:cNvSpPr>
          <p:nvPr/>
        </p:nvSpPr>
        <p:spPr bwMode="auto">
          <a:xfrm>
            <a:off x="3048000" y="914401"/>
            <a:ext cx="984204" cy="515960"/>
          </a:xfrm>
          <a:prstGeom prst="rect">
            <a:avLst/>
          </a:prstGeom>
          <a:noFill/>
          <a:ln w="9525">
            <a:noFill/>
            <a:miter lim="800000"/>
            <a:headEnd/>
            <a:tailEnd/>
          </a:ln>
        </p:spPr>
        <p:txBody>
          <a:bodyPr wrap="none" lIns="81958" tIns="40977" rIns="81958" bIns="40977">
            <a:spAutoFit/>
          </a:bodyPr>
          <a:lstStyle/>
          <a:p>
            <a:pPr defTabSz="913538"/>
            <a:r>
              <a:rPr lang="en-US" sz="1400" dirty="0">
                <a:latin typeface="Calibri" pitchFamily="34" charset="0"/>
              </a:rPr>
              <a:t>Marketing </a:t>
            </a:r>
          </a:p>
          <a:p>
            <a:pPr defTabSz="913538"/>
            <a:r>
              <a:rPr lang="en-US" sz="1400" dirty="0">
                <a:latin typeface="Calibri" pitchFamily="34" charset="0"/>
              </a:rPr>
              <a:t>Ideas</a:t>
            </a:r>
          </a:p>
        </p:txBody>
      </p:sp>
      <p:cxnSp>
        <p:nvCxnSpPr>
          <p:cNvPr id="21520" name="Elbow Connector 27"/>
          <p:cNvCxnSpPr>
            <a:cxnSpLocks noChangeShapeType="1"/>
          </p:cNvCxnSpPr>
          <p:nvPr/>
        </p:nvCxnSpPr>
        <p:spPr bwMode="auto">
          <a:xfrm rot="10800000" flipV="1">
            <a:off x="4327010" y="2194545"/>
            <a:ext cx="1596010" cy="644738"/>
          </a:xfrm>
          <a:prstGeom prst="bentConnector3">
            <a:avLst>
              <a:gd name="adj1" fmla="val -30"/>
            </a:avLst>
          </a:prstGeom>
          <a:noFill/>
          <a:ln w="12700" algn="ctr">
            <a:solidFill>
              <a:schemeClr val="tx1"/>
            </a:solidFill>
            <a:miter lim="800000"/>
            <a:headEnd/>
            <a:tailEnd type="triangle" w="med" len="med"/>
          </a:ln>
        </p:spPr>
      </p:cxnSp>
      <p:cxnSp>
        <p:nvCxnSpPr>
          <p:cNvPr id="21521" name="Elbow Connector 27"/>
          <p:cNvCxnSpPr>
            <a:cxnSpLocks noChangeShapeType="1"/>
            <a:endCxn id="29" idx="2"/>
          </p:cNvCxnSpPr>
          <p:nvPr/>
        </p:nvCxnSpPr>
        <p:spPr bwMode="auto">
          <a:xfrm>
            <a:off x="321897" y="3713641"/>
            <a:ext cx="860137" cy="1588"/>
          </a:xfrm>
          <a:prstGeom prst="straightConnector1">
            <a:avLst/>
          </a:prstGeom>
          <a:noFill/>
          <a:ln w="12700" algn="ctr">
            <a:solidFill>
              <a:schemeClr val="tx1"/>
            </a:solidFill>
            <a:round/>
            <a:headEnd/>
            <a:tailEnd type="triangle" w="med" len="med"/>
          </a:ln>
        </p:spPr>
      </p:cxnSp>
      <p:cxnSp>
        <p:nvCxnSpPr>
          <p:cNvPr id="21523" name="Elbow Connector 27"/>
          <p:cNvCxnSpPr>
            <a:cxnSpLocks noChangeShapeType="1"/>
          </p:cNvCxnSpPr>
          <p:nvPr/>
        </p:nvCxnSpPr>
        <p:spPr bwMode="auto">
          <a:xfrm>
            <a:off x="2630007" y="3687392"/>
            <a:ext cx="895827" cy="1588"/>
          </a:xfrm>
          <a:prstGeom prst="straightConnector1">
            <a:avLst/>
          </a:prstGeom>
          <a:noFill/>
          <a:ln w="12700" algn="ctr">
            <a:solidFill>
              <a:schemeClr val="tx1"/>
            </a:solidFill>
            <a:round/>
            <a:headEnd/>
            <a:tailEnd type="triangle" w="med" len="med"/>
          </a:ln>
        </p:spPr>
      </p:cxnSp>
      <p:cxnSp>
        <p:nvCxnSpPr>
          <p:cNvPr id="21529" name="Elbow Connector 27"/>
          <p:cNvCxnSpPr>
            <a:cxnSpLocks noChangeShapeType="1"/>
          </p:cNvCxnSpPr>
          <p:nvPr/>
        </p:nvCxnSpPr>
        <p:spPr bwMode="auto">
          <a:xfrm rot="5400000">
            <a:off x="4068076" y="2882322"/>
            <a:ext cx="516280" cy="1588"/>
          </a:xfrm>
          <a:prstGeom prst="bentConnector3">
            <a:avLst>
              <a:gd name="adj1" fmla="val 50000"/>
            </a:avLst>
          </a:prstGeom>
          <a:noFill/>
          <a:ln w="12700" algn="ctr">
            <a:solidFill>
              <a:schemeClr val="tx1"/>
            </a:solidFill>
            <a:miter lim="800000"/>
            <a:headEnd/>
            <a:tailEnd type="triangle" w="med" len="med"/>
          </a:ln>
        </p:spPr>
      </p:cxnSp>
      <p:cxnSp>
        <p:nvCxnSpPr>
          <p:cNvPr id="21530" name="Elbow Connector 27"/>
          <p:cNvCxnSpPr>
            <a:cxnSpLocks noChangeShapeType="1"/>
          </p:cNvCxnSpPr>
          <p:nvPr/>
        </p:nvCxnSpPr>
        <p:spPr bwMode="auto">
          <a:xfrm>
            <a:off x="5257657" y="3688990"/>
            <a:ext cx="1282323" cy="1"/>
          </a:xfrm>
          <a:prstGeom prst="bentConnector3">
            <a:avLst>
              <a:gd name="adj1" fmla="val 50000"/>
            </a:avLst>
          </a:prstGeom>
          <a:noFill/>
          <a:ln w="12700" algn="ctr">
            <a:solidFill>
              <a:schemeClr val="tx1"/>
            </a:solidFill>
            <a:miter lim="800000"/>
            <a:headEnd/>
            <a:tailEnd type="triangle" w="med" len="med"/>
          </a:ln>
        </p:spPr>
      </p:cxnSp>
      <p:sp>
        <p:nvSpPr>
          <p:cNvPr id="21532" name="Text Box 36"/>
          <p:cNvSpPr txBox="1">
            <a:spLocks noChangeArrowheads="1"/>
          </p:cNvSpPr>
          <p:nvPr/>
        </p:nvSpPr>
        <p:spPr bwMode="auto">
          <a:xfrm>
            <a:off x="2098157" y="1551508"/>
            <a:ext cx="1385455" cy="513738"/>
          </a:xfrm>
          <a:prstGeom prst="rect">
            <a:avLst/>
          </a:prstGeom>
          <a:noFill/>
          <a:ln w="9525">
            <a:noFill/>
            <a:miter lim="800000"/>
            <a:headEnd/>
            <a:tailEnd/>
          </a:ln>
        </p:spPr>
        <p:txBody>
          <a:bodyPr lIns="81958" tIns="40977" rIns="81958" bIns="40977">
            <a:spAutoFit/>
          </a:bodyPr>
          <a:lstStyle/>
          <a:p>
            <a:pPr defTabSz="913538"/>
            <a:r>
              <a:rPr lang="en-US" sz="1400" dirty="0">
                <a:latin typeface="Calibri" pitchFamily="34" charset="0"/>
              </a:rPr>
              <a:t>Business Objectives</a:t>
            </a:r>
          </a:p>
        </p:txBody>
      </p:sp>
      <p:sp>
        <p:nvSpPr>
          <p:cNvPr id="29" name="AutoShape 31"/>
          <p:cNvSpPr>
            <a:spLocks noChangeArrowheads="1"/>
          </p:cNvSpPr>
          <p:nvPr/>
        </p:nvSpPr>
        <p:spPr bwMode="auto">
          <a:xfrm>
            <a:off x="1182034" y="3067268"/>
            <a:ext cx="1495135" cy="1081723"/>
          </a:xfrm>
          <a:prstGeom prst="cube">
            <a:avLst>
              <a:gd name="adj" fmla="val 19509"/>
            </a:avLst>
          </a:prstGeom>
          <a:solidFill>
            <a:srgbClr val="D9D8B2"/>
          </a:solidFill>
          <a:ln w="9525">
            <a:solidFill>
              <a:schemeClr val="tx1"/>
            </a:solidFill>
            <a:miter lim="800000"/>
            <a:headEnd/>
            <a:tailEnd/>
          </a:ln>
        </p:spPr>
        <p:txBody>
          <a:bodyPr wrap="none" lIns="81958" tIns="40977" rIns="81958" bIns="40977" anchor="ctr"/>
          <a:lstStyle/>
          <a:p>
            <a:pPr defTabSz="913538"/>
            <a:r>
              <a:rPr lang="en-US" dirty="0" smtClean="0">
                <a:latin typeface="Arial" charset="0"/>
              </a:rPr>
              <a:t>Determine</a:t>
            </a:r>
          </a:p>
          <a:p>
            <a:pPr defTabSz="913538"/>
            <a:r>
              <a:rPr lang="en-US" dirty="0" smtClean="0">
                <a:latin typeface="Arial" charset="0"/>
              </a:rPr>
              <a:t> Segment</a:t>
            </a:r>
            <a:endParaRPr lang="en-US" dirty="0">
              <a:latin typeface="Arial" charset="0"/>
            </a:endParaRPr>
          </a:p>
        </p:txBody>
      </p:sp>
      <p:sp>
        <p:nvSpPr>
          <p:cNvPr id="42" name="Text Box 25"/>
          <p:cNvSpPr txBox="1">
            <a:spLocks noChangeArrowheads="1"/>
          </p:cNvSpPr>
          <p:nvPr/>
        </p:nvSpPr>
        <p:spPr bwMode="auto">
          <a:xfrm>
            <a:off x="5336149" y="3141256"/>
            <a:ext cx="915421" cy="515960"/>
          </a:xfrm>
          <a:prstGeom prst="rect">
            <a:avLst/>
          </a:prstGeom>
          <a:noFill/>
          <a:ln w="9525">
            <a:noFill/>
            <a:miter lim="800000"/>
            <a:headEnd/>
            <a:tailEnd/>
          </a:ln>
        </p:spPr>
        <p:txBody>
          <a:bodyPr wrap="none" lIns="81958" tIns="40977" rIns="81958" bIns="40977">
            <a:spAutoFit/>
          </a:bodyPr>
          <a:lstStyle/>
          <a:p>
            <a:pPr defTabSz="913538"/>
            <a:r>
              <a:rPr lang="en-US" sz="1400" dirty="0">
                <a:latin typeface="Calibri" pitchFamily="34" charset="0"/>
              </a:rPr>
              <a:t>Win/Loss,</a:t>
            </a:r>
          </a:p>
          <a:p>
            <a:pPr defTabSz="913538"/>
            <a:r>
              <a:rPr lang="en-US" sz="1400" dirty="0">
                <a:latin typeface="Calibri" pitchFamily="34" charset="0"/>
              </a:rPr>
              <a:t>Revenue</a:t>
            </a:r>
          </a:p>
        </p:txBody>
      </p:sp>
      <p:sp>
        <p:nvSpPr>
          <p:cNvPr id="58" name="Flowchart: Magnetic Disk 57"/>
          <p:cNvSpPr/>
          <p:nvPr/>
        </p:nvSpPr>
        <p:spPr>
          <a:xfrm>
            <a:off x="6539970" y="3005997"/>
            <a:ext cx="1692129" cy="1283429"/>
          </a:xfrm>
          <a:prstGeom prst="flowChartMagneticDisk">
            <a:avLst/>
          </a:prstGeom>
          <a:solidFill>
            <a:srgbClr val="D9D8B2"/>
          </a:solidFill>
          <a:ln>
            <a:solidFill>
              <a:schemeClr val="tx2"/>
            </a:solidFill>
          </a:ln>
          <a:effectLst/>
          <a:scene3d>
            <a:camera prst="orthographicFront" fov="0">
              <a:rot lat="0" lon="0" rev="0"/>
            </a:camera>
            <a:lightRig rig="flat" dir="t">
              <a:rot lat="0" lon="0" rev="20040000"/>
            </a:lightRig>
          </a:scene3d>
          <a:sp3d contourW="12700" prstMaterial="dkEdge">
            <a:contourClr>
              <a:schemeClr val="accent1">
                <a:satMod val="115000"/>
              </a:schemeClr>
            </a:contourClr>
          </a:sp3d>
        </p:spPr>
        <p:style>
          <a:lnRef idx="0">
            <a:schemeClr val="accent1"/>
          </a:lnRef>
          <a:fillRef idx="3">
            <a:schemeClr val="accent1"/>
          </a:fillRef>
          <a:effectRef idx="3">
            <a:schemeClr val="accent1"/>
          </a:effectRef>
          <a:fontRef idx="minor">
            <a:schemeClr val="lt1"/>
          </a:fontRef>
        </p:style>
        <p:txBody>
          <a:bodyPr lIns="91333" tIns="45667" rIns="91333" bIns="45667" rtlCol="0" anchor="ctr"/>
          <a:lstStyle/>
          <a:p>
            <a:pPr defTabSz="913538"/>
            <a:r>
              <a:rPr lang="en-US" dirty="0" smtClean="0">
                <a:solidFill>
                  <a:schemeClr val="tx1"/>
                </a:solidFill>
                <a:latin typeface="Arial" charset="0"/>
              </a:rPr>
              <a:t>Transactional Data</a:t>
            </a:r>
            <a:endParaRPr lang="en-US" dirty="0">
              <a:solidFill>
                <a:schemeClr val="tx1"/>
              </a:solidFill>
              <a:latin typeface="Arial" charset="0"/>
            </a:endParaRPr>
          </a:p>
        </p:txBody>
      </p:sp>
      <p:sp>
        <p:nvSpPr>
          <p:cNvPr id="37" name="AutoShape 31"/>
          <p:cNvSpPr>
            <a:spLocks noChangeArrowheads="1"/>
          </p:cNvSpPr>
          <p:nvPr/>
        </p:nvSpPr>
        <p:spPr bwMode="auto">
          <a:xfrm>
            <a:off x="3525829" y="1551512"/>
            <a:ext cx="1731818" cy="1073464"/>
          </a:xfrm>
          <a:prstGeom prst="cube">
            <a:avLst>
              <a:gd name="adj" fmla="val 19509"/>
            </a:avLst>
          </a:prstGeom>
          <a:solidFill>
            <a:srgbClr val="D9D8B2"/>
          </a:solidFill>
          <a:ln w="9525">
            <a:solidFill>
              <a:schemeClr val="tx1"/>
            </a:solidFill>
            <a:miter lim="800000"/>
            <a:headEnd/>
            <a:tailEnd/>
          </a:ln>
        </p:spPr>
        <p:txBody>
          <a:bodyPr wrap="none" lIns="81958" tIns="40977" rIns="81958" bIns="40977" anchor="ctr"/>
          <a:lstStyle/>
          <a:p>
            <a:pPr defTabSz="913538"/>
            <a:r>
              <a:rPr lang="en-US" dirty="0" smtClean="0">
                <a:latin typeface="Arial" charset="0"/>
              </a:rPr>
              <a:t>Offer </a:t>
            </a:r>
          </a:p>
          <a:p>
            <a:pPr defTabSz="913538"/>
            <a:r>
              <a:rPr lang="en-US" dirty="0" smtClean="0">
                <a:latin typeface="Arial" charset="0"/>
              </a:rPr>
              <a:t> Templates</a:t>
            </a:r>
          </a:p>
        </p:txBody>
      </p:sp>
      <p:sp>
        <p:nvSpPr>
          <p:cNvPr id="38" name="AutoShape 31"/>
          <p:cNvSpPr>
            <a:spLocks noChangeArrowheads="1"/>
          </p:cNvSpPr>
          <p:nvPr/>
        </p:nvSpPr>
        <p:spPr bwMode="auto">
          <a:xfrm>
            <a:off x="6539970" y="1551508"/>
            <a:ext cx="1731818" cy="1073465"/>
          </a:xfrm>
          <a:prstGeom prst="cube">
            <a:avLst>
              <a:gd name="adj" fmla="val 19509"/>
            </a:avLst>
          </a:prstGeom>
          <a:solidFill>
            <a:srgbClr val="D9D8B2"/>
          </a:solidFill>
          <a:ln w="9525">
            <a:solidFill>
              <a:schemeClr val="tx1"/>
            </a:solidFill>
            <a:miter lim="800000"/>
            <a:headEnd/>
            <a:tailEnd/>
          </a:ln>
        </p:spPr>
        <p:txBody>
          <a:bodyPr wrap="none" lIns="81958" tIns="40977" rIns="81958" bIns="40977" anchor="ctr"/>
          <a:lstStyle/>
          <a:p>
            <a:pPr defTabSz="913538"/>
            <a:r>
              <a:rPr lang="en-US" dirty="0" smtClean="0">
                <a:latin typeface="Arial" charset="0"/>
              </a:rPr>
              <a:t>Measure</a:t>
            </a:r>
          </a:p>
          <a:p>
            <a:pPr defTabSz="913538"/>
            <a:r>
              <a:rPr lang="en-US" dirty="0" smtClean="0">
                <a:latin typeface="Arial" charset="0"/>
              </a:rPr>
              <a:t>&amp; Forecast</a:t>
            </a:r>
          </a:p>
          <a:p>
            <a:pPr defTabSz="913538"/>
            <a:r>
              <a:rPr lang="en-US" dirty="0" smtClean="0">
                <a:latin typeface="Arial" charset="0"/>
              </a:rPr>
              <a:t> Performance</a:t>
            </a:r>
          </a:p>
        </p:txBody>
      </p:sp>
      <p:sp>
        <p:nvSpPr>
          <p:cNvPr id="48" name="Text Box 25"/>
          <p:cNvSpPr txBox="1">
            <a:spLocks noChangeArrowheads="1"/>
          </p:cNvSpPr>
          <p:nvPr/>
        </p:nvSpPr>
        <p:spPr bwMode="auto">
          <a:xfrm>
            <a:off x="2609895" y="3224682"/>
            <a:ext cx="902771" cy="950469"/>
          </a:xfrm>
          <a:prstGeom prst="rect">
            <a:avLst/>
          </a:prstGeom>
          <a:noFill/>
          <a:ln w="9525">
            <a:noFill/>
            <a:miter lim="800000"/>
            <a:headEnd/>
            <a:tailEnd/>
          </a:ln>
        </p:spPr>
        <p:txBody>
          <a:bodyPr wrap="none" lIns="81958" tIns="40977" rIns="81958" bIns="40977">
            <a:spAutoFit/>
          </a:bodyPr>
          <a:lstStyle/>
          <a:p>
            <a:pPr defTabSz="913538"/>
            <a:r>
              <a:rPr lang="en-US" sz="1400" dirty="0">
                <a:latin typeface="Calibri" pitchFamily="34" charset="0"/>
              </a:rPr>
              <a:t>Request,</a:t>
            </a:r>
          </a:p>
          <a:p>
            <a:pPr defTabSz="913538"/>
            <a:r>
              <a:rPr lang="en-US" sz="1400" dirty="0">
                <a:latin typeface="Calibri" pitchFamily="34" charset="0"/>
              </a:rPr>
              <a:t>Customer</a:t>
            </a:r>
          </a:p>
          <a:p>
            <a:pPr defTabSz="913538"/>
            <a:r>
              <a:rPr lang="en-US" sz="1400" dirty="0">
                <a:latin typeface="Calibri" pitchFamily="34" charset="0"/>
              </a:rPr>
              <a:t>Segment</a:t>
            </a:r>
          </a:p>
          <a:p>
            <a:pPr defTabSz="913538"/>
            <a:r>
              <a:rPr lang="en-US" sz="1400" dirty="0">
                <a:latin typeface="Calibri" pitchFamily="34" charset="0"/>
              </a:rPr>
              <a:t>Info</a:t>
            </a:r>
          </a:p>
        </p:txBody>
      </p:sp>
      <p:cxnSp>
        <p:nvCxnSpPr>
          <p:cNvPr id="54" name="Elbow Connector 27"/>
          <p:cNvCxnSpPr>
            <a:cxnSpLocks noChangeShapeType="1"/>
          </p:cNvCxnSpPr>
          <p:nvPr/>
        </p:nvCxnSpPr>
        <p:spPr bwMode="auto">
          <a:xfrm rot="5400000" flipH="1" flipV="1">
            <a:off x="7072902" y="2924037"/>
            <a:ext cx="598121" cy="1588"/>
          </a:xfrm>
          <a:prstGeom prst="straightConnector1">
            <a:avLst/>
          </a:prstGeom>
          <a:noFill/>
          <a:ln w="12700" algn="ctr">
            <a:solidFill>
              <a:schemeClr val="tx1"/>
            </a:solidFill>
            <a:round/>
            <a:headEnd/>
            <a:tailEnd type="triangle" w="med" len="med"/>
          </a:ln>
        </p:spPr>
      </p:cxnSp>
      <p:cxnSp>
        <p:nvCxnSpPr>
          <p:cNvPr id="61" name="Elbow Connector 27"/>
          <p:cNvCxnSpPr>
            <a:cxnSpLocks noChangeShapeType="1"/>
            <a:stCxn id="38" idx="2"/>
          </p:cNvCxnSpPr>
          <p:nvPr/>
        </p:nvCxnSpPr>
        <p:spPr bwMode="auto">
          <a:xfrm rot="10800000">
            <a:off x="5257652" y="2192951"/>
            <a:ext cx="1282318" cy="1588"/>
          </a:xfrm>
          <a:prstGeom prst="straightConnector1">
            <a:avLst/>
          </a:prstGeom>
          <a:noFill/>
          <a:ln w="12700" algn="ctr">
            <a:solidFill>
              <a:schemeClr val="tx1"/>
            </a:solidFill>
            <a:round/>
            <a:headEnd/>
            <a:tailEnd type="triangle" w="med" len="med"/>
          </a:ln>
        </p:spPr>
      </p:cxnSp>
      <p:sp>
        <p:nvSpPr>
          <p:cNvPr id="66" name="Text Box 25"/>
          <p:cNvSpPr txBox="1">
            <a:spLocks noChangeArrowheads="1"/>
          </p:cNvSpPr>
          <p:nvPr/>
        </p:nvSpPr>
        <p:spPr bwMode="auto">
          <a:xfrm>
            <a:off x="5349477" y="1726769"/>
            <a:ext cx="879047" cy="298706"/>
          </a:xfrm>
          <a:prstGeom prst="rect">
            <a:avLst/>
          </a:prstGeom>
          <a:noFill/>
          <a:ln w="9525">
            <a:noFill/>
            <a:miter lim="800000"/>
            <a:headEnd/>
            <a:tailEnd/>
          </a:ln>
        </p:spPr>
        <p:txBody>
          <a:bodyPr wrap="none" lIns="81958" tIns="40977" rIns="81958" bIns="40977">
            <a:spAutoFit/>
          </a:bodyPr>
          <a:lstStyle/>
          <a:p>
            <a:pPr defTabSz="913538"/>
            <a:r>
              <a:rPr lang="en-US" sz="1400" dirty="0">
                <a:latin typeface="Calibri" pitchFamily="34" charset="0"/>
              </a:rPr>
              <a:t>Forecasts</a:t>
            </a:r>
          </a:p>
        </p:txBody>
      </p:sp>
      <p:cxnSp>
        <p:nvCxnSpPr>
          <p:cNvPr id="70" name="Elbow Connector 27"/>
          <p:cNvCxnSpPr>
            <a:cxnSpLocks noChangeShapeType="1"/>
          </p:cNvCxnSpPr>
          <p:nvPr/>
        </p:nvCxnSpPr>
        <p:spPr bwMode="auto">
          <a:xfrm>
            <a:off x="2374946" y="2192950"/>
            <a:ext cx="1115193" cy="1588"/>
          </a:xfrm>
          <a:prstGeom prst="straightConnector1">
            <a:avLst/>
          </a:prstGeom>
          <a:noFill/>
          <a:ln w="12700" algn="ctr">
            <a:solidFill>
              <a:schemeClr val="tx1"/>
            </a:solidFill>
            <a:round/>
            <a:headEnd/>
            <a:tailEnd type="triangle" w="med" len="med"/>
          </a:ln>
        </p:spPr>
      </p:cxnSp>
      <p:cxnSp>
        <p:nvCxnSpPr>
          <p:cNvPr id="72" name="Elbow Connector 27"/>
          <p:cNvCxnSpPr>
            <a:cxnSpLocks noChangeShapeType="1"/>
          </p:cNvCxnSpPr>
          <p:nvPr/>
        </p:nvCxnSpPr>
        <p:spPr bwMode="auto">
          <a:xfrm rot="5400000">
            <a:off x="4006472" y="1232557"/>
            <a:ext cx="637901" cy="1588"/>
          </a:xfrm>
          <a:prstGeom prst="straightConnector1">
            <a:avLst/>
          </a:prstGeom>
          <a:noFill/>
          <a:ln w="12700" algn="ctr">
            <a:solidFill>
              <a:schemeClr val="tx1"/>
            </a:solidFill>
            <a:round/>
            <a:headEnd/>
            <a:tailEnd type="triangle" w="med" len="med"/>
          </a:ln>
        </p:spPr>
      </p:cxnSp>
      <p:sp>
        <p:nvSpPr>
          <p:cNvPr id="74" name="Text Box 38"/>
          <p:cNvSpPr txBox="1">
            <a:spLocks noChangeArrowheads="1"/>
          </p:cNvSpPr>
          <p:nvPr/>
        </p:nvSpPr>
        <p:spPr bwMode="auto">
          <a:xfrm>
            <a:off x="4751459" y="914406"/>
            <a:ext cx="1047915" cy="298706"/>
          </a:xfrm>
          <a:prstGeom prst="rect">
            <a:avLst/>
          </a:prstGeom>
          <a:noFill/>
          <a:ln w="9525">
            <a:noFill/>
            <a:miter lim="800000"/>
            <a:headEnd/>
            <a:tailEnd/>
          </a:ln>
        </p:spPr>
        <p:txBody>
          <a:bodyPr wrap="none" lIns="81958" tIns="40977" rIns="81958" bIns="40977">
            <a:spAutoFit/>
          </a:bodyPr>
          <a:lstStyle/>
          <a:p>
            <a:pPr defTabSz="913538"/>
            <a:r>
              <a:rPr lang="en-US" sz="1400" dirty="0">
                <a:latin typeface="Calibri" pitchFamily="34" charset="0"/>
              </a:rPr>
              <a:t>Promotions</a:t>
            </a:r>
          </a:p>
        </p:txBody>
      </p:sp>
      <p:cxnSp>
        <p:nvCxnSpPr>
          <p:cNvPr id="75" name="Elbow Connector 27"/>
          <p:cNvCxnSpPr>
            <a:cxnSpLocks noChangeShapeType="1"/>
          </p:cNvCxnSpPr>
          <p:nvPr/>
        </p:nvCxnSpPr>
        <p:spPr bwMode="auto">
          <a:xfrm rot="5400000">
            <a:off x="4318980" y="1232558"/>
            <a:ext cx="637901" cy="1588"/>
          </a:xfrm>
          <a:prstGeom prst="straightConnector1">
            <a:avLst/>
          </a:prstGeom>
          <a:noFill/>
          <a:ln w="12700" algn="ctr">
            <a:solidFill>
              <a:schemeClr val="tx1"/>
            </a:solidFill>
            <a:round/>
            <a:headEnd/>
            <a:tailEnd type="triangle" w="med" len="med"/>
          </a:ln>
        </p:spPr>
      </p:cxnSp>
      <p:sp>
        <p:nvSpPr>
          <p:cNvPr id="76" name="Flowchart: Magnetic Disk 75"/>
          <p:cNvSpPr/>
          <p:nvPr/>
        </p:nvSpPr>
        <p:spPr>
          <a:xfrm>
            <a:off x="1070380" y="4448864"/>
            <a:ext cx="1495135" cy="1283429"/>
          </a:xfrm>
          <a:prstGeom prst="flowChartMagneticDisk">
            <a:avLst/>
          </a:prstGeom>
          <a:solidFill>
            <a:srgbClr val="D9D8B2"/>
          </a:solidFill>
          <a:ln>
            <a:solidFill>
              <a:schemeClr val="tx2"/>
            </a:solidFill>
          </a:ln>
          <a:effectLst/>
          <a:scene3d>
            <a:camera prst="orthographicFront" fov="0">
              <a:rot lat="0" lon="0" rev="0"/>
            </a:camera>
            <a:lightRig rig="flat" dir="t">
              <a:rot lat="0" lon="0" rev="20040000"/>
            </a:lightRig>
          </a:scene3d>
          <a:sp3d contourW="12700" prstMaterial="dkEdge">
            <a:contourClr>
              <a:schemeClr val="accent1">
                <a:satMod val="115000"/>
              </a:schemeClr>
            </a:contourClr>
          </a:sp3d>
        </p:spPr>
        <p:style>
          <a:lnRef idx="0">
            <a:schemeClr val="accent1"/>
          </a:lnRef>
          <a:fillRef idx="3">
            <a:schemeClr val="accent1"/>
          </a:fillRef>
          <a:effectRef idx="3">
            <a:schemeClr val="accent1"/>
          </a:effectRef>
          <a:fontRef idx="minor">
            <a:schemeClr val="lt1"/>
          </a:fontRef>
        </p:style>
        <p:txBody>
          <a:bodyPr lIns="91333" tIns="45667" rIns="91333" bIns="45667" rtlCol="0" anchor="ctr"/>
          <a:lstStyle/>
          <a:p>
            <a:pPr defTabSz="913538"/>
            <a:r>
              <a:rPr lang="en-US" dirty="0" smtClean="0">
                <a:solidFill>
                  <a:schemeClr val="tx1"/>
                </a:solidFill>
                <a:latin typeface="Arial" charset="0"/>
              </a:rPr>
              <a:t>     CRM</a:t>
            </a:r>
            <a:endParaRPr lang="en-US" dirty="0">
              <a:solidFill>
                <a:schemeClr val="tx1"/>
              </a:solidFill>
              <a:latin typeface="Arial" charset="0"/>
            </a:endParaRPr>
          </a:p>
        </p:txBody>
      </p:sp>
      <p:cxnSp>
        <p:nvCxnSpPr>
          <p:cNvPr id="77" name="Elbow Connector 27"/>
          <p:cNvCxnSpPr>
            <a:cxnSpLocks noChangeShapeType="1"/>
          </p:cNvCxnSpPr>
          <p:nvPr/>
        </p:nvCxnSpPr>
        <p:spPr bwMode="auto">
          <a:xfrm rot="5400000" flipH="1" flipV="1">
            <a:off x="1471578" y="4447274"/>
            <a:ext cx="596574" cy="1588"/>
          </a:xfrm>
          <a:prstGeom prst="straightConnector1">
            <a:avLst/>
          </a:prstGeom>
          <a:noFill/>
          <a:ln w="12700" algn="ctr">
            <a:solidFill>
              <a:schemeClr val="tx1"/>
            </a:solidFill>
            <a:round/>
            <a:headEnd/>
            <a:tailEnd type="triangle" w="med" len="med"/>
          </a:ln>
        </p:spPr>
      </p:cxnSp>
      <p:cxnSp>
        <p:nvCxnSpPr>
          <p:cNvPr id="92" name="Elbow Connector 27"/>
          <p:cNvCxnSpPr>
            <a:cxnSpLocks noChangeShapeType="1"/>
          </p:cNvCxnSpPr>
          <p:nvPr/>
        </p:nvCxnSpPr>
        <p:spPr bwMode="auto">
          <a:xfrm rot="16200000" flipV="1">
            <a:off x="1342363" y="6158991"/>
            <a:ext cx="855004" cy="1588"/>
          </a:xfrm>
          <a:prstGeom prst="straightConnector1">
            <a:avLst/>
          </a:prstGeom>
          <a:noFill/>
          <a:ln w="12700" algn="ctr">
            <a:solidFill>
              <a:schemeClr val="tx1"/>
            </a:solidFill>
            <a:round/>
            <a:headEnd/>
            <a:tailEnd type="triangle" w="med" len="med"/>
          </a:ln>
        </p:spPr>
      </p:cxnSp>
      <p:sp>
        <p:nvSpPr>
          <p:cNvPr id="51" name="Rounded Rectangular Callout 50"/>
          <p:cNvSpPr/>
          <p:nvPr/>
        </p:nvSpPr>
        <p:spPr>
          <a:xfrm>
            <a:off x="6851706" y="3844173"/>
            <a:ext cx="1925783" cy="1223970"/>
          </a:xfrm>
          <a:prstGeom prst="wedgeRoundRectCallout">
            <a:avLst/>
          </a:prstGeom>
          <a:solidFill>
            <a:schemeClr val="accent1"/>
          </a:solidFill>
          <a:effectLst/>
          <a:scene3d>
            <a:camera prst="orthographicFront" fov="0">
              <a:rot lat="0" lon="0" rev="0"/>
            </a:camera>
            <a:lightRig rig="flat" dir="t">
              <a:rot lat="0" lon="0" rev="20040000"/>
            </a:lightRig>
          </a:scene3d>
          <a:sp3d contourW="12700" prstMaterial="dkEdge">
            <a:contourClr>
              <a:schemeClr val="accent1">
                <a:satMod val="115000"/>
              </a:schemeClr>
            </a:contourClr>
          </a:sp3d>
        </p:spPr>
        <p:style>
          <a:lnRef idx="0">
            <a:schemeClr val="accent1"/>
          </a:lnRef>
          <a:fillRef idx="3">
            <a:schemeClr val="accent1"/>
          </a:fillRef>
          <a:effectRef idx="3">
            <a:schemeClr val="accent1"/>
          </a:effectRef>
          <a:fontRef idx="minor">
            <a:schemeClr val="lt1"/>
          </a:fontRef>
        </p:style>
        <p:txBody>
          <a:bodyPr lIns="91333" tIns="45667" rIns="91333" bIns="45667" rtlCol="0" anchor="ctr"/>
          <a:lstStyle/>
          <a:p>
            <a:pPr algn="ctr"/>
            <a:r>
              <a:rPr lang="en-US" dirty="0" smtClean="0"/>
              <a:t>Each property has an individual </a:t>
            </a:r>
          </a:p>
          <a:p>
            <a:pPr algn="ctr"/>
            <a:r>
              <a:rPr lang="en-US" dirty="0" smtClean="0"/>
              <a:t>RM system`</a:t>
            </a:r>
            <a:endParaRPr lang="en-US" dirty="0"/>
          </a:p>
        </p:txBody>
      </p:sp>
      <p:cxnSp>
        <p:nvCxnSpPr>
          <p:cNvPr id="46" name="Elbow Connector 45"/>
          <p:cNvCxnSpPr/>
          <p:nvPr/>
        </p:nvCxnSpPr>
        <p:spPr>
          <a:xfrm rot="10800000" flipV="1">
            <a:off x="1770666" y="3715230"/>
            <a:ext cx="6501129" cy="2872058"/>
          </a:xfrm>
          <a:prstGeom prst="bentConnector3">
            <a:avLst>
              <a:gd name="adj1" fmla="val -5151"/>
            </a:avLst>
          </a:prstGeom>
        </p:spPr>
        <p:style>
          <a:lnRef idx="1">
            <a:schemeClr val="accent1"/>
          </a:lnRef>
          <a:fillRef idx="0">
            <a:schemeClr val="accent1"/>
          </a:fillRef>
          <a:effectRef idx="0">
            <a:schemeClr val="accent1"/>
          </a:effectRef>
          <a:fontRef idx="minor">
            <a:schemeClr val="tx1"/>
          </a:fontRef>
        </p:style>
      </p:cxnSp>
      <p:grpSp>
        <p:nvGrpSpPr>
          <p:cNvPr id="2" name="Group 64"/>
          <p:cNvGrpSpPr/>
          <p:nvPr/>
        </p:nvGrpSpPr>
        <p:grpSpPr>
          <a:xfrm>
            <a:off x="2677169" y="4154794"/>
            <a:ext cx="5323841" cy="2128490"/>
            <a:chOff x="2683463" y="3815821"/>
            <a:chExt cx="5692057" cy="2433290"/>
          </a:xfrm>
        </p:grpSpPr>
        <p:sp>
          <p:nvSpPr>
            <p:cNvPr id="34" name="AutoShape 31"/>
            <p:cNvSpPr>
              <a:spLocks noChangeArrowheads="1"/>
            </p:cNvSpPr>
            <p:nvPr/>
          </p:nvSpPr>
          <p:spPr bwMode="auto">
            <a:xfrm>
              <a:off x="4643438" y="4874559"/>
              <a:ext cx="1731818" cy="1143000"/>
            </a:xfrm>
            <a:prstGeom prst="cube">
              <a:avLst>
                <a:gd name="adj" fmla="val 19509"/>
              </a:avLst>
            </a:prstGeom>
            <a:solidFill>
              <a:srgbClr val="D9D8B2"/>
            </a:solidFill>
            <a:ln w="9525">
              <a:solidFill>
                <a:schemeClr val="tx1"/>
              </a:solidFill>
              <a:miter lim="800000"/>
              <a:headEnd/>
              <a:tailEnd/>
            </a:ln>
          </p:spPr>
          <p:txBody>
            <a:bodyPr wrap="none" lIns="82048" tIns="41025" rIns="82048" bIns="41025" anchor="ctr"/>
            <a:lstStyle/>
            <a:p>
              <a:pPr defTabSz="913538"/>
              <a:r>
                <a:rPr lang="en-US" dirty="0" smtClean="0">
                  <a:latin typeface="Arial" charset="0"/>
                </a:rPr>
                <a:t>Property …</a:t>
              </a:r>
              <a:endParaRPr lang="en-US" dirty="0">
                <a:latin typeface="Arial" charset="0"/>
              </a:endParaRPr>
            </a:p>
          </p:txBody>
        </p:sp>
        <p:sp>
          <p:nvSpPr>
            <p:cNvPr id="35" name="AutoShape 31"/>
            <p:cNvSpPr>
              <a:spLocks noChangeArrowheads="1"/>
            </p:cNvSpPr>
            <p:nvPr/>
          </p:nvSpPr>
          <p:spPr bwMode="auto">
            <a:xfrm>
              <a:off x="6643702" y="4874559"/>
              <a:ext cx="1731818" cy="1143000"/>
            </a:xfrm>
            <a:prstGeom prst="cube">
              <a:avLst>
                <a:gd name="adj" fmla="val 19509"/>
              </a:avLst>
            </a:prstGeom>
            <a:solidFill>
              <a:srgbClr val="D9D8B2"/>
            </a:solidFill>
            <a:ln w="9525">
              <a:solidFill>
                <a:schemeClr val="tx1"/>
              </a:solidFill>
              <a:miter lim="800000"/>
              <a:headEnd/>
              <a:tailEnd/>
            </a:ln>
          </p:spPr>
          <p:txBody>
            <a:bodyPr wrap="none" lIns="82048" tIns="41025" rIns="82048" bIns="41025" anchor="ctr"/>
            <a:lstStyle/>
            <a:p>
              <a:pPr defTabSz="913538"/>
              <a:r>
                <a:rPr lang="en-US" dirty="0" smtClean="0">
                  <a:latin typeface="Arial" charset="0"/>
                </a:rPr>
                <a:t>Property X</a:t>
              </a:r>
              <a:endParaRPr lang="en-US" dirty="0">
                <a:latin typeface="Arial" charset="0"/>
              </a:endParaRPr>
            </a:p>
          </p:txBody>
        </p:sp>
        <p:sp>
          <p:nvSpPr>
            <p:cNvPr id="36" name="AutoShape 31"/>
            <p:cNvSpPr>
              <a:spLocks noChangeArrowheads="1"/>
            </p:cNvSpPr>
            <p:nvPr/>
          </p:nvSpPr>
          <p:spPr bwMode="auto">
            <a:xfrm>
              <a:off x="2683463" y="4874563"/>
              <a:ext cx="1731818" cy="1143000"/>
            </a:xfrm>
            <a:prstGeom prst="cube">
              <a:avLst>
                <a:gd name="adj" fmla="val 19509"/>
              </a:avLst>
            </a:prstGeom>
            <a:solidFill>
              <a:srgbClr val="D9D8B2"/>
            </a:solidFill>
            <a:ln w="9525">
              <a:solidFill>
                <a:schemeClr val="tx1"/>
              </a:solidFill>
              <a:miter lim="800000"/>
              <a:headEnd/>
              <a:tailEnd/>
            </a:ln>
          </p:spPr>
          <p:txBody>
            <a:bodyPr wrap="none" lIns="82048" tIns="41025" rIns="82048" bIns="41025" anchor="ctr"/>
            <a:lstStyle/>
            <a:p>
              <a:pPr defTabSz="913538"/>
              <a:r>
                <a:rPr lang="en-US" dirty="0" smtClean="0">
                  <a:latin typeface="Arial" charset="0"/>
                </a:rPr>
                <a:t>Property A</a:t>
              </a:r>
              <a:endParaRPr lang="en-US" dirty="0">
                <a:latin typeface="Arial" charset="0"/>
              </a:endParaRPr>
            </a:p>
          </p:txBody>
        </p:sp>
        <p:sp>
          <p:nvSpPr>
            <p:cNvPr id="52" name="Text Box 41"/>
            <p:cNvSpPr txBox="1">
              <a:spLocks noChangeArrowheads="1"/>
            </p:cNvSpPr>
            <p:nvPr/>
          </p:nvSpPr>
          <p:spPr bwMode="auto">
            <a:xfrm>
              <a:off x="4357686" y="3815821"/>
              <a:ext cx="1020384" cy="587305"/>
            </a:xfrm>
            <a:prstGeom prst="rect">
              <a:avLst/>
            </a:prstGeom>
            <a:noFill/>
            <a:ln w="9525">
              <a:noFill/>
              <a:miter lim="800000"/>
              <a:headEnd/>
              <a:tailEnd/>
            </a:ln>
          </p:spPr>
          <p:txBody>
            <a:bodyPr wrap="none" lIns="82048" tIns="41025" rIns="82048" bIns="41025">
              <a:spAutoFit/>
            </a:bodyPr>
            <a:lstStyle/>
            <a:p>
              <a:pPr defTabSz="913538"/>
              <a:r>
                <a:rPr lang="en-US" sz="1400" dirty="0">
                  <a:latin typeface="Calibri" pitchFamily="34" charset="0"/>
                </a:rPr>
                <a:t>Capacities,</a:t>
              </a:r>
            </a:p>
            <a:p>
              <a:pPr defTabSz="913538"/>
              <a:r>
                <a:rPr lang="en-US" sz="1400" dirty="0">
                  <a:latin typeface="Calibri" pitchFamily="34" charset="0"/>
                </a:rPr>
                <a:t>Bid Prices</a:t>
              </a:r>
            </a:p>
          </p:txBody>
        </p:sp>
        <p:cxnSp>
          <p:nvCxnSpPr>
            <p:cNvPr id="40" name="Straight Connector 39"/>
            <p:cNvCxnSpPr/>
            <p:nvPr/>
          </p:nvCxnSpPr>
          <p:spPr>
            <a:xfrm>
              <a:off x="3496443" y="4407382"/>
              <a:ext cx="4075953"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flipH="1" flipV="1">
              <a:off x="3268430" y="4641765"/>
              <a:ext cx="465589"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flipH="1" flipV="1">
              <a:off x="5268694" y="4661133"/>
              <a:ext cx="465589"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flipH="1" flipV="1">
              <a:off x="7338807" y="4661133"/>
              <a:ext cx="465589"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rot="5400000" flipH="1" flipV="1">
              <a:off x="4025468" y="4121286"/>
              <a:ext cx="613311" cy="23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rot="5400000" flipH="1" flipV="1">
              <a:off x="3322503" y="6132940"/>
              <a:ext cx="23075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rot="5400000" flipH="1" flipV="1">
              <a:off x="5387700" y="6132142"/>
              <a:ext cx="23075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rot="5400000" flipH="1" flipV="1">
              <a:off x="7264478" y="6132142"/>
              <a:ext cx="23075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369588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Littlewood’s</a:t>
            </a:r>
            <a:r>
              <a:rPr lang="en-US" dirty="0" smtClean="0"/>
              <a:t> Formula</a:t>
            </a:r>
            <a:endParaRPr lang="en-US" dirty="0"/>
          </a:p>
        </p:txBody>
      </p:sp>
      <p:sp>
        <p:nvSpPr>
          <p:cNvPr id="3" name="Content Placeholder 2"/>
          <p:cNvSpPr>
            <a:spLocks noGrp="1"/>
          </p:cNvSpPr>
          <p:nvPr>
            <p:ph idx="1"/>
          </p:nvPr>
        </p:nvSpPr>
        <p:spPr/>
        <p:txBody>
          <a:bodyPr/>
          <a:lstStyle/>
          <a:p>
            <a:r>
              <a:rPr lang="en-US" dirty="0" smtClean="0"/>
              <a:t>Fundamental question: Faced with a request for a discount seat (fare </a:t>
            </a:r>
            <a:r>
              <a:rPr lang="en-US" i="1" dirty="0" smtClean="0"/>
              <a:t>f</a:t>
            </a:r>
            <a:r>
              <a:rPr lang="en-US" baseline="-25000" dirty="0" smtClean="0"/>
              <a:t>2</a:t>
            </a:r>
            <a:r>
              <a:rPr lang="en-US" dirty="0" smtClean="0"/>
              <a:t>), accept it or wait in hopes of selling later to a higher paying passenger (fare </a:t>
            </a:r>
            <a:r>
              <a:rPr lang="en-US" i="1" dirty="0" smtClean="0"/>
              <a:t>f</a:t>
            </a:r>
            <a:r>
              <a:rPr lang="en-US" baseline="-25000" dirty="0" smtClean="0"/>
              <a:t>1</a:t>
            </a:r>
            <a:r>
              <a:rPr lang="en-US" dirty="0" smtClean="0"/>
              <a:t>&gt;</a:t>
            </a:r>
            <a:r>
              <a:rPr lang="en-US" i="1" dirty="0"/>
              <a:t> f</a:t>
            </a:r>
            <a:r>
              <a:rPr lang="en-US" baseline="-25000" dirty="0"/>
              <a:t>2</a:t>
            </a:r>
            <a:r>
              <a:rPr lang="en-US" dirty="0" smtClean="0"/>
              <a:t>)?</a:t>
            </a:r>
          </a:p>
          <a:p>
            <a:r>
              <a:rPr lang="en-US" i="1" dirty="0" err="1" smtClean="0"/>
              <a:t>Littlewood’s</a:t>
            </a:r>
            <a:r>
              <a:rPr lang="en-US" i="1" dirty="0" smtClean="0"/>
              <a:t> Rule:</a:t>
            </a:r>
            <a:r>
              <a:rPr lang="en-US" dirty="0" smtClean="0"/>
              <a:t> Protect </a:t>
            </a:r>
            <a:r>
              <a:rPr lang="en-US" i="1" dirty="0" smtClean="0"/>
              <a:t>n</a:t>
            </a:r>
            <a:r>
              <a:rPr lang="en-US" baseline="-25000" dirty="0" smtClean="0"/>
              <a:t>1</a:t>
            </a:r>
            <a:r>
              <a:rPr lang="en-US" dirty="0" smtClean="0"/>
              <a:t> seats for high fare demand,  where </a:t>
            </a:r>
            <a:r>
              <a:rPr lang="en-US" i="1" dirty="0" smtClean="0"/>
              <a:t>n</a:t>
            </a:r>
            <a:r>
              <a:rPr lang="en-US" baseline="-25000" dirty="0" smtClean="0"/>
              <a:t>1</a:t>
            </a:r>
            <a:r>
              <a:rPr lang="en-US" dirty="0" smtClean="0"/>
              <a:t> satisfies</a:t>
            </a:r>
          </a:p>
          <a:p>
            <a:pPr>
              <a:buNone/>
            </a:pPr>
            <a:r>
              <a:rPr lang="en-US" i="1" dirty="0" smtClean="0"/>
              <a:t>				f</a:t>
            </a:r>
            <a:r>
              <a:rPr lang="en-US" baseline="-25000" dirty="0" smtClean="0"/>
              <a:t>2</a:t>
            </a:r>
            <a:r>
              <a:rPr lang="en-US" dirty="0" smtClean="0"/>
              <a:t> = </a:t>
            </a:r>
            <a:r>
              <a:rPr lang="en-US" i="1" dirty="0" smtClean="0"/>
              <a:t>f</a:t>
            </a:r>
            <a:r>
              <a:rPr lang="en-US" baseline="-25000" dirty="0" smtClean="0"/>
              <a:t>1</a:t>
            </a:r>
            <a:r>
              <a:rPr lang="en-US" dirty="0" smtClean="0"/>
              <a:t> Pr (</a:t>
            </a:r>
            <a:r>
              <a:rPr lang="en-US" i="1" dirty="0" smtClean="0"/>
              <a:t>D</a:t>
            </a:r>
            <a:r>
              <a:rPr lang="en-US" baseline="-25000" dirty="0" smtClean="0"/>
              <a:t>1</a:t>
            </a:r>
            <a:r>
              <a:rPr lang="en-US" dirty="0" smtClean="0"/>
              <a:t> ≥ </a:t>
            </a:r>
            <a:r>
              <a:rPr lang="en-US" i="1" dirty="0" smtClean="0"/>
              <a:t>n</a:t>
            </a:r>
            <a:r>
              <a:rPr lang="en-US" baseline="-25000" dirty="0" smtClean="0"/>
              <a:t>1</a:t>
            </a:r>
            <a:r>
              <a:rPr lang="en-US" dirty="0" smtClean="0"/>
              <a:t>) </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Discount allocation</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First recorded: capacity controlled ‘</a:t>
            </a:r>
            <a:r>
              <a:rPr lang="en-US" dirty="0" err="1" smtClean="0"/>
              <a:t>Earlybird</a:t>
            </a:r>
            <a:r>
              <a:rPr lang="en-US" dirty="0" smtClean="0"/>
              <a:t>’ discounts at BOAC (later BA), 1972:</a:t>
            </a:r>
          </a:p>
          <a:p>
            <a:pPr lvl="1"/>
            <a:r>
              <a:rPr lang="en-US" dirty="0" smtClean="0"/>
              <a:t>Experiment: differentiated fares for essentially the same seats</a:t>
            </a:r>
          </a:p>
          <a:p>
            <a:pPr lvl="1"/>
            <a:r>
              <a:rPr lang="en-US" dirty="0" smtClean="0"/>
              <a:t>Stimulate demand for seats that would otherwise fly empty</a:t>
            </a:r>
          </a:p>
          <a:p>
            <a:r>
              <a:rPr lang="en-US" dirty="0" smtClean="0"/>
              <a:t>Most famous: Yield Management at American Airlines (AA), 1976/1977</a:t>
            </a:r>
          </a:p>
          <a:p>
            <a:pPr lvl="1"/>
            <a:r>
              <a:rPr lang="en-US" dirty="0" smtClean="0"/>
              <a:t>Planes flying half full---“Super Saver Fares” to fill them, capacity controlled (e.g. 30% of seats) + advance purchase, 1970s</a:t>
            </a:r>
          </a:p>
          <a:p>
            <a:pPr lvl="1"/>
            <a:r>
              <a:rPr lang="en-US" dirty="0" smtClean="0"/>
              <a:t>Realization: Not a cost problem but a revenue problem</a:t>
            </a:r>
          </a:p>
          <a:p>
            <a:pPr lvl="1"/>
            <a:r>
              <a:rPr lang="en-US" dirty="0" smtClean="0"/>
              <a:t>Name: Yield Management (Bob Crandall)</a:t>
            </a:r>
          </a:p>
          <a:p>
            <a:r>
              <a:rPr lang="en-US" dirty="0" smtClean="0"/>
              <a:t>YM as a competitive weapon, 1985:	</a:t>
            </a:r>
          </a:p>
          <a:p>
            <a:pPr lvl="1"/>
            <a:r>
              <a:rPr lang="en-US" dirty="0" smtClean="0"/>
              <a:t>Low price entrant </a:t>
            </a:r>
            <a:r>
              <a:rPr lang="en-US" dirty="0" smtClean="0"/>
              <a:t>People Express Airlines threatens </a:t>
            </a:r>
            <a:r>
              <a:rPr lang="en-US" dirty="0" smtClean="0"/>
              <a:t>AA</a:t>
            </a:r>
          </a:p>
          <a:p>
            <a:pPr lvl="1"/>
            <a:r>
              <a:rPr lang="en-US" dirty="0" smtClean="0"/>
              <a:t>AA responds with (even lower) “Ultimate Super Saver Fares” that carefully  control when to undercut</a:t>
            </a:r>
          </a:p>
          <a:p>
            <a:r>
              <a:rPr lang="en-US" dirty="0" smtClean="0"/>
              <a:t>“Using the tools of revenue management, Crandall could nominally offer competitive fares, yet hold back inventory to sell at a higher price after People Express sold out at a low price. He ultimately drove People Express out of business (Cross 1997) with better management of seat inventory and better service.”</a:t>
            </a:r>
          </a:p>
          <a:p>
            <a:r>
              <a:rPr lang="en-US" dirty="0" smtClean="0"/>
              <a:t>Other carriers and other industries follow (Delta, Marriott …) </a:t>
            </a:r>
            <a:endParaRPr lang="en-US"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RNRSTYLE" val="Body"/>
</p:tagLst>
</file>

<file path=ppt/tags/tag10.xml><?xml version="1.0" encoding="utf-8"?>
<p:tagLst xmlns:a="http://schemas.openxmlformats.org/drawingml/2006/main" xmlns:r="http://schemas.openxmlformats.org/officeDocument/2006/relationships" xmlns:p="http://schemas.openxmlformats.org/presentationml/2006/main">
  <p:tag name="RNRSTYLE" val="Body"/>
</p:tagLst>
</file>

<file path=ppt/tags/tag11.xml><?xml version="1.0" encoding="utf-8"?>
<p:tagLst xmlns:a="http://schemas.openxmlformats.org/drawingml/2006/main" xmlns:r="http://schemas.openxmlformats.org/officeDocument/2006/relationships" xmlns:p="http://schemas.openxmlformats.org/presentationml/2006/main">
  <p:tag name="RNRSTYLE" val="Body"/>
</p:tagLst>
</file>

<file path=ppt/tags/tag12.xml><?xml version="1.0" encoding="utf-8"?>
<p:tagLst xmlns:a="http://schemas.openxmlformats.org/drawingml/2006/main" xmlns:r="http://schemas.openxmlformats.org/officeDocument/2006/relationships" xmlns:p="http://schemas.openxmlformats.org/presentationml/2006/main">
  <p:tag name="RNRSTYLE" val="footnote"/>
</p:tagLst>
</file>

<file path=ppt/tags/tag13.xml><?xml version="1.0" encoding="utf-8"?>
<p:tagLst xmlns:a="http://schemas.openxmlformats.org/drawingml/2006/main" xmlns:r="http://schemas.openxmlformats.org/officeDocument/2006/relationships" xmlns:p="http://schemas.openxmlformats.org/presentationml/2006/main">
  <p:tag name="RNRSTYLE" val="Body"/>
</p:tagLst>
</file>

<file path=ppt/tags/tag14.xml><?xml version="1.0" encoding="utf-8"?>
<p:tagLst xmlns:a="http://schemas.openxmlformats.org/drawingml/2006/main" xmlns:r="http://schemas.openxmlformats.org/officeDocument/2006/relationships" xmlns:p="http://schemas.openxmlformats.org/presentationml/2006/main">
  <p:tag name="RNRSTYLE" val="Body"/>
</p:tagLst>
</file>

<file path=ppt/tags/tag15.xml><?xml version="1.0" encoding="utf-8"?>
<p:tagLst xmlns:a="http://schemas.openxmlformats.org/drawingml/2006/main" xmlns:r="http://schemas.openxmlformats.org/officeDocument/2006/relationships" xmlns:p="http://schemas.openxmlformats.org/presentationml/2006/main">
  <p:tag name="RNRSTYLE" val="Body"/>
</p:tagLst>
</file>

<file path=ppt/tags/tag16.xml><?xml version="1.0" encoding="utf-8"?>
<p:tagLst xmlns:a="http://schemas.openxmlformats.org/drawingml/2006/main" xmlns:r="http://schemas.openxmlformats.org/officeDocument/2006/relationships" xmlns:p="http://schemas.openxmlformats.org/presentationml/2006/main">
  <p:tag name="RNRSTYLE" val="Body"/>
</p:tagLst>
</file>

<file path=ppt/tags/tag17.xml><?xml version="1.0" encoding="utf-8"?>
<p:tagLst xmlns:a="http://schemas.openxmlformats.org/drawingml/2006/main" xmlns:r="http://schemas.openxmlformats.org/officeDocument/2006/relationships" xmlns:p="http://schemas.openxmlformats.org/presentationml/2006/main">
  <p:tag name="RNRSTYLE" val="footnote"/>
</p:tagLst>
</file>

<file path=ppt/tags/tag18.xml><?xml version="1.0" encoding="utf-8"?>
<p:tagLst xmlns:a="http://schemas.openxmlformats.org/drawingml/2006/main" xmlns:r="http://schemas.openxmlformats.org/officeDocument/2006/relationships" xmlns:p="http://schemas.openxmlformats.org/presentationml/2006/main">
  <p:tag name="RNRSTYLE" val="Body"/>
</p:tagLst>
</file>

<file path=ppt/tags/tag19.xml><?xml version="1.0" encoding="utf-8"?>
<p:tagLst xmlns:a="http://schemas.openxmlformats.org/drawingml/2006/main" xmlns:r="http://schemas.openxmlformats.org/officeDocument/2006/relationships" xmlns:p="http://schemas.openxmlformats.org/presentationml/2006/main">
  <p:tag name="RNRSTYLE" val="Body"/>
</p:tagLst>
</file>

<file path=ppt/tags/tag2.xml><?xml version="1.0" encoding="utf-8"?>
<p:tagLst xmlns:a="http://schemas.openxmlformats.org/drawingml/2006/main" xmlns:r="http://schemas.openxmlformats.org/officeDocument/2006/relationships" xmlns:p="http://schemas.openxmlformats.org/presentationml/2006/main">
  <p:tag name="RNRSTYLE" val="Body"/>
</p:tagLst>
</file>

<file path=ppt/tags/tag20.xml><?xml version="1.0" encoding="utf-8"?>
<p:tagLst xmlns:a="http://schemas.openxmlformats.org/drawingml/2006/main" xmlns:r="http://schemas.openxmlformats.org/officeDocument/2006/relationships" xmlns:p="http://schemas.openxmlformats.org/presentationml/2006/main">
  <p:tag name="RNRSTYLE" val="Body"/>
</p:tagLst>
</file>

<file path=ppt/tags/tag3.xml><?xml version="1.0" encoding="utf-8"?>
<p:tagLst xmlns:a="http://schemas.openxmlformats.org/drawingml/2006/main" xmlns:r="http://schemas.openxmlformats.org/officeDocument/2006/relationships" xmlns:p="http://schemas.openxmlformats.org/presentationml/2006/main">
  <p:tag name="RNRSTYLE" val="footnote"/>
</p:tagLst>
</file>

<file path=ppt/tags/tag4.xml><?xml version="1.0" encoding="utf-8"?>
<p:tagLst xmlns:a="http://schemas.openxmlformats.org/drawingml/2006/main" xmlns:r="http://schemas.openxmlformats.org/officeDocument/2006/relationships" xmlns:p="http://schemas.openxmlformats.org/presentationml/2006/main">
  <p:tag name="RNRSTYLE" val="Body"/>
</p:tagLst>
</file>

<file path=ppt/tags/tag5.xml><?xml version="1.0" encoding="utf-8"?>
<p:tagLst xmlns:a="http://schemas.openxmlformats.org/drawingml/2006/main" xmlns:r="http://schemas.openxmlformats.org/officeDocument/2006/relationships" xmlns:p="http://schemas.openxmlformats.org/presentationml/2006/main">
  <p:tag name="RNRSTYLE" val="Body"/>
</p:tagLst>
</file>

<file path=ppt/tags/tag6.xml><?xml version="1.0" encoding="utf-8"?>
<p:tagLst xmlns:a="http://schemas.openxmlformats.org/drawingml/2006/main" xmlns:r="http://schemas.openxmlformats.org/officeDocument/2006/relationships" xmlns:p="http://schemas.openxmlformats.org/presentationml/2006/main">
  <p:tag name="RNRSTYLE" val="Body"/>
</p:tagLst>
</file>

<file path=ppt/tags/tag7.xml><?xml version="1.0" encoding="utf-8"?>
<p:tagLst xmlns:a="http://schemas.openxmlformats.org/drawingml/2006/main" xmlns:r="http://schemas.openxmlformats.org/officeDocument/2006/relationships" xmlns:p="http://schemas.openxmlformats.org/presentationml/2006/main">
  <p:tag name="RNRSTYLE" val="footnote"/>
</p:tagLst>
</file>

<file path=ppt/tags/tag8.xml><?xml version="1.0" encoding="utf-8"?>
<p:tagLst xmlns:a="http://schemas.openxmlformats.org/drawingml/2006/main" xmlns:r="http://schemas.openxmlformats.org/officeDocument/2006/relationships" xmlns:p="http://schemas.openxmlformats.org/presentationml/2006/main">
  <p:tag name="RNRSTYLE" val="Body"/>
</p:tagLst>
</file>

<file path=ppt/tags/tag9.xml><?xml version="1.0" encoding="utf-8"?>
<p:tagLst xmlns:a="http://schemas.openxmlformats.org/drawingml/2006/main" xmlns:r="http://schemas.openxmlformats.org/officeDocument/2006/relationships" xmlns:p="http://schemas.openxmlformats.org/presentationml/2006/main">
  <p:tag name="RNRSTYLE" val="Body"/>
</p:tagLst>
</file>

<file path=ppt/theme/theme1.xml><?xml version="1.0" encoding="utf-8"?>
<a:theme xmlns:a="http://schemas.openxmlformats.org/drawingml/2006/main" name="Clean template_Oct9_2012">
  <a:themeElements>
    <a:clrScheme name="Custom 4">
      <a:dk1>
        <a:srgbClr val="404040"/>
      </a:dk1>
      <a:lt1>
        <a:srgbClr val="FFFFFF"/>
      </a:lt1>
      <a:dk2>
        <a:srgbClr val="000000"/>
      </a:dk2>
      <a:lt2>
        <a:srgbClr val="F9F9F9"/>
      </a:lt2>
      <a:accent1>
        <a:srgbClr val="00539B"/>
      </a:accent1>
      <a:accent2>
        <a:srgbClr val="19314B"/>
      </a:accent2>
      <a:accent3>
        <a:srgbClr val="009EC3"/>
      </a:accent3>
      <a:accent4>
        <a:srgbClr val="A5DD0C"/>
      </a:accent4>
      <a:accent5>
        <a:srgbClr val="8DC0EE"/>
      </a:accent5>
      <a:accent6>
        <a:srgbClr val="FFB40D"/>
      </a:accent6>
      <a:hlink>
        <a:srgbClr val="98CB00"/>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cene3d>
          <a:camera prst="orthographicFront" fov="0">
            <a:rot lat="0" lon="0" rev="0"/>
          </a:camera>
          <a:lightRig rig="flat" dir="t">
            <a:rot lat="0" lon="0" rev="20040000"/>
          </a:lightRig>
        </a:scene3d>
        <a:sp3d contourW="12700" prstMaterial="dkEdge">
          <a:contourClr>
            <a:schemeClr val="accent1">
              <a:satMod val="115000"/>
            </a:schemeClr>
          </a:contourClr>
        </a:sp3d>
      </a:spPr>
      <a:bodyPr rtlCol="0" anchor="ctr"/>
      <a:lstStyle>
        <a:defPPr algn="ctr">
          <a:defRPr/>
        </a:defPPr>
      </a:lstStyle>
      <a:style>
        <a:lnRef idx="0">
          <a:schemeClr val="accent1"/>
        </a:lnRef>
        <a:fillRef idx="3">
          <a:schemeClr val="accent1"/>
        </a:fillRef>
        <a:effectRef idx="3">
          <a:schemeClr val="accent1"/>
        </a:effectRef>
        <a:fontRef idx="minor">
          <a:schemeClr val="lt1"/>
        </a:fontRef>
      </a:style>
    </a:spDef>
    <a:txDef>
      <a:spPr/>
      <a:bodyPr vert="horz" wrap="square" lIns="0" tIns="45720" rIns="0" bIns="45720" rtlCol="0">
        <a:spAutoFit/>
      </a:bodyPr>
      <a:lstStyle>
        <a:defPPr>
          <a:buNone/>
          <a:defRPr sz="1600" dirty="0" smtClean="0"/>
        </a:defPPr>
      </a:lstStyle>
    </a:txDef>
  </a:objectDefaults>
  <a:extraClrSchemeLst/>
</a:theme>
</file>

<file path=ppt/theme/theme2.xml><?xml version="1.0" encoding="utf-8"?>
<a:theme xmlns:a="http://schemas.openxmlformats.org/drawingml/2006/main" name="NewPROS2012">
  <a:themeElements>
    <a:clrScheme name="PROS">
      <a:dk1>
        <a:srgbClr val="404040"/>
      </a:dk1>
      <a:lt1>
        <a:srgbClr val="FFFFFF"/>
      </a:lt1>
      <a:dk2>
        <a:srgbClr val="000000"/>
      </a:dk2>
      <a:lt2>
        <a:srgbClr val="F9F9F9"/>
      </a:lt2>
      <a:accent1>
        <a:srgbClr val="00447B"/>
      </a:accent1>
      <a:accent2>
        <a:srgbClr val="00A4E3"/>
      </a:accent2>
      <a:accent3>
        <a:srgbClr val="54B847"/>
      </a:accent3>
      <a:accent4>
        <a:srgbClr val="F79727"/>
      </a:accent4>
      <a:accent5>
        <a:srgbClr val="000000"/>
      </a:accent5>
      <a:accent6>
        <a:srgbClr val="404040"/>
      </a:accent6>
      <a:hlink>
        <a:srgbClr val="00447B"/>
      </a:hlink>
      <a:folHlink>
        <a:srgbClr val="4B4B4B"/>
      </a:folHlink>
    </a:clrScheme>
    <a:fontScheme name="Futura">
      <a:majorFont>
        <a:latin typeface="Futura"/>
        <a:ea typeface=""/>
        <a:cs typeface=""/>
      </a:majorFont>
      <a:minorFont>
        <a:latin typeface="Futur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NewPROS2012">
  <a:themeElements>
    <a:clrScheme name="PROS">
      <a:dk1>
        <a:srgbClr val="404040"/>
      </a:dk1>
      <a:lt1>
        <a:srgbClr val="FFFFFF"/>
      </a:lt1>
      <a:dk2>
        <a:srgbClr val="000000"/>
      </a:dk2>
      <a:lt2>
        <a:srgbClr val="F9F9F9"/>
      </a:lt2>
      <a:accent1>
        <a:srgbClr val="00447B"/>
      </a:accent1>
      <a:accent2>
        <a:srgbClr val="00A4E3"/>
      </a:accent2>
      <a:accent3>
        <a:srgbClr val="54B847"/>
      </a:accent3>
      <a:accent4>
        <a:srgbClr val="F79727"/>
      </a:accent4>
      <a:accent5>
        <a:srgbClr val="000000"/>
      </a:accent5>
      <a:accent6>
        <a:srgbClr val="404040"/>
      </a:accent6>
      <a:hlink>
        <a:srgbClr val="00447B"/>
      </a:hlink>
      <a:folHlink>
        <a:srgbClr val="4B4B4B"/>
      </a:folHlink>
    </a:clrScheme>
    <a:fontScheme name="Futura">
      <a:majorFont>
        <a:latin typeface="Futura"/>
        <a:ea typeface=""/>
        <a:cs typeface=""/>
      </a:majorFont>
      <a:minorFont>
        <a:latin typeface="Futur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NewPROS2012">
  <a:themeElements>
    <a:clrScheme name="PROS">
      <a:dk1>
        <a:srgbClr val="404040"/>
      </a:dk1>
      <a:lt1>
        <a:srgbClr val="FFFFFF"/>
      </a:lt1>
      <a:dk2>
        <a:srgbClr val="000000"/>
      </a:dk2>
      <a:lt2>
        <a:srgbClr val="F9F9F9"/>
      </a:lt2>
      <a:accent1>
        <a:srgbClr val="00447B"/>
      </a:accent1>
      <a:accent2>
        <a:srgbClr val="00A4E3"/>
      </a:accent2>
      <a:accent3>
        <a:srgbClr val="54B847"/>
      </a:accent3>
      <a:accent4>
        <a:srgbClr val="F79727"/>
      </a:accent4>
      <a:accent5>
        <a:srgbClr val="000000"/>
      </a:accent5>
      <a:accent6>
        <a:srgbClr val="404040"/>
      </a:accent6>
      <a:hlink>
        <a:srgbClr val="00447B"/>
      </a:hlink>
      <a:folHlink>
        <a:srgbClr val="4B4B4B"/>
      </a:folHlink>
    </a:clrScheme>
    <a:fontScheme name="Futura">
      <a:majorFont>
        <a:latin typeface="Futura"/>
        <a:ea typeface=""/>
        <a:cs typeface=""/>
      </a:majorFont>
      <a:minorFont>
        <a:latin typeface="Futur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NewPROS2012">
  <a:themeElements>
    <a:clrScheme name="PROS">
      <a:dk1>
        <a:srgbClr val="404040"/>
      </a:dk1>
      <a:lt1>
        <a:srgbClr val="FFFFFF"/>
      </a:lt1>
      <a:dk2>
        <a:srgbClr val="000000"/>
      </a:dk2>
      <a:lt2>
        <a:srgbClr val="F9F9F9"/>
      </a:lt2>
      <a:accent1>
        <a:srgbClr val="00447B"/>
      </a:accent1>
      <a:accent2>
        <a:srgbClr val="00A4E3"/>
      </a:accent2>
      <a:accent3>
        <a:srgbClr val="54B847"/>
      </a:accent3>
      <a:accent4>
        <a:srgbClr val="F79727"/>
      </a:accent4>
      <a:accent5>
        <a:srgbClr val="000000"/>
      </a:accent5>
      <a:accent6>
        <a:srgbClr val="404040"/>
      </a:accent6>
      <a:hlink>
        <a:srgbClr val="00447B"/>
      </a:hlink>
      <a:folHlink>
        <a:srgbClr val="4B4B4B"/>
      </a:folHlink>
    </a:clrScheme>
    <a:fontScheme name="Futura">
      <a:majorFont>
        <a:latin typeface="Futura"/>
        <a:ea typeface=""/>
        <a:cs typeface=""/>
      </a:majorFont>
      <a:minorFont>
        <a:latin typeface="Futur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4_NewPROS2012">
  <a:themeElements>
    <a:clrScheme name="PROS">
      <a:dk1>
        <a:srgbClr val="404040"/>
      </a:dk1>
      <a:lt1>
        <a:srgbClr val="FFFFFF"/>
      </a:lt1>
      <a:dk2>
        <a:srgbClr val="000000"/>
      </a:dk2>
      <a:lt2>
        <a:srgbClr val="F9F9F9"/>
      </a:lt2>
      <a:accent1>
        <a:srgbClr val="00447B"/>
      </a:accent1>
      <a:accent2>
        <a:srgbClr val="00A4E3"/>
      </a:accent2>
      <a:accent3>
        <a:srgbClr val="54B847"/>
      </a:accent3>
      <a:accent4>
        <a:srgbClr val="F79727"/>
      </a:accent4>
      <a:accent5>
        <a:srgbClr val="000000"/>
      </a:accent5>
      <a:accent6>
        <a:srgbClr val="404040"/>
      </a:accent6>
      <a:hlink>
        <a:srgbClr val="00447B"/>
      </a:hlink>
      <a:folHlink>
        <a:srgbClr val="4B4B4B"/>
      </a:folHlink>
    </a:clrScheme>
    <a:fontScheme name="Futura">
      <a:majorFont>
        <a:latin typeface="Futura"/>
        <a:ea typeface=""/>
        <a:cs typeface=""/>
      </a:majorFont>
      <a:minorFont>
        <a:latin typeface="Futur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1F627F27B1FF74D8A945FA225DE1A2D" ma:contentTypeVersion="0" ma:contentTypeDescription="Create a new document." ma:contentTypeScope="" ma:versionID="b54d782278e25a9faf9e1c74f210a74f">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10AFCB52-700E-4E1B-A547-20195315321A}">
  <ds:schemaRefs>
    <ds:schemaRef ds:uri="http://schemas.microsoft.com/sharepoint/v3/contenttype/forms"/>
  </ds:schemaRefs>
</ds:datastoreItem>
</file>

<file path=customXml/itemProps2.xml><?xml version="1.0" encoding="utf-8"?>
<ds:datastoreItem xmlns:ds="http://schemas.openxmlformats.org/officeDocument/2006/customXml" ds:itemID="{A14BBF96-555F-4B12-9944-4539EBB65DB9}">
  <ds:schemaRefs>
    <ds:schemaRef ds:uri="http://purl.org/dc/dcmitype/"/>
    <ds:schemaRef ds:uri="http://purl.org/dc/elements/1.1/"/>
    <ds:schemaRef ds:uri="http://schemas.microsoft.com/office/2006/metadata/properties"/>
    <ds:schemaRef ds:uri="http://purl.org/dc/terms/"/>
    <ds:schemaRef ds:uri="http://www.w3.org/XML/1998/namespace"/>
    <ds:schemaRef ds:uri="http://schemas.microsoft.com/office/2006/documentManagement/types"/>
    <ds:schemaRef ds:uri="http://schemas.openxmlformats.org/package/2006/metadata/core-properties"/>
  </ds:schemaRefs>
</ds:datastoreItem>
</file>

<file path=customXml/itemProps3.xml><?xml version="1.0" encoding="utf-8"?>
<ds:datastoreItem xmlns:ds="http://schemas.openxmlformats.org/officeDocument/2006/customXml" ds:itemID="{EB232AB6-2708-4CD6-B501-E6D36B2B52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Clean template_Oct9_2012</Template>
  <TotalTime>6356</TotalTime>
  <Words>4226</Words>
  <Application>Microsoft Office PowerPoint</Application>
  <PresentationFormat>On-screen Show (4:3)</PresentationFormat>
  <Paragraphs>603</Paragraphs>
  <Slides>76</Slides>
  <Notes>9</Notes>
  <HiddenSlides>6</HiddenSlides>
  <MMClips>0</MMClips>
  <ScaleCrop>false</ScaleCrop>
  <HeadingPairs>
    <vt:vector size="6" baseType="variant">
      <vt:variant>
        <vt:lpstr>Theme</vt:lpstr>
      </vt:variant>
      <vt:variant>
        <vt:i4>6</vt:i4>
      </vt:variant>
      <vt:variant>
        <vt:lpstr>Embedded OLE Servers</vt:lpstr>
      </vt:variant>
      <vt:variant>
        <vt:i4>4</vt:i4>
      </vt:variant>
      <vt:variant>
        <vt:lpstr>Slide Titles</vt:lpstr>
      </vt:variant>
      <vt:variant>
        <vt:i4>76</vt:i4>
      </vt:variant>
    </vt:vector>
  </HeadingPairs>
  <TitlesOfParts>
    <vt:vector size="86" baseType="lpstr">
      <vt:lpstr>Clean template_Oct9_2012</vt:lpstr>
      <vt:lpstr>NewPROS2012</vt:lpstr>
      <vt:lpstr>1_NewPROS2012</vt:lpstr>
      <vt:lpstr>2_NewPROS2012</vt:lpstr>
      <vt:lpstr>3_NewPROS2012</vt:lpstr>
      <vt:lpstr>4_NewPROS2012</vt:lpstr>
      <vt:lpstr>MathType 5.0 Equation</vt:lpstr>
      <vt:lpstr>Equation</vt:lpstr>
      <vt:lpstr>Chart</vt:lpstr>
      <vt:lpstr>Document</vt:lpstr>
      <vt:lpstr>Remarks on Model Misspecification in Revenue Management and Pricing Optimization</vt:lpstr>
      <vt:lpstr>Agenda</vt:lpstr>
      <vt:lpstr>About PROS</vt:lpstr>
      <vt:lpstr>PROS</vt:lpstr>
      <vt:lpstr>Basic Concepts of Revenue Management</vt:lpstr>
      <vt:lpstr>Overbooking</vt:lpstr>
      <vt:lpstr>Overbooking</vt:lpstr>
      <vt:lpstr>Littlewood’s Formula</vt:lpstr>
      <vt:lpstr>Discount allocation</vt:lpstr>
      <vt:lpstr>Revenue Management in History</vt:lpstr>
      <vt:lpstr>US Airline Profitability</vt:lpstr>
      <vt:lpstr>PowerPoint Presentation</vt:lpstr>
      <vt:lpstr>Evolution of revenue management</vt:lpstr>
      <vt:lpstr>Three Main Mathematical Themes</vt:lpstr>
      <vt:lpstr>Stochastic and Dynamic Demand</vt:lpstr>
      <vt:lpstr>EMSRa</vt:lpstr>
      <vt:lpstr>EMSRb</vt:lpstr>
      <vt:lpstr>Low-Before-High</vt:lpstr>
      <vt:lpstr>Complete (Yield) MDP Solution, Single Resource</vt:lpstr>
      <vt:lpstr>Continuous Time MDP Solution</vt:lpstr>
      <vt:lpstr>Networks of Flights</vt:lpstr>
      <vt:lpstr>Network Effects</vt:lpstr>
      <vt:lpstr>Network Effects</vt:lpstr>
      <vt:lpstr>Network Dynamic Programming</vt:lpstr>
      <vt:lpstr>General Remarks</vt:lpstr>
      <vt:lpstr>Approximate Dynamic Programming</vt:lpstr>
      <vt:lpstr>Barber’s Dilemma </vt:lpstr>
      <vt:lpstr>Changing Business Environment</vt:lpstr>
      <vt:lpstr>Spiral-down Example</vt:lpstr>
      <vt:lpstr>What is Spiral Down?</vt:lpstr>
      <vt:lpstr>What is Spiral Down?</vt:lpstr>
      <vt:lpstr>Related Phenomena</vt:lpstr>
      <vt:lpstr>The Framework</vt:lpstr>
      <vt:lpstr>What are the long-term effects of using a “slightly” flawed model?</vt:lpstr>
      <vt:lpstr>The Littlewood Rule</vt:lpstr>
      <vt:lpstr>The Littlewood Rule</vt:lpstr>
      <vt:lpstr>Example </vt:lpstr>
      <vt:lpstr>How might a revenue manager actually choose L?</vt:lpstr>
      <vt:lpstr>How might a revenue manager actually choose L?</vt:lpstr>
      <vt:lpstr>Data Collection and Forecast Updating</vt:lpstr>
      <vt:lpstr>More Forecasting</vt:lpstr>
      <vt:lpstr>Initial Estimate</vt:lpstr>
      <vt:lpstr>Flight #1</vt:lpstr>
      <vt:lpstr>Flight #2</vt:lpstr>
      <vt:lpstr>Flight #3</vt:lpstr>
      <vt:lpstr>Flight #10</vt:lpstr>
      <vt:lpstr>Flight #20</vt:lpstr>
      <vt:lpstr>Expected Revenue vs. Protection Level</vt:lpstr>
      <vt:lpstr>Is this a problem with  unconstraining?</vt:lpstr>
      <vt:lpstr>Conclusions (for RM)</vt:lpstr>
      <vt:lpstr>Conclusions (for RM)</vt:lpstr>
      <vt:lpstr>Conclusions (in General)</vt:lpstr>
      <vt:lpstr>Extreme Spiral-up?</vt:lpstr>
      <vt:lpstr>Rules are not enough: Amazon’s  $23,698,655.93 book about flies</vt:lpstr>
      <vt:lpstr>“Endless Possibilities for Chaos and Mischief…”</vt:lpstr>
      <vt:lpstr>Some better demand models</vt:lpstr>
      <vt:lpstr>Low Fare Problem</vt:lpstr>
      <vt:lpstr>Yieldable Demand Model</vt:lpstr>
      <vt:lpstr>Low Fare Problem</vt:lpstr>
      <vt:lpstr>PowerPoint Presentation</vt:lpstr>
      <vt:lpstr>Market  Priceable Demand Model</vt:lpstr>
      <vt:lpstr>Choice Modeling</vt:lpstr>
      <vt:lpstr>Marginal Revenue Data Transformation</vt:lpstr>
      <vt:lpstr>Choice on Network</vt:lpstr>
      <vt:lpstr>Network Effects and Choice</vt:lpstr>
      <vt:lpstr>Future of Revenue Management</vt:lpstr>
      <vt:lpstr>The Bigger Picture</vt:lpstr>
      <vt:lpstr>World-class Companies Choose PROS</vt:lpstr>
      <vt:lpstr>Appendix</vt:lpstr>
      <vt:lpstr>Some References</vt:lpstr>
      <vt:lpstr>The Role of Forecasting</vt:lpstr>
      <vt:lpstr>Beyond Revenue</vt:lpstr>
      <vt:lpstr>Motivation</vt:lpstr>
      <vt:lpstr>Simple Stochastic Problem, Efficient Frontier</vt:lpstr>
      <vt:lpstr>Answering the Business Question</vt:lpstr>
      <vt:lpstr>Customer Centric RM</vt:lpstr>
    </vt:vector>
  </TitlesOfParts>
  <Company>PROS Revenue Management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Remarks on Model Misspecification in Revenue Management and Pricing Optimization</dc:title>
  <dc:creator>Darius Walczak</dc:creator>
  <cp:lastModifiedBy>Darius Walczak</cp:lastModifiedBy>
  <cp:revision>32</cp:revision>
  <dcterms:created xsi:type="dcterms:W3CDTF">2012-11-05T16:08:49Z</dcterms:created>
  <dcterms:modified xsi:type="dcterms:W3CDTF">2012-11-12T15:59:14Z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0x010100E1F627F27B1FF74D8A945FA225DE1A2D</vt:lpwstr>
  </property>
</Properties>
</file>