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4"/>
  </p:notesMasterIdLst>
  <p:sldIdLst>
    <p:sldId id="256" r:id="rId2"/>
    <p:sldId id="306" r:id="rId3"/>
    <p:sldId id="307" r:id="rId4"/>
    <p:sldId id="308" r:id="rId5"/>
    <p:sldId id="340"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7" r:id="rId22"/>
    <p:sldId id="328" r:id="rId23"/>
    <p:sldId id="338" r:id="rId24"/>
    <p:sldId id="329" r:id="rId25"/>
    <p:sldId id="330" r:id="rId26"/>
    <p:sldId id="331" r:id="rId27"/>
    <p:sldId id="332" r:id="rId28"/>
    <p:sldId id="333" r:id="rId29"/>
    <p:sldId id="334" r:id="rId30"/>
    <p:sldId id="325" r:id="rId31"/>
    <p:sldId id="335" r:id="rId32"/>
    <p:sldId id="326" r:id="rId33"/>
    <p:sldId id="336" r:id="rId34"/>
    <p:sldId id="337" r:id="rId35"/>
    <p:sldId id="339" r:id="rId36"/>
    <p:sldId id="309" r:id="rId37"/>
    <p:sldId id="341" r:id="rId38"/>
    <p:sldId id="342" r:id="rId39"/>
    <p:sldId id="344" r:id="rId40"/>
    <p:sldId id="343" r:id="rId41"/>
    <p:sldId id="345" r:id="rId42"/>
    <p:sldId id="346"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2" autoAdjust="0"/>
    <p:restoredTop sz="83420" autoAdjust="0"/>
  </p:normalViewPr>
  <p:slideViewPr>
    <p:cSldViewPr>
      <p:cViewPr varScale="1">
        <p:scale>
          <a:sx n="70" d="100"/>
          <a:sy n="70" d="100"/>
        </p:scale>
        <p:origin x="-1197" y="-7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1" charset="-128"/>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1" charset="-128"/>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1" charset="-128"/>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1" charset="-128"/>
              </a:defRPr>
            </a:lvl1pPr>
          </a:lstStyle>
          <a:p>
            <a:pPr>
              <a:defRPr/>
            </a:pPr>
            <a:fld id="{DCD8994A-18D0-4F2D-B30D-D6FE7C1C9BFE}" type="slidenum">
              <a:rPr lang="en-US"/>
              <a:pPr>
                <a:defRPr/>
              </a:pPr>
              <a:t>‹#›</a:t>
            </a:fld>
            <a:endParaRPr lang="en-US"/>
          </a:p>
        </p:txBody>
      </p:sp>
    </p:spTree>
    <p:extLst>
      <p:ext uri="{BB962C8B-B14F-4D97-AF65-F5344CB8AC3E}">
        <p14:creationId xmlns:p14="http://schemas.microsoft.com/office/powerpoint/2010/main" xmlns="" val="4266445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7591EB8F-873B-40ED-86E5-CB237B677ED8}" type="slidenum">
              <a:rPr lang="en-US" smtClean="0"/>
              <a:pPr/>
              <a:t>1</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196949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7ABD13-5CA9-4986-A035-9E677231049E}" type="slidenum">
              <a:rPr lang="en-US" altLang="en-US" sz="1200"/>
              <a:pPr/>
              <a:t>23</a:t>
            </a:fld>
            <a:endParaRPr lang="en-US" altLang="en-US" sz="1200"/>
          </a:p>
        </p:txBody>
      </p:sp>
    </p:spTree>
    <p:extLst>
      <p:ext uri="{BB962C8B-B14F-4D97-AF65-F5344CB8AC3E}">
        <p14:creationId xmlns:p14="http://schemas.microsoft.com/office/powerpoint/2010/main" xmlns="" val="4041659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Salary panel is just expo growth of salary</a:t>
            </a:r>
            <a:r>
              <a:rPr lang="en-US" baseline="0" dirty="0" smtClean="0"/>
              <a:t> at 2.5%</a:t>
            </a:r>
          </a:p>
          <a:p>
            <a:r>
              <a:rPr lang="en-US" baseline="0" dirty="0" smtClean="0"/>
              <a:t>Retirement account is the program </a:t>
            </a:r>
            <a:r>
              <a:rPr lang="en-US" baseline="0" dirty="0" err="1" smtClean="0"/>
              <a:t>vallue</a:t>
            </a:r>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24</a:t>
            </a:fld>
            <a:endParaRPr lang="en-US"/>
          </a:p>
        </p:txBody>
      </p:sp>
    </p:spTree>
    <p:extLst>
      <p:ext uri="{BB962C8B-B14F-4D97-AF65-F5344CB8AC3E}">
        <p14:creationId xmlns:p14="http://schemas.microsoft.com/office/powerpoint/2010/main" xmlns="" val="3518303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October 17-18, 2011</a:t>
            </a:r>
          </a:p>
          <a:p>
            <a:r>
              <a:rPr lang="en-US" dirty="0" smtClean="0"/>
              <a:t>2: October 18-19, 2010</a:t>
            </a:r>
          </a:p>
          <a:p>
            <a:r>
              <a:rPr lang="en-US" dirty="0" smtClean="0"/>
              <a:t>1: March 23-24, 2009</a:t>
            </a:r>
          </a:p>
          <a:p>
            <a:endParaRPr lang="en-US" dirty="0"/>
          </a:p>
        </p:txBody>
      </p:sp>
      <p:sp>
        <p:nvSpPr>
          <p:cNvPr id="4" name="Slide Number Placeholder 3"/>
          <p:cNvSpPr>
            <a:spLocks noGrp="1"/>
          </p:cNvSpPr>
          <p:nvPr>
            <p:ph type="sldNum" sz="quarter" idx="10"/>
          </p:nvPr>
        </p:nvSpPr>
        <p:spPr/>
        <p:txBody>
          <a:bodyPr/>
          <a:lstStyle/>
          <a:p>
            <a:pPr>
              <a:defRPr/>
            </a:pPr>
            <a:fld id="{E0A4CDF0-E704-4927-93C7-EA51311D8D46}" type="slidenum">
              <a:rPr lang="en-US" smtClean="0"/>
              <a:pPr>
                <a:defRPr/>
              </a:pPr>
              <a:t>31</a:t>
            </a:fld>
            <a:endParaRPr lang="en-US" dirty="0"/>
          </a:p>
        </p:txBody>
      </p:sp>
    </p:spTree>
    <p:extLst>
      <p:ext uri="{BB962C8B-B14F-4D97-AF65-F5344CB8AC3E}">
        <p14:creationId xmlns:p14="http://schemas.microsoft.com/office/powerpoint/2010/main" xmlns="" val="1410981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general electric resampled returns</a:t>
            </a:r>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40</a:t>
            </a:fld>
            <a:endParaRPr lang="en-US"/>
          </a:p>
        </p:txBody>
      </p:sp>
    </p:spTree>
    <p:extLst>
      <p:ext uri="{BB962C8B-B14F-4D97-AF65-F5344CB8AC3E}">
        <p14:creationId xmlns:p14="http://schemas.microsoft.com/office/powerpoint/2010/main" xmlns="" val="1227959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42</a:t>
            </a:fld>
            <a:endParaRPr lang="en-US"/>
          </a:p>
        </p:txBody>
      </p:sp>
    </p:spTree>
    <p:extLst>
      <p:ext uri="{BB962C8B-B14F-4D97-AF65-F5344CB8AC3E}">
        <p14:creationId xmlns:p14="http://schemas.microsoft.com/office/powerpoint/2010/main" xmlns="" val="167429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8-hole punched</a:t>
            </a:r>
            <a:r>
              <a:rPr lang="en-US" baseline="0" dirty="0" smtClean="0"/>
              <a:t> paper tape to CDC </a:t>
            </a:r>
            <a:r>
              <a:rPr lang="en-US" baseline="0" dirty="0" err="1" smtClean="0"/>
              <a:t>xxxxxx</a:t>
            </a:r>
            <a:r>
              <a:rPr lang="en-US" baseline="0" dirty="0" smtClean="0"/>
              <a:t> CPU</a:t>
            </a:r>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6</a:t>
            </a:fld>
            <a:endParaRPr lang="en-US"/>
          </a:p>
        </p:txBody>
      </p:sp>
    </p:spTree>
    <p:extLst>
      <p:ext uri="{BB962C8B-B14F-4D97-AF65-F5344CB8AC3E}">
        <p14:creationId xmlns:p14="http://schemas.microsoft.com/office/powerpoint/2010/main" xmlns="" val="372873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Dessler</a:t>
            </a:r>
            <a:r>
              <a:rPr lang="en-US" dirty="0" smtClean="0"/>
              <a:t>, professor emeritus of space physics and astronomy, joined Rice in 1963 and founded the world’s first university department of space science. </a:t>
            </a:r>
          </a:p>
          <a:p>
            <a:r>
              <a:rPr lang="en-US" dirty="0" smtClean="0"/>
              <a:t>The shape of the Earth's magnetosphere is the direct result of being blasted by solar wind. It prevents most of the particles from the Sun, carried in the solar wind, from hitting the Earth. The Sun and other planets have magnetospheres, but the Earth has the strongest one of all the rocky planets. </a:t>
            </a:r>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9</a:t>
            </a:fld>
            <a:endParaRPr lang="en-US"/>
          </a:p>
        </p:txBody>
      </p:sp>
    </p:spTree>
    <p:extLst>
      <p:ext uri="{BB962C8B-B14F-4D97-AF65-F5344CB8AC3E}">
        <p14:creationId xmlns:p14="http://schemas.microsoft.com/office/powerpoint/2010/main" xmlns="" val="196874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Enroute</a:t>
            </a:r>
            <a:r>
              <a:rPr lang="en-US" dirty="0" smtClean="0"/>
              <a:t> aircraft (5 mi)</a:t>
            </a:r>
          </a:p>
          <a:p>
            <a:r>
              <a:rPr lang="en-US" dirty="0" smtClean="0"/>
              <a:t>Troposphere 20 km (12 mi)</a:t>
            </a:r>
          </a:p>
          <a:p>
            <a:r>
              <a:rPr lang="en-US" dirty="0" smtClean="0"/>
              <a:t>Ionosphere 50-400</a:t>
            </a:r>
            <a:r>
              <a:rPr lang="en-US" baseline="0" dirty="0" smtClean="0"/>
              <a:t> km (30-240 miles)</a:t>
            </a:r>
          </a:p>
          <a:p>
            <a:r>
              <a:rPr lang="en-US" baseline="0" dirty="0" smtClean="0"/>
              <a:t>Low Earth Orbit (100mi)</a:t>
            </a:r>
          </a:p>
          <a:p>
            <a:r>
              <a:rPr lang="en-US" baseline="0" dirty="0" smtClean="0"/>
              <a:t>Geosynchronous orbit  (22,236 mi)</a:t>
            </a:r>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11</a:t>
            </a:fld>
            <a:endParaRPr lang="en-US"/>
          </a:p>
        </p:txBody>
      </p:sp>
    </p:spTree>
    <p:extLst>
      <p:ext uri="{BB962C8B-B14F-4D97-AF65-F5344CB8AC3E}">
        <p14:creationId xmlns:p14="http://schemas.microsoft.com/office/powerpoint/2010/main" xmlns="" val="822043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NY TRACON</a:t>
            </a:r>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13</a:t>
            </a:fld>
            <a:endParaRPr lang="en-US"/>
          </a:p>
        </p:txBody>
      </p:sp>
    </p:spTree>
    <p:extLst>
      <p:ext uri="{BB962C8B-B14F-4D97-AF65-F5344CB8AC3E}">
        <p14:creationId xmlns:p14="http://schemas.microsoft.com/office/powerpoint/2010/main" xmlns="" val="145251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EWR ATCT at night</a:t>
            </a:r>
          </a:p>
          <a:p>
            <a:r>
              <a:rPr lang="en-US" dirty="0" smtClean="0"/>
              <a:t>DFW AA Ops</a:t>
            </a:r>
          </a:p>
          <a:p>
            <a:r>
              <a:rPr lang="en-US" dirty="0" smtClean="0"/>
              <a:t>Pei ATCT</a:t>
            </a:r>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14</a:t>
            </a:fld>
            <a:endParaRPr lang="en-US"/>
          </a:p>
        </p:txBody>
      </p:sp>
    </p:spTree>
    <p:extLst>
      <p:ext uri="{BB962C8B-B14F-4D97-AF65-F5344CB8AC3E}">
        <p14:creationId xmlns:p14="http://schemas.microsoft.com/office/powerpoint/2010/main" xmlns="" val="1595879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Catharsis</a:t>
            </a:r>
            <a:r>
              <a:rPr lang="en-US" dirty="0" smtClean="0"/>
              <a:t>: the process of releasing, and thereby providing relief from, strong or repressed emotions.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Epiphany</a:t>
            </a:r>
            <a:r>
              <a:rPr lang="en-US" dirty="0" smtClean="0"/>
              <a:t>: a sudden, intuitive perception of or insight into the reality or essential meaning of something, usually initiated by some simple, homely, or commonplace occurrence or experience.  (Revelation of Christ to the Magi)</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17</a:t>
            </a:fld>
            <a:endParaRPr lang="en-US"/>
          </a:p>
        </p:txBody>
      </p:sp>
    </p:spTree>
    <p:extLst>
      <p:ext uri="{BB962C8B-B14F-4D97-AF65-F5344CB8AC3E}">
        <p14:creationId xmlns:p14="http://schemas.microsoft.com/office/powerpoint/2010/main" xmlns="" val="604326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  10T	CT /50k# ($500/cent)	JO  15k# $150/cent	KC 37.5k#  	LB 110k </a:t>
            </a:r>
            <a:r>
              <a:rPr lang="en-US" dirty="0" err="1" smtClean="0"/>
              <a:t>ft</a:t>
            </a:r>
            <a:endParaRPr lang="en-US" dirty="0" smtClean="0"/>
          </a:p>
          <a:p>
            <a:r>
              <a:rPr lang="en-US" dirty="0" smtClean="0"/>
              <a:t>SB 112k #	US 100k	10Y 	5Y7</a:t>
            </a:r>
          </a:p>
        </p:txBody>
      </p:sp>
      <p:sp>
        <p:nvSpPr>
          <p:cNvPr id="4" name="Slide Number Placeholder 3"/>
          <p:cNvSpPr>
            <a:spLocks noGrp="1"/>
          </p:cNvSpPr>
          <p:nvPr>
            <p:ph type="sldNum" sz="quarter" idx="10"/>
          </p:nvPr>
        </p:nvSpPr>
        <p:spPr/>
        <p:txBody>
          <a:bodyPr/>
          <a:lstStyle/>
          <a:p>
            <a:pPr>
              <a:defRPr/>
            </a:pPr>
            <a:fld id="{DCD8994A-18D0-4F2D-B30D-D6FE7C1C9BFE}" type="slidenum">
              <a:rPr lang="en-US" smtClean="0"/>
              <a:pPr>
                <a:defRPr/>
              </a:pPr>
              <a:t>19</a:t>
            </a:fld>
            <a:endParaRPr lang="en-US"/>
          </a:p>
        </p:txBody>
      </p:sp>
    </p:spTree>
    <p:extLst>
      <p:ext uri="{BB962C8B-B14F-4D97-AF65-F5344CB8AC3E}">
        <p14:creationId xmlns:p14="http://schemas.microsoft.com/office/powerpoint/2010/main" xmlns="" val="3149157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2004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5"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6"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9"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10"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33800" y="-304800"/>
            <a:ext cx="49530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7772400" cy="5334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000250" cy="64770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848350" cy="6477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3800" y="0"/>
            <a:ext cx="4953000" cy="762000"/>
          </a:xfrm>
          <a:prstGeom prst="rect">
            <a:avLst/>
          </a:prstGeom>
        </p:spPr>
        <p:txBody>
          <a:bodyPr/>
          <a:lstStyle/>
          <a:p>
            <a:r>
              <a:rPr lang="en-US" dirty="0" smtClean="0"/>
              <a:t>edit Master title style</a:t>
            </a:r>
            <a:endParaRPr lang="en-US" dirty="0"/>
          </a:p>
        </p:txBody>
      </p:sp>
      <p:sp>
        <p:nvSpPr>
          <p:cNvPr id="3" name="Content Placeholder 2"/>
          <p:cNvSpPr>
            <a:spLocks noGrp="1"/>
          </p:cNvSpPr>
          <p:nvPr>
            <p:ph idx="1"/>
          </p:nvPr>
        </p:nvSpPr>
        <p:spPr>
          <a:xfrm>
            <a:off x="685800" y="838200"/>
            <a:ext cx="7772400" cy="533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8"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9"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8"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9"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0" y="0"/>
            <a:ext cx="4953000" cy="609600"/>
          </a:xfrm>
          <a:prstGeom prst="rect">
            <a:avLst/>
          </a:prstGeom>
        </p:spPr>
        <p:txBody>
          <a:bodyPr/>
          <a:lstStyle>
            <a:lvl1pPr>
              <a:defRPr/>
            </a:lvl1pPr>
          </a:lstStyle>
          <a:p>
            <a:r>
              <a:rPr lang="en-US" dirty="0" smtClean="0"/>
              <a:t>Two</a:t>
            </a:r>
            <a:endParaRPr lang="en-US" dirty="0"/>
          </a:p>
        </p:txBody>
      </p:sp>
      <p:sp>
        <p:nvSpPr>
          <p:cNvPr id="3" name="Text Placeholder 2"/>
          <p:cNvSpPr>
            <a:spLocks noGrp="1"/>
          </p:cNvSpPr>
          <p:nvPr>
            <p:ph type="body" sz="half" idx="1"/>
          </p:nvPr>
        </p:nvSpPr>
        <p:spPr>
          <a:xfrm>
            <a:off x="685800" y="838200"/>
            <a:ext cx="3810000" cy="533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3810000" cy="5334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9"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10"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3800" y="0"/>
            <a:ext cx="4953000" cy="838200"/>
          </a:xfrm>
          <a:prstGeom prst="rect">
            <a:avLst/>
          </a:prstGeom>
        </p:spPr>
        <p:txBody>
          <a:bodyPr/>
          <a:lstStyle>
            <a:lvl1pPr>
              <a:defRPr/>
            </a:lvl1pPr>
          </a:lstStyle>
          <a:p>
            <a:r>
              <a:rPr lang="en-US" dirty="0" smtClean="0"/>
              <a:t>Blank</a:t>
            </a:r>
            <a:endParaRPr lang="en-US" dirty="0"/>
          </a:p>
        </p:txBody>
      </p:sp>
      <p:sp>
        <p:nvSpPr>
          <p:cNvPr id="6"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7"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8"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0"/>
            <a:ext cx="4953000" cy="1143000"/>
          </a:xfrm>
          <a:prstGeom prst="rect">
            <a:avLst/>
          </a:prstGeom>
        </p:spPr>
        <p:txBody>
          <a:bodyPr/>
          <a:lstStyle>
            <a:lvl1pPr>
              <a:defRPr/>
            </a:lvl1pPr>
          </a:lstStyle>
          <a:p>
            <a:r>
              <a:rPr lang="en-US" dirty="0" smtClean="0"/>
              <a:t>Two</a:t>
            </a:r>
            <a:endParaRPr lang="en-US" dirty="0"/>
          </a:p>
        </p:txBody>
      </p:sp>
      <p:sp>
        <p:nvSpPr>
          <p:cNvPr id="3" name="Content Placeholder 2"/>
          <p:cNvSpPr>
            <a:spLocks noGrp="1"/>
          </p:cNvSpPr>
          <p:nvPr>
            <p:ph sz="half" idx="1"/>
          </p:nvPr>
        </p:nvSpPr>
        <p:spPr>
          <a:xfrm>
            <a:off x="685800" y="838200"/>
            <a:ext cx="3810000" cy="5334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3810000" cy="5334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9"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10"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0"/>
            <a:ext cx="8229600" cy="731838"/>
          </a:xfrm>
          <a:prstGeom prst="rect">
            <a:avLst/>
          </a:prstGeom>
        </p:spPr>
        <p:txBody>
          <a:bodyPr/>
          <a:lstStyle>
            <a:lvl1pPr>
              <a:defRPr/>
            </a:lvl1pPr>
          </a:lstStyle>
          <a:p>
            <a:r>
              <a:rPr lang="en-US" dirty="0" smtClean="0"/>
              <a:t>edit Master title style</a:t>
            </a:r>
            <a:endParaRPr lang="en-US" dirty="0"/>
          </a:p>
        </p:txBody>
      </p:sp>
      <p:sp>
        <p:nvSpPr>
          <p:cNvPr id="3" name="Text Placeholder 2"/>
          <p:cNvSpPr>
            <a:spLocks noGrp="1"/>
          </p:cNvSpPr>
          <p:nvPr>
            <p:ph type="body" idx="1"/>
          </p:nvPr>
        </p:nvSpPr>
        <p:spPr>
          <a:xfrm>
            <a:off x="457200" y="11430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82762"/>
            <a:ext cx="4040188" cy="3951288"/>
          </a:xfrm>
          <a:prstGeom prst="rect">
            <a:avLst/>
          </a:prstGeom>
        </p:spPr>
        <p:txBody>
          <a:bodyPr/>
          <a:lstStyle>
            <a:lvl1pPr>
              <a:defRPr sz="24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430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82762"/>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11" name="Footer Placeholder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12" name="Slide Number Placeholder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6"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7"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9"/>
          <p:cNvSpPr>
            <a:spLocks noGrp="1" noChangeArrowheads="1"/>
          </p:cNvSpPr>
          <p:nvPr>
            <p:ph type="dt" sz="half" idx="10"/>
          </p:nvPr>
        </p:nvSpPr>
        <p:spPr>
          <a:xfrm>
            <a:off x="685800" y="6248400"/>
            <a:ext cx="1905000" cy="457200"/>
          </a:xfrm>
          <a:prstGeom prst="rect">
            <a:avLst/>
          </a:prstGeom>
          <a:ln/>
        </p:spPr>
        <p:txBody>
          <a:bodyPr/>
          <a:lstStyle>
            <a:lvl1pPr>
              <a:defRPr sz="1800" baseline="0"/>
            </a:lvl1pPr>
          </a:lstStyle>
          <a:p>
            <a:pPr>
              <a:defRPr/>
            </a:pPr>
            <a:endParaRPr lang="en-US" dirty="0"/>
          </a:p>
        </p:txBody>
      </p:sp>
      <p:sp>
        <p:nvSpPr>
          <p:cNvPr id="9" name="Rectangle 10"/>
          <p:cNvSpPr>
            <a:spLocks noGrp="1" noChangeArrowheads="1"/>
          </p:cNvSpPr>
          <p:nvPr>
            <p:ph type="ftr" sz="quarter" idx="11"/>
          </p:nvPr>
        </p:nvSpPr>
        <p:spPr>
          <a:xfrm>
            <a:off x="3124200" y="6248400"/>
            <a:ext cx="2895600" cy="457200"/>
          </a:xfrm>
          <a:prstGeom prst="rect">
            <a:avLst/>
          </a:prstGeom>
          <a:ln/>
        </p:spPr>
        <p:txBody>
          <a:bodyPr/>
          <a:lstStyle>
            <a:lvl1pPr algn="ctr">
              <a:defRPr sz="1800" baseline="0"/>
            </a:lvl1pPr>
          </a:lstStyle>
          <a:p>
            <a:pPr>
              <a:defRPr/>
            </a:pPr>
            <a:endParaRPr lang="en-US" dirty="0"/>
          </a:p>
        </p:txBody>
      </p:sp>
      <p:sp>
        <p:nvSpPr>
          <p:cNvPr id="10" name="Rectangle 11"/>
          <p:cNvSpPr>
            <a:spLocks noGrp="1" noChangeArrowheads="1"/>
          </p:cNvSpPr>
          <p:nvPr>
            <p:ph type="sldNum" sz="quarter" idx="12"/>
          </p:nvPr>
        </p:nvSpPr>
        <p:spPr>
          <a:xfrm>
            <a:off x="6553200" y="6248400"/>
            <a:ext cx="1905000" cy="457200"/>
          </a:xfrm>
          <a:prstGeom prst="rect">
            <a:avLst/>
          </a:prstGeom>
          <a:ln/>
        </p:spPr>
        <p:txBody>
          <a:bodyPr/>
          <a:lstStyle>
            <a:lvl1pPr algn="r">
              <a:defRPr sz="1800" baseline="0"/>
            </a:lvl1pPr>
          </a:lstStyle>
          <a:p>
            <a:pPr>
              <a:defRPr/>
            </a:pPr>
            <a:fld id="{15722759-F944-452F-8A2E-5BCAADBD740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RicePP-1"/>
          <p:cNvPicPr>
            <a:picLocks noChangeArrowheads="1"/>
          </p:cNvPicPr>
          <p:nvPr/>
        </p:nvPicPr>
        <p:blipFill>
          <a:blip r:embed="rId14" cstate="print"/>
          <a:srcRect b="89341"/>
          <a:stretch>
            <a:fillRect/>
          </a:stretch>
        </p:blipFill>
        <p:spPr bwMode="auto">
          <a:xfrm>
            <a:off x="-1586" y="-1587"/>
            <a:ext cx="9143245" cy="73085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4" r:id="rId5"/>
    <p:sldLayoutId id="2147483652" r:id="rId6"/>
    <p:sldLayoutId id="2147483653" r:id="rId7"/>
    <p:sldLayoutId id="2147483655" r:id="rId8"/>
    <p:sldLayoutId id="2147483656" r:id="rId9"/>
    <p:sldLayoutId id="2147483657" r:id="rId10"/>
    <p:sldLayoutId id="2147483658" r:id="rId11"/>
    <p:sldLayoutId id="2147483659" r:id="rId12"/>
  </p:sldLayoutIdLst>
  <p:hf hdr="0" ftr="0" dt="0"/>
  <p:txStyles>
    <p:titleStyle>
      <a:lvl1pPr algn="r" rtl="0" eaLnBrk="1" fontAlgn="base" hangingPunct="1">
        <a:spcBef>
          <a:spcPct val="0"/>
        </a:spcBef>
        <a:spcAft>
          <a:spcPct val="0"/>
        </a:spcAft>
        <a:defRPr sz="4000">
          <a:solidFill>
            <a:schemeClr val="bg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ea typeface="ＭＳ Ｐゴシック" pitchFamily="1" charset="-128"/>
        </a:defRPr>
      </a:lvl2pPr>
      <a:lvl3pPr algn="r" rtl="0" eaLnBrk="1" fontAlgn="base" hangingPunct="1">
        <a:spcBef>
          <a:spcPct val="0"/>
        </a:spcBef>
        <a:spcAft>
          <a:spcPct val="0"/>
        </a:spcAft>
        <a:defRPr sz="4000">
          <a:solidFill>
            <a:schemeClr val="bg1"/>
          </a:solidFill>
          <a:latin typeface="Arial" charset="0"/>
          <a:ea typeface="ＭＳ Ｐゴシック" pitchFamily="1" charset="-128"/>
        </a:defRPr>
      </a:lvl3pPr>
      <a:lvl4pPr algn="r" rtl="0" eaLnBrk="1" fontAlgn="base" hangingPunct="1">
        <a:spcBef>
          <a:spcPct val="0"/>
        </a:spcBef>
        <a:spcAft>
          <a:spcPct val="0"/>
        </a:spcAft>
        <a:defRPr sz="4000">
          <a:solidFill>
            <a:schemeClr val="bg1"/>
          </a:solidFill>
          <a:latin typeface="Arial" charset="0"/>
          <a:ea typeface="ＭＳ Ｐゴシック" pitchFamily="1" charset="-128"/>
        </a:defRPr>
      </a:lvl4pPr>
      <a:lvl5pPr algn="r" rtl="0" eaLnBrk="1" fontAlgn="base" hangingPunct="1">
        <a:spcBef>
          <a:spcPct val="0"/>
        </a:spcBef>
        <a:spcAft>
          <a:spcPct val="0"/>
        </a:spcAft>
        <a:defRPr sz="4000">
          <a:solidFill>
            <a:schemeClr val="bg1"/>
          </a:solidFill>
          <a:latin typeface="Arial" charset="0"/>
          <a:ea typeface="ＭＳ Ｐゴシック" pitchFamily="1" charset="-128"/>
        </a:defRPr>
      </a:lvl5pPr>
      <a:lvl6pPr marL="457200" algn="r" rtl="0" eaLnBrk="1" fontAlgn="base" hangingPunct="1">
        <a:spcBef>
          <a:spcPct val="0"/>
        </a:spcBef>
        <a:spcAft>
          <a:spcPct val="0"/>
        </a:spcAft>
        <a:defRPr sz="4000">
          <a:solidFill>
            <a:schemeClr val="bg1"/>
          </a:solidFill>
          <a:latin typeface="Arial" charset="0"/>
          <a:ea typeface="ＭＳ Ｐゴシック" pitchFamily="1" charset="-128"/>
        </a:defRPr>
      </a:lvl6pPr>
      <a:lvl7pPr marL="914400" algn="r" rtl="0" eaLnBrk="1" fontAlgn="base" hangingPunct="1">
        <a:spcBef>
          <a:spcPct val="0"/>
        </a:spcBef>
        <a:spcAft>
          <a:spcPct val="0"/>
        </a:spcAft>
        <a:defRPr sz="4000">
          <a:solidFill>
            <a:schemeClr val="bg1"/>
          </a:solidFill>
          <a:latin typeface="Arial" charset="0"/>
          <a:ea typeface="ＭＳ Ｐゴシック" pitchFamily="1" charset="-128"/>
        </a:defRPr>
      </a:lvl7pPr>
      <a:lvl8pPr marL="1371600" algn="r" rtl="0" eaLnBrk="1" fontAlgn="base" hangingPunct="1">
        <a:spcBef>
          <a:spcPct val="0"/>
        </a:spcBef>
        <a:spcAft>
          <a:spcPct val="0"/>
        </a:spcAft>
        <a:defRPr sz="4000">
          <a:solidFill>
            <a:schemeClr val="bg1"/>
          </a:solidFill>
          <a:latin typeface="Arial" charset="0"/>
          <a:ea typeface="ＭＳ Ｐゴシック" pitchFamily="1" charset="-128"/>
        </a:defRPr>
      </a:lvl8pPr>
      <a:lvl9pPr marL="1828800" algn="r" rtl="0" eaLnBrk="1" fontAlgn="base" hangingPunct="1">
        <a:spcBef>
          <a:spcPct val="0"/>
        </a:spcBef>
        <a:spcAft>
          <a:spcPct val="0"/>
        </a:spcAft>
        <a:defRPr sz="4000">
          <a:solidFill>
            <a:schemeClr val="bg1"/>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685800" y="1524000"/>
            <a:ext cx="7772400" cy="1600200"/>
          </a:xfrm>
          <a:noFill/>
        </p:spPr>
        <p:txBody>
          <a:bodyPr/>
          <a:lstStyle/>
          <a:p>
            <a:pPr algn="ctr" eaLnBrk="1" hangingPunct="1"/>
            <a:r>
              <a:rPr lang="en-US" dirty="0" smtClean="0">
                <a:solidFill>
                  <a:schemeClr val="tx1"/>
                </a:solidFill>
              </a:rPr>
              <a:t>Research Directions</a:t>
            </a:r>
            <a:br>
              <a:rPr lang="en-US" dirty="0" smtClean="0">
                <a:solidFill>
                  <a:schemeClr val="tx1"/>
                </a:solidFill>
              </a:rPr>
            </a:br>
            <a:r>
              <a:rPr lang="en-US" sz="1100" dirty="0" smtClean="0">
                <a:solidFill>
                  <a:schemeClr val="tx1"/>
                </a:solidFill>
              </a:rPr>
              <a:t/>
            </a:r>
            <a:br>
              <a:rPr lang="en-US" sz="1100" dirty="0" smtClean="0">
                <a:solidFill>
                  <a:schemeClr val="tx1"/>
                </a:solidFill>
              </a:rPr>
            </a:br>
            <a:r>
              <a:rPr lang="en-US" sz="3200" dirty="0" smtClean="0">
                <a:solidFill>
                  <a:schemeClr val="tx1"/>
                </a:solidFill>
              </a:rPr>
              <a:t>John A. Dobelman</a:t>
            </a:r>
          </a:p>
        </p:txBody>
      </p:sp>
      <p:sp>
        <p:nvSpPr>
          <p:cNvPr id="2051" name="Rectangle 6"/>
          <p:cNvSpPr>
            <a:spLocks noGrp="1" noChangeArrowheads="1"/>
          </p:cNvSpPr>
          <p:nvPr>
            <p:ph type="subTitle" idx="1"/>
          </p:nvPr>
        </p:nvSpPr>
        <p:spPr>
          <a:xfrm>
            <a:off x="762000" y="3962401"/>
            <a:ext cx="7543800" cy="1905000"/>
          </a:xfrm>
          <a:noFill/>
        </p:spPr>
        <p:txBody>
          <a:bodyPr/>
          <a:lstStyle/>
          <a:p>
            <a:pPr eaLnBrk="1" hangingPunct="1"/>
            <a:r>
              <a:rPr lang="en-US" dirty="0" smtClean="0"/>
              <a:t>STAT 600, Graduate Seminar</a:t>
            </a:r>
          </a:p>
          <a:p>
            <a:pPr eaLnBrk="1" hangingPunct="1"/>
            <a:endParaRPr lang="en-US" dirty="0" smtClean="0"/>
          </a:p>
          <a:p>
            <a:pPr eaLnBrk="1" hangingPunct="1"/>
            <a:r>
              <a:rPr lang="en-US" sz="2400" dirty="0" smtClean="0"/>
              <a:t>April 11, 2016</a:t>
            </a:r>
            <a:endParaRPr lang="en-US" dirty="0" smtClean="0"/>
          </a:p>
        </p:txBody>
      </p:sp>
      <p:sp>
        <p:nvSpPr>
          <p:cNvPr id="2052" name="Text Box 8"/>
          <p:cNvSpPr txBox="1">
            <a:spLocks noChangeArrowheads="1"/>
          </p:cNvSpPr>
          <p:nvPr/>
        </p:nvSpPr>
        <p:spPr bwMode="auto">
          <a:xfrm>
            <a:off x="3503612" y="138113"/>
            <a:ext cx="5335587" cy="338554"/>
          </a:xfrm>
          <a:prstGeom prst="rect">
            <a:avLst/>
          </a:prstGeom>
          <a:noFill/>
          <a:ln w="9525">
            <a:noFill/>
            <a:miter lim="800000"/>
            <a:headEnd/>
            <a:tailEnd/>
          </a:ln>
        </p:spPr>
        <p:txBody>
          <a:bodyPr wrap="square">
            <a:spAutoFit/>
          </a:bodyPr>
          <a:lstStyle/>
          <a:p>
            <a:r>
              <a:rPr lang="en-US" sz="1600" dirty="0">
                <a:solidFill>
                  <a:schemeClr val="bg1"/>
                </a:solidFill>
                <a:latin typeface="Helvetica" pitchFamily="34" charset="0"/>
              </a:rPr>
              <a:t>George R. Brown School of Engineering </a:t>
            </a:r>
            <a:r>
              <a:rPr lang="en-US" sz="1600" dirty="0" smtClean="0">
                <a:solidFill>
                  <a:schemeClr val="bg1"/>
                </a:solidFill>
                <a:latin typeface="Helvetica" pitchFamily="34" charset="0"/>
              </a:rPr>
              <a:t> - STATISTICS</a:t>
            </a:r>
            <a:endParaRPr lang="en-US" sz="1600" dirty="0">
              <a:latin typeface="Helvetic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media-cdn.tripadvisor.com/media/photo-s/05/1c/15/2b/arecibo-observator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438" y="852659"/>
            <a:ext cx="4803061" cy="341454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3200400" y="3225800"/>
            <a:ext cx="5943600" cy="3632200"/>
          </a:xfrm>
        </p:spPr>
      </p:pic>
      <p:sp>
        <p:nvSpPr>
          <p:cNvPr id="2" name="Title 1"/>
          <p:cNvSpPr>
            <a:spLocks noGrp="1"/>
          </p:cNvSpPr>
          <p:nvPr>
            <p:ph type="title"/>
          </p:nvPr>
        </p:nvSpPr>
        <p:spPr/>
        <p:txBody>
          <a:bodyPr/>
          <a:lstStyle/>
          <a:p>
            <a:r>
              <a:rPr lang="en-US" dirty="0" smtClean="0"/>
              <a:t>Prof. W.E</a:t>
            </a:r>
            <a:r>
              <a:rPr lang="en-US" dirty="0" smtClean="0"/>
              <a:t>. Gordon</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10</a:t>
            </a:fld>
            <a:endParaRPr lang="en-US" dirty="0"/>
          </a:p>
        </p:txBody>
      </p:sp>
      <p:pic>
        <p:nvPicPr>
          <p:cNvPr id="5" name="Picture 4"/>
          <p:cNvPicPr>
            <a:picLocks noChangeAspect="1"/>
          </p:cNvPicPr>
          <p:nvPr/>
        </p:nvPicPr>
        <p:blipFill>
          <a:blip r:embed="rId5" cstate="print"/>
          <a:stretch>
            <a:fillRect/>
          </a:stretch>
        </p:blipFill>
        <p:spPr>
          <a:xfrm>
            <a:off x="-3515" y="850600"/>
            <a:ext cx="4117953" cy="5156886"/>
          </a:xfrm>
          <a:prstGeom prst="rect">
            <a:avLst/>
          </a:prstGeom>
        </p:spPr>
      </p:pic>
    </p:spTree>
    <p:extLst>
      <p:ext uri="{BB962C8B-B14F-4D97-AF65-F5344CB8AC3E}">
        <p14:creationId xmlns:p14="http://schemas.microsoft.com/office/powerpoint/2010/main" xmlns="" val="1353589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rfcafe.com/references/popular-electronics/images2/how-we-listen-stars-satellites-feb-1958-pe-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4191000"/>
            <a:ext cx="4103075" cy="2286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Down to Earth</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11</a:t>
            </a:fld>
            <a:endParaRPr lang="en-US" dirty="0"/>
          </a:p>
        </p:txBody>
      </p:sp>
      <p:pic>
        <p:nvPicPr>
          <p:cNvPr id="12292" name="Picture 4" descr="http://ed-thelen.org/ATA/ATA_memo74-AntennaPattern-.jpg"/>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9000" y="685800"/>
            <a:ext cx="4876800" cy="336995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5" cstate="print"/>
          <a:stretch>
            <a:fillRect/>
          </a:stretch>
        </p:blipFill>
        <p:spPr>
          <a:xfrm>
            <a:off x="304800" y="762000"/>
            <a:ext cx="2041034" cy="5907590"/>
          </a:xfrm>
          <a:prstGeom prst="rect">
            <a:avLst/>
          </a:prstGeom>
        </p:spPr>
      </p:pic>
    </p:spTree>
    <p:extLst>
      <p:ext uri="{BB962C8B-B14F-4D97-AF65-F5344CB8AC3E}">
        <p14:creationId xmlns:p14="http://schemas.microsoft.com/office/powerpoint/2010/main" xmlns="" val="3920109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IAH RTR</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12</a:t>
            </a:fld>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28800" y="957262"/>
            <a:ext cx="5343525" cy="5095875"/>
          </a:xfrm>
        </p:spPr>
      </p:pic>
    </p:spTree>
    <p:extLst>
      <p:ext uri="{BB962C8B-B14F-4D97-AF65-F5344CB8AC3E}">
        <p14:creationId xmlns:p14="http://schemas.microsoft.com/office/powerpoint/2010/main" xmlns="" val="1249079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Terminal CNS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90600" y="754566"/>
            <a:ext cx="7162800" cy="5752279"/>
          </a:xfrm>
        </p:spPr>
      </p:pic>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13</a:t>
            </a:fld>
            <a:endParaRPr lang="en-US" dirty="0"/>
          </a:p>
        </p:txBody>
      </p:sp>
    </p:spTree>
    <p:extLst>
      <p:ext uri="{BB962C8B-B14F-4D97-AF65-F5344CB8AC3E}">
        <p14:creationId xmlns:p14="http://schemas.microsoft.com/office/powerpoint/2010/main" xmlns="" val="4269448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ATCT</a:t>
            </a:r>
            <a:endParaRPr lang="en-US" dirty="0"/>
          </a:p>
        </p:txBody>
      </p:sp>
      <p:sp>
        <p:nvSpPr>
          <p:cNvPr id="4" name="Slide Number Placeholder 3"/>
          <p:cNvSpPr>
            <a:spLocks noGrp="1"/>
          </p:cNvSpPr>
          <p:nvPr>
            <p:ph type="sldNum" sz="quarter" idx="12"/>
          </p:nvPr>
        </p:nvSpPr>
        <p:spPr>
          <a:xfrm>
            <a:off x="6626634" y="6198220"/>
            <a:ext cx="1905000" cy="457200"/>
          </a:xfrm>
        </p:spPr>
        <p:txBody>
          <a:bodyPr/>
          <a:lstStyle/>
          <a:p>
            <a:pPr>
              <a:defRPr/>
            </a:pPr>
            <a:fld id="{15722759-F944-452F-8A2E-5BCAADBD7401}" type="slidenum">
              <a:rPr lang="en-US" smtClean="0"/>
              <a:pPr>
                <a:defRPr/>
              </a:pPr>
              <a:t>14</a:t>
            </a:fld>
            <a:endParaRPr lang="en-US" dirty="0"/>
          </a:p>
        </p:txBody>
      </p:sp>
      <p:pic>
        <p:nvPicPr>
          <p:cNvPr id="14338" name="Picture 2" descr="http://www.gannett-cdn.com/-mm-/1692167653dd649c3add096e880e06dfd2ca1887/c=152-0-880-547&amp;r=x404&amp;c=534x401/local/-/media/2015/03/28/WFAA/WFAA/635631502644116652-American-rebanking-DFW-hub-1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86200" y="838201"/>
            <a:ext cx="4261878" cy="3200399"/>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http://www.natca.org/ULWSiteResources/natcaweb/Resources/image/Insider/Insider2013/Oct42013/OKC.jpg"/>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1138" y="838200"/>
            <a:ext cx="3522662" cy="53340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16654" y="4131528"/>
            <a:ext cx="3000970" cy="2002209"/>
          </a:xfrm>
          <a:prstGeom prst="rect">
            <a:avLst/>
          </a:prstGeom>
        </p:spPr>
      </p:pic>
    </p:spTree>
    <p:extLst>
      <p:ext uri="{BB962C8B-B14F-4D97-AF65-F5344CB8AC3E}">
        <p14:creationId xmlns:p14="http://schemas.microsoft.com/office/powerpoint/2010/main" xmlns="" val="1140985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static.panoramio.com/photos/large/34402649.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521470"/>
            <a:ext cx="7772400" cy="518413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Surveillance</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15</a:t>
            </a:fld>
            <a:endParaRPr lang="en-US" dirty="0"/>
          </a:p>
        </p:txBody>
      </p:sp>
      <p:pic>
        <p:nvPicPr>
          <p:cNvPr id="16386" name="Picture 2" descr="http://ece.wpi.edu/radarcourse/radar%20se_files/as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64059"/>
            <a:ext cx="4267200" cy="34728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758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ILS/NAV</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16</a:t>
            </a:fld>
            <a:endParaRPr lang="en-US" dirty="0"/>
          </a:p>
        </p:txBody>
      </p:sp>
      <p:pic>
        <p:nvPicPr>
          <p:cNvPr id="15362" name="Picture 2" descr=" photo DSCN17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940658"/>
            <a:ext cx="7362825" cy="552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552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Catharsis/Epiphany</a:t>
            </a:r>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17</a:t>
            </a:fld>
            <a:endParaRPr lang="en-US" dirty="0"/>
          </a:p>
        </p:txBody>
      </p:sp>
      <p:pic>
        <p:nvPicPr>
          <p:cNvPr id="8194" name="Picture 2" descr="http://img.medscape.com/article/710/030/710030-fig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993038"/>
            <a:ext cx="6833213" cy="52553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4835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Quit your Day Job</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18</a:t>
            </a:fld>
            <a:endParaRPr lang="en-US" dirty="0"/>
          </a:p>
        </p:txBody>
      </p:sp>
      <p:pic>
        <p:nvPicPr>
          <p:cNvPr id="5" name="Picture 2" descr="http://ecx.images-amazon.com/images/I/51bHpIDUDxL._SY344_BO1,204,203,200_.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848497"/>
            <a:ext cx="3962400" cy="54839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2838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$500 a week!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19</a:t>
            </a:fld>
            <a:endParaRPr lang="en-US" dirty="0"/>
          </a:p>
        </p:txBody>
      </p:sp>
      <p:pic>
        <p:nvPicPr>
          <p:cNvPr id="5" name="Picture 4"/>
          <p:cNvPicPr>
            <a:picLocks noChangeAspect="1"/>
          </p:cNvPicPr>
          <p:nvPr/>
        </p:nvPicPr>
        <p:blipFill>
          <a:blip r:embed="rId3" cstate="print"/>
          <a:stretch>
            <a:fillRect/>
          </a:stretch>
        </p:blipFill>
        <p:spPr>
          <a:xfrm>
            <a:off x="-28832" y="844378"/>
            <a:ext cx="9144000" cy="5162602"/>
          </a:xfrm>
          <a:prstGeom prst="rect">
            <a:avLst/>
          </a:prstGeom>
        </p:spPr>
      </p:pic>
      <p:sp>
        <p:nvSpPr>
          <p:cNvPr id="6" name="TextBox 5"/>
          <p:cNvSpPr txBox="1"/>
          <p:nvPr/>
        </p:nvSpPr>
        <p:spPr>
          <a:xfrm>
            <a:off x="304800" y="6248400"/>
            <a:ext cx="8610600" cy="400110"/>
          </a:xfrm>
          <a:prstGeom prst="rect">
            <a:avLst/>
          </a:prstGeom>
          <a:noFill/>
        </p:spPr>
        <p:txBody>
          <a:bodyPr wrap="square" rtlCol="0">
            <a:spAutoFit/>
          </a:bodyPr>
          <a:lstStyle/>
          <a:p>
            <a:r>
              <a:rPr lang="en-US" sz="2000" dirty="0" smtClean="0"/>
              <a:t>CC: 10T       CT: 50k#       JO: 15k#       KC: 37.5k# (250 bags)</a:t>
            </a:r>
            <a:endParaRPr lang="en-US" sz="2000" dirty="0"/>
          </a:p>
        </p:txBody>
      </p:sp>
    </p:spTree>
    <p:extLst>
      <p:ext uri="{BB962C8B-B14F-4D97-AF65-F5344CB8AC3E}">
        <p14:creationId xmlns:p14="http://schemas.microsoft.com/office/powerpoint/2010/main" xmlns="" val="2520174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PIP’s</a:t>
            </a:r>
            <a:endParaRPr lang="en-US" dirty="0"/>
          </a:p>
        </p:txBody>
      </p:sp>
      <p:sp>
        <p:nvSpPr>
          <p:cNvPr id="3" name="Content Placeholder 2"/>
          <p:cNvSpPr>
            <a:spLocks noGrp="1"/>
          </p:cNvSpPr>
          <p:nvPr>
            <p:ph idx="1"/>
          </p:nvPr>
        </p:nvSpPr>
        <p:spPr>
          <a:xfrm>
            <a:off x="685800" y="838200"/>
            <a:ext cx="8001000" cy="5715000"/>
          </a:xfrm>
        </p:spPr>
        <p:txBody>
          <a:bodyPr/>
          <a:lstStyle/>
          <a:p>
            <a:r>
              <a:rPr lang="en-US" dirty="0" smtClean="0"/>
              <a:t>Professor in the Practice in Statistics</a:t>
            </a:r>
          </a:p>
          <a:p>
            <a:pPr lvl="1"/>
            <a:r>
              <a:rPr lang="en-US" sz="2000" dirty="0"/>
              <a:t>Gene Frantz, ECE</a:t>
            </a:r>
          </a:p>
          <a:p>
            <a:pPr lvl="1"/>
            <a:r>
              <a:rPr lang="en-US" sz="2000" dirty="0"/>
              <a:t>Ray </a:t>
            </a:r>
            <a:r>
              <a:rPr lang="en-US" sz="2000" dirty="0" err="1"/>
              <a:t>Simar</a:t>
            </a:r>
            <a:r>
              <a:rPr lang="en-US" sz="2000" dirty="0"/>
              <a:t>, ECE</a:t>
            </a:r>
          </a:p>
          <a:p>
            <a:pPr lvl="1"/>
            <a:r>
              <a:rPr lang="en-US" sz="2000" dirty="0"/>
              <a:t>Gary L. Woods, ECE</a:t>
            </a:r>
          </a:p>
          <a:p>
            <a:pPr lvl="1"/>
            <a:r>
              <a:rPr lang="en-US" sz="2000" dirty="0"/>
              <a:t>Mr. Jim Blackburn, CEVE</a:t>
            </a:r>
          </a:p>
          <a:p>
            <a:pPr lvl="1"/>
            <a:r>
              <a:rPr lang="en-US" sz="2000" dirty="0"/>
              <a:t>Mr. Joseph M. </a:t>
            </a:r>
            <a:r>
              <a:rPr lang="en-US" sz="2000" dirty="0" err="1"/>
              <a:t>Cibor</a:t>
            </a:r>
            <a:r>
              <a:rPr lang="en-US" sz="2000" dirty="0"/>
              <a:t>, CEVE</a:t>
            </a:r>
          </a:p>
          <a:p>
            <a:pPr lvl="1"/>
            <a:r>
              <a:rPr lang="en-US" sz="2000" dirty="0"/>
              <a:t>Mr. Ed </a:t>
            </a:r>
            <a:r>
              <a:rPr lang="en-US" sz="2000" dirty="0" err="1"/>
              <a:t>Segner</a:t>
            </a:r>
            <a:r>
              <a:rPr lang="en-US" sz="2000" dirty="0"/>
              <a:t>, CEVE</a:t>
            </a:r>
          </a:p>
          <a:p>
            <a:pPr lvl="1"/>
            <a:r>
              <a:rPr lang="en-US" sz="2000" dirty="0"/>
              <a:t>Kenneth Cox, Chemical &amp; Biomolecular Engineering (CHBE)</a:t>
            </a:r>
          </a:p>
          <a:p>
            <a:pPr lvl="1"/>
            <a:r>
              <a:rPr lang="en-US" sz="2000" dirty="0"/>
              <a:t>Z. Maria Oden, Ph.D., BIOE</a:t>
            </a:r>
          </a:p>
          <a:p>
            <a:pPr lvl="1"/>
            <a:r>
              <a:rPr lang="en-US" sz="2000" dirty="0"/>
              <a:t>Ann </a:t>
            </a:r>
            <a:r>
              <a:rPr lang="en-US" sz="2000" dirty="0" err="1"/>
              <a:t>Saterbak</a:t>
            </a:r>
            <a:r>
              <a:rPr lang="en-US" sz="2000" dirty="0"/>
              <a:t>, </a:t>
            </a:r>
            <a:r>
              <a:rPr lang="en-US" sz="2000" dirty="0" err="1"/>
              <a:t>Ph.D</a:t>
            </a:r>
            <a:r>
              <a:rPr lang="en-US" sz="2000" dirty="0"/>
              <a:t>, BIOE</a:t>
            </a:r>
          </a:p>
          <a:p>
            <a:pPr lvl="1"/>
            <a:r>
              <a:rPr lang="en-US" sz="2000" dirty="0"/>
              <a:t>Scott Cutler, COMP/ECE</a:t>
            </a:r>
          </a:p>
          <a:p>
            <a:pPr lvl="1"/>
            <a:r>
              <a:rPr lang="en-US" sz="2000" dirty="0"/>
              <a:t>Peter Loos, </a:t>
            </a:r>
            <a:r>
              <a:rPr lang="en-US" sz="2000" dirty="0" smtClean="0"/>
              <a:t>MSNE</a:t>
            </a:r>
          </a:p>
          <a:p>
            <a:pPr lvl="1"/>
            <a:r>
              <a:rPr lang="en-US" sz="2000" dirty="0" smtClean="0"/>
              <a:t>John Dobelman, Ph.D., STAT</a:t>
            </a:r>
            <a:endParaRPr lang="en-US" sz="2000" dirty="0"/>
          </a:p>
          <a:p>
            <a:pPr lvl="1"/>
            <a:r>
              <a:rPr lang="en-US" sz="2000" dirty="0"/>
              <a:t>n/a, MECH</a:t>
            </a:r>
          </a:p>
          <a:p>
            <a:pPr lvl="1"/>
            <a:r>
              <a:rPr lang="en-US" sz="2000" dirty="0"/>
              <a:t>n/a, CAAM</a:t>
            </a:r>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Rice!</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20</a:t>
            </a:fld>
            <a:endParaRPr lang="en-US" dirty="0"/>
          </a:p>
        </p:txBody>
      </p:sp>
      <p:pic>
        <p:nvPicPr>
          <p:cNvPr id="9218" name="Picture 2" descr="http://www.newgmat.org/wp-content/uploads/2012/04/Rice_JGSB_Logo_BW-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295400"/>
            <a:ext cx="2016964" cy="232256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cstate="print"/>
          <a:stretch>
            <a:fillRect/>
          </a:stretch>
        </p:blipFill>
        <p:spPr>
          <a:xfrm>
            <a:off x="4191000" y="1143000"/>
            <a:ext cx="3638550" cy="5419725"/>
          </a:xfrm>
          <a:prstGeom prst="rect">
            <a:avLst/>
          </a:prstGeom>
        </p:spPr>
      </p:pic>
    </p:spTree>
    <p:extLst>
      <p:ext uri="{BB962C8B-B14F-4D97-AF65-F5344CB8AC3E}">
        <p14:creationId xmlns:p14="http://schemas.microsoft.com/office/powerpoint/2010/main" xmlns="" val="618595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Go to Work</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t>22-32 (2020-2030, 10 years)</a:t>
            </a:r>
          </a:p>
          <a:p>
            <a:pPr marL="0" indent="0">
              <a:buNone/>
            </a:pPr>
            <a:r>
              <a:rPr lang="en-US" dirty="0" smtClean="0"/>
              <a:t>32-42</a:t>
            </a:r>
            <a:r>
              <a:rPr lang="en-US" dirty="0"/>
              <a:t> </a:t>
            </a:r>
            <a:r>
              <a:rPr lang="en-US" dirty="0" smtClean="0"/>
              <a:t>(2030-2040, 10 </a:t>
            </a:r>
            <a:r>
              <a:rPr lang="en-US" dirty="0"/>
              <a:t>years)</a:t>
            </a:r>
            <a:endParaRPr lang="en-US" dirty="0" smtClean="0"/>
          </a:p>
          <a:p>
            <a:pPr marL="0" indent="0">
              <a:buNone/>
            </a:pPr>
            <a:r>
              <a:rPr lang="en-US" dirty="0" smtClean="0"/>
              <a:t>42-52</a:t>
            </a:r>
            <a:r>
              <a:rPr lang="en-US" dirty="0"/>
              <a:t> </a:t>
            </a:r>
            <a:r>
              <a:rPr lang="en-US" dirty="0" smtClean="0"/>
              <a:t>(2040-2050, 10 </a:t>
            </a:r>
            <a:r>
              <a:rPr lang="en-US" dirty="0"/>
              <a:t>years)</a:t>
            </a:r>
            <a:endParaRPr lang="en-US" dirty="0" smtClean="0"/>
          </a:p>
          <a:p>
            <a:pPr marL="0" indent="0">
              <a:buNone/>
            </a:pPr>
            <a:r>
              <a:rPr lang="en-US" dirty="0" smtClean="0"/>
              <a:t>52-62</a:t>
            </a:r>
            <a:r>
              <a:rPr lang="en-US" dirty="0"/>
              <a:t> </a:t>
            </a:r>
            <a:r>
              <a:rPr lang="en-US" dirty="0" smtClean="0"/>
              <a:t>(2050-2060, 10 </a:t>
            </a:r>
            <a:r>
              <a:rPr lang="en-US" dirty="0"/>
              <a:t>years</a:t>
            </a:r>
            <a:r>
              <a:rPr lang="en-US" dirty="0" smtClean="0"/>
              <a:t>) → 40 Years</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21</a:t>
            </a:fld>
            <a:endParaRPr lang="en-US" dirty="0"/>
          </a:p>
        </p:txBody>
      </p:sp>
      <p:pic>
        <p:nvPicPr>
          <p:cNvPr id="8194" name="Picture 2" descr="https://s15-us2.ixquick.com/cgi-bin/serveimage?url=http://www.pasadenanow.com/main/wp-content/uploads/2013/01/Going-to-Work.jpg&amp;sp=b253f64d2a5e0662f262813b19f4542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7750" y="762000"/>
            <a:ext cx="6572250" cy="3552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1590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Accumulation Model</a:t>
            </a:r>
            <a:endParaRPr lang="en-US" dirty="0"/>
          </a:p>
        </p:txBody>
      </p:sp>
      <p:sp>
        <p:nvSpPr>
          <p:cNvPr id="3" name="Content Placeholder 2"/>
          <p:cNvSpPr>
            <a:spLocks noGrp="1"/>
          </p:cNvSpPr>
          <p:nvPr>
            <p:ph idx="1"/>
          </p:nvPr>
        </p:nvSpPr>
        <p:spPr>
          <a:xfrm>
            <a:off x="381000" y="752707"/>
            <a:ext cx="8534400" cy="5334000"/>
          </a:xfrm>
        </p:spPr>
        <p:txBody>
          <a:bodyPr/>
          <a:lstStyle/>
          <a:p>
            <a:r>
              <a:rPr lang="en-US" dirty="0" smtClean="0"/>
              <a:t>Starting salary (2020)</a:t>
            </a:r>
          </a:p>
          <a:p>
            <a:pPr lvl="1"/>
            <a:r>
              <a:rPr lang="en-US" dirty="0" smtClean="0"/>
              <a:t>$17,680 minimum wage (+ SNAP)</a:t>
            </a:r>
          </a:p>
          <a:p>
            <a:pPr lvl="1"/>
            <a:r>
              <a:rPr lang="en-US" dirty="0" smtClean="0"/>
              <a:t>$50,000 Rice undergraduate degree BA/BS</a:t>
            </a:r>
          </a:p>
          <a:p>
            <a:r>
              <a:rPr lang="en-US" dirty="0"/>
              <a:t>Cost of </a:t>
            </a:r>
            <a:r>
              <a:rPr lang="en-US" dirty="0" smtClean="0"/>
              <a:t>living raises (COLA) = </a:t>
            </a:r>
            <a:r>
              <a:rPr lang="en-US" dirty="0"/>
              <a:t>2.5% per </a:t>
            </a:r>
            <a:r>
              <a:rPr lang="en-US" dirty="0" smtClean="0"/>
              <a:t>yr.</a:t>
            </a:r>
            <a:endParaRPr lang="en-US" dirty="0"/>
          </a:p>
          <a:p>
            <a:r>
              <a:rPr lang="en-US" dirty="0" smtClean="0"/>
              <a:t>Investment rates of return </a:t>
            </a:r>
            <a:r>
              <a:rPr lang="en-US" dirty="0" smtClean="0">
                <a:sym typeface="Wingdings"/>
              </a:rPr>
              <a:t></a:t>
            </a:r>
            <a:endParaRPr lang="en-US" dirty="0" smtClean="0"/>
          </a:p>
          <a:p>
            <a:pPr lvl="1"/>
            <a:r>
              <a:rPr lang="en-US" dirty="0" smtClean="0"/>
              <a:t>Bonds rate of return = 4% per year</a:t>
            </a:r>
          </a:p>
          <a:p>
            <a:pPr lvl="1"/>
            <a:r>
              <a:rPr lang="en-US" dirty="0" smtClean="0"/>
              <a:t>Stocks rate of return = 9% per year</a:t>
            </a:r>
          </a:p>
          <a:p>
            <a:r>
              <a:rPr lang="en-US" dirty="0" smtClean="0"/>
              <a:t>401k retirement savings account</a:t>
            </a:r>
          </a:p>
          <a:p>
            <a:pPr lvl="1"/>
            <a:r>
              <a:rPr lang="en-US" dirty="0" smtClean="0"/>
              <a:t>Employee contributes 5% of salary</a:t>
            </a:r>
          </a:p>
          <a:p>
            <a:pPr lvl="1"/>
            <a:r>
              <a:rPr lang="en-US" dirty="0" smtClean="0"/>
              <a:t>Employer matches 4%</a:t>
            </a:r>
          </a:p>
          <a:p>
            <a:pPr lvl="1"/>
            <a:r>
              <a:rPr lang="en-US" dirty="0" smtClean="0"/>
              <a:t>Total contributions 9% of salary (off top)</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22</a:t>
            </a:fld>
            <a:endParaRPr lang="en-US" dirty="0"/>
          </a:p>
        </p:txBody>
      </p:sp>
      <p:pic>
        <p:nvPicPr>
          <p:cNvPr id="66562" name="Picture 2" descr="http://www.gardeningblog.net/grow-pictures/sugar-snap-peas.jpg"/>
          <p:cNvPicPr>
            <a:picLocks noChangeAspect="1" noChangeArrowheads="1"/>
          </p:cNvPicPr>
          <p:nvPr/>
        </p:nvPicPr>
        <p:blipFill>
          <a:blip r:embed="rId2" cstate="print"/>
          <a:srcRect/>
          <a:stretch>
            <a:fillRect/>
          </a:stretch>
        </p:blipFill>
        <p:spPr bwMode="auto">
          <a:xfrm>
            <a:off x="6629400" y="1143000"/>
            <a:ext cx="1219200" cy="797607"/>
          </a:xfrm>
          <a:prstGeom prst="rect">
            <a:avLst/>
          </a:prstGeom>
          <a:noFill/>
        </p:spPr>
      </p:pic>
    </p:spTree>
    <p:extLst>
      <p:ext uri="{BB962C8B-B14F-4D97-AF65-F5344CB8AC3E}">
        <p14:creationId xmlns:p14="http://schemas.microsoft.com/office/powerpoint/2010/main" xmlns="" val="2764247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600" dirty="0" smtClean="0"/>
              <a:t>Benchmark Summaries</a:t>
            </a:r>
          </a:p>
        </p:txBody>
      </p:sp>
      <p:pic>
        <p:nvPicPr>
          <p:cNvPr id="17411" name="Picture 5" descr="Jn-Dc_1-30yrs.em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457200"/>
            <a:ext cx="6629400" cy="664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299B0D-8791-45B0-9E37-CE789A18D90F}" type="slidenum">
              <a:rPr lang="en-US" altLang="en-US" sz="1400"/>
              <a:pPr/>
              <a:t>23</a:t>
            </a:fld>
            <a:endParaRPr lang="en-US" altLang="en-US" sz="1400"/>
          </a:p>
        </p:txBody>
      </p:sp>
    </p:spTree>
    <p:extLst>
      <p:ext uri="{BB962C8B-B14F-4D97-AF65-F5344CB8AC3E}">
        <p14:creationId xmlns:p14="http://schemas.microsoft.com/office/powerpoint/2010/main" xmlns="" val="3035361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Assuming 4%/9%</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50991" y="758283"/>
            <a:ext cx="7402409" cy="5826234"/>
          </a:xfrm>
        </p:spPr>
      </p:pic>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24</a:t>
            </a:fld>
            <a:endParaRPr lang="en-US" dirty="0"/>
          </a:p>
        </p:txBody>
      </p:sp>
    </p:spTree>
    <p:extLst>
      <p:ext uri="{BB962C8B-B14F-4D97-AF65-F5344CB8AC3E}">
        <p14:creationId xmlns:p14="http://schemas.microsoft.com/office/powerpoint/2010/main" xmlns="" val="2844028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Options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45416" y="685800"/>
            <a:ext cx="7357898" cy="5791200"/>
          </a:xfrm>
        </p:spPr>
      </p:pic>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25</a:t>
            </a:fld>
            <a:endParaRPr lang="en-US" dirty="0"/>
          </a:p>
        </p:txBody>
      </p:sp>
    </p:spTree>
    <p:extLst>
      <p:ext uri="{BB962C8B-B14F-4D97-AF65-F5344CB8AC3E}">
        <p14:creationId xmlns:p14="http://schemas.microsoft.com/office/powerpoint/2010/main" xmlns="" val="3459908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Some Variability</a:t>
            </a:r>
            <a:endParaRPr lang="en-US" dirty="0"/>
          </a:p>
        </p:txBody>
      </p:sp>
      <p:sp>
        <p:nvSpPr>
          <p:cNvPr id="3" name="Content Placeholder 2"/>
          <p:cNvSpPr>
            <a:spLocks noGrp="1"/>
          </p:cNvSpPr>
          <p:nvPr>
            <p:ph idx="1"/>
          </p:nvPr>
        </p:nvSpPr>
        <p:spPr>
          <a:xfrm>
            <a:off x="685800" y="838200"/>
            <a:ext cx="8001000" cy="5334000"/>
          </a:xfrm>
        </p:spPr>
        <p:txBody>
          <a:bodyPr/>
          <a:lstStyle/>
          <a:p>
            <a:r>
              <a:rPr lang="en-US" dirty="0" smtClean="0"/>
              <a:t>Promotion model</a:t>
            </a:r>
          </a:p>
          <a:p>
            <a:pPr lvl="1"/>
            <a:r>
              <a:rPr lang="en-US" dirty="0" smtClean="0"/>
              <a:t>10% promotion/raise on average every 5 years</a:t>
            </a:r>
          </a:p>
          <a:p>
            <a:r>
              <a:rPr lang="en-US" dirty="0" smtClean="0"/>
              <a:t>Job change model</a:t>
            </a:r>
          </a:p>
          <a:p>
            <a:pPr lvl="1"/>
            <a:r>
              <a:rPr lang="en-US" dirty="0" smtClean="0"/>
              <a:t>25% salary increase upon job change average every 10 years</a:t>
            </a:r>
          </a:p>
          <a:p>
            <a:r>
              <a:rPr lang="en-US" dirty="0" smtClean="0"/>
              <a:t>Focus on at terminal value of retirement account after 40 years</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26</a:t>
            </a:fld>
            <a:endParaRPr lang="en-US" dirty="0"/>
          </a:p>
        </p:txBody>
      </p:sp>
    </p:spTree>
    <p:extLst>
      <p:ext uri="{BB962C8B-B14F-4D97-AF65-F5344CB8AC3E}">
        <p14:creationId xmlns:p14="http://schemas.microsoft.com/office/powerpoint/2010/main" xmlns="" val="2180252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one Path</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60808" y="761999"/>
            <a:ext cx="7240192" cy="5725693"/>
          </a:xfrm>
        </p:spPr>
      </p:pic>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27</a:t>
            </a:fld>
            <a:endParaRPr lang="en-US" dirty="0"/>
          </a:p>
        </p:txBody>
      </p:sp>
    </p:spTree>
    <p:extLst>
      <p:ext uri="{BB962C8B-B14F-4D97-AF65-F5344CB8AC3E}">
        <p14:creationId xmlns:p14="http://schemas.microsoft.com/office/powerpoint/2010/main" xmlns="" val="933972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Options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60808" y="762000"/>
            <a:ext cx="7316392" cy="5785954"/>
          </a:xfrm>
        </p:spPr>
      </p:pic>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28</a:t>
            </a:fld>
            <a:endParaRPr lang="en-US" dirty="0"/>
          </a:p>
        </p:txBody>
      </p:sp>
    </p:spTree>
    <p:extLst>
      <p:ext uri="{BB962C8B-B14F-4D97-AF65-F5344CB8AC3E}">
        <p14:creationId xmlns:p14="http://schemas.microsoft.com/office/powerpoint/2010/main" xmlns="" val="620540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this 5,000 Times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62000" y="784302"/>
            <a:ext cx="7404139" cy="5692698"/>
          </a:xfrm>
        </p:spPr>
      </p:pic>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29</a:t>
            </a:fld>
            <a:endParaRPr lang="en-US" dirty="0"/>
          </a:p>
        </p:txBody>
      </p:sp>
    </p:spTree>
    <p:extLst>
      <p:ext uri="{BB962C8B-B14F-4D97-AF65-F5344CB8AC3E}">
        <p14:creationId xmlns:p14="http://schemas.microsoft.com/office/powerpoint/2010/main" xmlns="" val="627622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Director of Professional Master’s Program</a:t>
            </a:r>
          </a:p>
          <a:p>
            <a:pPr lvl="1"/>
            <a:r>
              <a:rPr lang="en-US" dirty="0" smtClean="0"/>
              <a:t>Professional degree</a:t>
            </a:r>
          </a:p>
          <a:p>
            <a:pPr lvl="1"/>
            <a:r>
              <a:rPr lang="en-US" dirty="0" smtClean="0"/>
              <a:t>Prepare for career in industry</a:t>
            </a:r>
          </a:p>
          <a:p>
            <a:pPr lvl="1"/>
            <a:r>
              <a:rPr lang="en-US" dirty="0" smtClean="0"/>
              <a:t>Feeder for Ph.D. programs at Rice and other institutions</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a:t>
            </a:fld>
            <a:endParaRPr lang="en-US" dirty="0"/>
          </a:p>
        </p:txBody>
      </p:sp>
    </p:spTree>
    <p:extLst>
      <p:ext uri="{BB962C8B-B14F-4D97-AF65-F5344CB8AC3E}">
        <p14:creationId xmlns:p14="http://schemas.microsoft.com/office/powerpoint/2010/main" xmlns="" val="3294286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Program</a:t>
            </a:r>
            <a:endParaRPr lang="en-US" dirty="0"/>
          </a:p>
        </p:txBody>
      </p:sp>
      <p:sp>
        <p:nvSpPr>
          <p:cNvPr id="3" name="Content Placeholder 2"/>
          <p:cNvSpPr>
            <a:spLocks noGrp="1"/>
          </p:cNvSpPr>
          <p:nvPr>
            <p:ph idx="1"/>
          </p:nvPr>
        </p:nvSpPr>
        <p:spPr/>
        <p:txBody>
          <a:bodyPr/>
          <a:lstStyle/>
          <a:p>
            <a:r>
              <a:rPr lang="en-US" dirty="0" smtClean="0"/>
              <a:t>What makes markets tick</a:t>
            </a:r>
          </a:p>
          <a:p>
            <a:endParaRPr lang="en-US" dirty="0" smtClean="0"/>
          </a:p>
          <a:p>
            <a:r>
              <a:rPr lang="en-US" dirty="0" smtClean="0"/>
              <a:t>QPM</a:t>
            </a:r>
          </a:p>
          <a:p>
            <a:endParaRPr lang="en-US" dirty="0" smtClean="0"/>
          </a:p>
          <a:p>
            <a:r>
              <a:rPr lang="en-US" dirty="0" smtClean="0"/>
              <a:t>Trading</a:t>
            </a:r>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30</a:t>
            </a:fld>
            <a:endParaRPr lang="en-US" dirty="0"/>
          </a:p>
        </p:txBody>
      </p:sp>
    </p:spTree>
    <p:extLst>
      <p:ext uri="{BB962C8B-B14F-4D97-AF65-F5344CB8AC3E}">
        <p14:creationId xmlns:p14="http://schemas.microsoft.com/office/powerpoint/2010/main" xmlns="" val="3865169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S&amp;P 500</a:t>
            </a:r>
            <a:endParaRPr lang="en-US" dirty="0"/>
          </a:p>
        </p:txBody>
      </p:sp>
      <p:sp>
        <p:nvSpPr>
          <p:cNvPr id="3" name="Content Placeholder 2"/>
          <p:cNvSpPr>
            <a:spLocks noGrp="1"/>
          </p:cNvSpPr>
          <p:nvPr>
            <p:ph idx="1"/>
          </p:nvPr>
        </p:nvSpPr>
        <p:spPr>
          <a:xfrm>
            <a:off x="508896" y="595489"/>
            <a:ext cx="8534400" cy="5334000"/>
          </a:xfrm>
        </p:spPr>
        <p:txBody>
          <a:bodyPr/>
          <a:lstStyle/>
          <a:p>
            <a:pPr marL="514350" indent="-457200"/>
            <a:endParaRPr lang="en-US" sz="4000"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4DA4C2C7-3C26-4010-8029-5976E3D0524F}" type="slidenum">
              <a:rPr lang="en-US" smtClean="0"/>
              <a:pPr>
                <a:defRPr/>
              </a:pPr>
              <a:t>31</a:t>
            </a:fld>
            <a:endParaRPr lang="en-US" dirty="0"/>
          </a:p>
        </p:txBody>
      </p:sp>
      <p:sp>
        <p:nvSpPr>
          <p:cNvPr id="6" name="Content Placeholder 2"/>
          <p:cNvSpPr txBox="1">
            <a:spLocks/>
          </p:cNvSpPr>
          <p:nvPr/>
        </p:nvSpPr>
        <p:spPr>
          <a:xfrm>
            <a:off x="2121348" y="5960533"/>
            <a:ext cx="5029200" cy="609600"/>
          </a:xfrm>
          <a:prstGeom prst="rect">
            <a:avLst/>
          </a:prstGeom>
        </p:spPr>
        <p:txBody>
          <a:bodyPr/>
          <a:lstStyle>
            <a:lvl1pPr marL="342900" indent="-342900" algn="l" rtl="0" fontAlgn="base">
              <a:spcBef>
                <a:spcPct val="20000"/>
              </a:spcBef>
              <a:spcAft>
                <a:spcPct val="0"/>
              </a:spcAft>
              <a:buChar char="•"/>
              <a:defRPr sz="3200">
                <a:solidFill>
                  <a:srgbClr val="6AFCEE"/>
                </a:solidFill>
                <a:latin typeface="+mn-lt"/>
                <a:ea typeface="MS PGothic" pitchFamily="34" charset="-128"/>
                <a:cs typeface="+mn-cs"/>
              </a:defRPr>
            </a:lvl1pPr>
            <a:lvl2pPr marL="742950" indent="-285750" algn="l" rtl="0" fontAlgn="base">
              <a:spcBef>
                <a:spcPct val="20000"/>
              </a:spcBef>
              <a:spcAft>
                <a:spcPct val="0"/>
              </a:spcAft>
              <a:buChar char="–"/>
              <a:defRPr sz="2800">
                <a:solidFill>
                  <a:srgbClr val="6AFCEE"/>
                </a:solidFill>
                <a:latin typeface="+mn-lt"/>
                <a:ea typeface="MS PGothic" pitchFamily="34" charset="-128"/>
              </a:defRPr>
            </a:lvl2pPr>
            <a:lvl3pPr marL="1143000" indent="-228600" algn="l" rtl="0" fontAlgn="base">
              <a:spcBef>
                <a:spcPct val="20000"/>
              </a:spcBef>
              <a:spcAft>
                <a:spcPct val="0"/>
              </a:spcAft>
              <a:buChar char="•"/>
              <a:defRPr sz="2400">
                <a:solidFill>
                  <a:srgbClr val="6AFCEE"/>
                </a:solidFill>
                <a:latin typeface="+mn-lt"/>
                <a:ea typeface="MS PGothic" pitchFamily="34" charset="-128"/>
              </a:defRPr>
            </a:lvl3pPr>
            <a:lvl4pPr marL="1600200" indent="-228600" algn="l" rtl="0" fontAlgn="base">
              <a:spcBef>
                <a:spcPct val="20000"/>
              </a:spcBef>
              <a:spcAft>
                <a:spcPct val="0"/>
              </a:spcAft>
              <a:buChar char="–"/>
              <a:defRPr sz="2000">
                <a:solidFill>
                  <a:srgbClr val="6AFCEE"/>
                </a:solidFill>
                <a:latin typeface="+mn-lt"/>
                <a:ea typeface="MS PGothic" pitchFamily="34" charset="-128"/>
              </a:defRPr>
            </a:lvl4pPr>
            <a:lvl5pPr marL="2057400" indent="-228600" algn="l" rtl="0" fontAlgn="base">
              <a:spcBef>
                <a:spcPct val="20000"/>
              </a:spcBef>
              <a:spcAft>
                <a:spcPct val="0"/>
              </a:spcAft>
              <a:buChar char="»"/>
              <a:defRPr sz="2000">
                <a:solidFill>
                  <a:srgbClr val="6AFCEE"/>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endParaRPr lang="en-US" sz="2400" kern="0" dirty="0"/>
          </a:p>
        </p:txBody>
      </p:sp>
      <p:pic>
        <p:nvPicPr>
          <p:cNvPr id="10" name="Picture 9"/>
          <p:cNvPicPr>
            <a:picLocks noChangeAspect="1"/>
          </p:cNvPicPr>
          <p:nvPr/>
        </p:nvPicPr>
        <p:blipFill>
          <a:blip r:embed="rId3" cstate="print"/>
          <a:stretch>
            <a:fillRect/>
          </a:stretch>
        </p:blipFill>
        <p:spPr>
          <a:xfrm>
            <a:off x="152400" y="914400"/>
            <a:ext cx="8840073" cy="4267200"/>
          </a:xfrm>
          <a:prstGeom prst="rect">
            <a:avLst/>
          </a:prstGeom>
        </p:spPr>
      </p:pic>
      <p:sp>
        <p:nvSpPr>
          <p:cNvPr id="7" name="TextBox 6"/>
          <p:cNvSpPr txBox="1"/>
          <p:nvPr/>
        </p:nvSpPr>
        <p:spPr>
          <a:xfrm>
            <a:off x="381000" y="5715000"/>
            <a:ext cx="7391400" cy="369332"/>
          </a:xfrm>
          <a:prstGeom prst="rect">
            <a:avLst/>
          </a:prstGeom>
          <a:noFill/>
        </p:spPr>
        <p:txBody>
          <a:bodyPr wrap="square" rtlCol="0">
            <a:spAutoFit/>
          </a:bodyPr>
          <a:lstStyle/>
          <a:p>
            <a:r>
              <a:rPr lang="en-US" sz="1800" dirty="0" smtClean="0"/>
              <a:t>Practitioners immediately recognize, 10 years (Monthly bars)</a:t>
            </a:r>
            <a:endParaRPr lang="en-US" sz="1800" dirty="0"/>
          </a:p>
        </p:txBody>
      </p:sp>
    </p:spTree>
    <p:extLst>
      <p:ext uri="{BB962C8B-B14F-4D97-AF65-F5344CB8AC3E}">
        <p14:creationId xmlns:p14="http://schemas.microsoft.com/office/powerpoint/2010/main" xmlns="" val="124000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838200" y="762000"/>
            <a:ext cx="7572375" cy="5846843"/>
          </a:xfrm>
          <a:prstGeom prst="rect">
            <a:avLst/>
          </a:prstGeom>
        </p:spPr>
      </p:pic>
      <p:sp>
        <p:nvSpPr>
          <p:cNvPr id="2" name="Title 1"/>
          <p:cNvSpPr>
            <a:spLocks noGrp="1"/>
          </p:cNvSpPr>
          <p:nvPr>
            <p:ph type="title"/>
          </p:nvPr>
        </p:nvSpPr>
        <p:spPr/>
        <p:txBody>
          <a:bodyPr/>
          <a:lstStyle/>
          <a:p>
            <a:r>
              <a:rPr lang="en-US" dirty="0" smtClean="0"/>
              <a:t>Also S&amp;P 500</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32</a:t>
            </a:fld>
            <a:endParaRPr lang="en-US" dirty="0"/>
          </a:p>
        </p:txBody>
      </p:sp>
    </p:spTree>
    <p:extLst>
      <p:ext uri="{BB962C8B-B14F-4D97-AF65-F5344CB8AC3E}">
        <p14:creationId xmlns:p14="http://schemas.microsoft.com/office/powerpoint/2010/main" xmlns="" val="1071756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33</a:t>
            </a:fld>
            <a:endParaRPr lang="en-US" dirty="0"/>
          </a:p>
        </p:txBody>
      </p:sp>
      <p:pic>
        <p:nvPicPr>
          <p:cNvPr id="5" name="Picture 4"/>
          <p:cNvPicPr>
            <a:picLocks noChangeAspect="1"/>
          </p:cNvPicPr>
          <p:nvPr/>
        </p:nvPicPr>
        <p:blipFill>
          <a:blip r:embed="rId3" cstate="print"/>
          <a:stretch>
            <a:fillRect/>
          </a:stretch>
        </p:blipFill>
        <p:spPr>
          <a:xfrm>
            <a:off x="28575" y="838200"/>
            <a:ext cx="8715375" cy="321989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xmlns="" val="1501864012"/>
              </p:ext>
            </p:extLst>
          </p:nvPr>
        </p:nvGraphicFramePr>
        <p:xfrm>
          <a:off x="2667000" y="4267200"/>
          <a:ext cx="4108237" cy="2108200"/>
        </p:xfrm>
        <a:graphic>
          <a:graphicData uri="http://schemas.openxmlformats.org/presentationml/2006/ole">
            <p:oleObj spid="_x0000_s1045" name="Equation" r:id="rId4" imgW="1511280" imgH="774360" progId="Equation.DSMT4">
              <p:embed/>
            </p:oleObj>
          </a:graphicData>
        </a:graphic>
      </p:graphicFrame>
    </p:spTree>
    <p:extLst>
      <p:ext uri="{BB962C8B-B14F-4D97-AF65-F5344CB8AC3E}">
        <p14:creationId xmlns:p14="http://schemas.microsoft.com/office/powerpoint/2010/main" xmlns="" val="1551063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34</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363" y="685800"/>
            <a:ext cx="9037637"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28145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1219200" y="3657600"/>
            <a:ext cx="7244522" cy="304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Finance is based on </a:t>
            </a:r>
            <a:r>
              <a:rPr lang="en-US" i="1" dirty="0" smtClean="0"/>
              <a:t>expected</a:t>
            </a:r>
            <a:r>
              <a:rPr lang="en-US" dirty="0" smtClean="0"/>
              <a:t> returns</a:t>
            </a:r>
          </a:p>
          <a:p>
            <a:endParaRPr lang="en-US" dirty="0"/>
          </a:p>
          <a:p>
            <a:r>
              <a:rPr lang="en-US" dirty="0" smtClean="0"/>
              <a:t>Need expectation to exist</a:t>
            </a:r>
          </a:p>
          <a:p>
            <a:r>
              <a:rPr lang="en-US" dirty="0" smtClean="0"/>
              <a:t>Expectation not very good proxy for the story</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3902951022"/>
              </p:ext>
            </p:extLst>
          </p:nvPr>
        </p:nvGraphicFramePr>
        <p:xfrm>
          <a:off x="3581400" y="1524000"/>
          <a:ext cx="1620432" cy="586080"/>
        </p:xfrm>
        <a:graphic>
          <a:graphicData uri="http://schemas.openxmlformats.org/presentationml/2006/ole">
            <p:oleObj spid="_x0000_s2066" name="Equation" r:id="rId4" imgW="736560" imgH="266400" progId="Equation.DSMT4">
              <p:embed/>
            </p:oleObj>
          </a:graphicData>
        </a:graphic>
      </p:graphicFrame>
    </p:spTree>
    <p:extLst>
      <p:ext uri="{BB962C8B-B14F-4D97-AF65-F5344CB8AC3E}">
        <p14:creationId xmlns:p14="http://schemas.microsoft.com/office/powerpoint/2010/main" xmlns="" val="2941334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762000" y="685800"/>
            <a:ext cx="7502604" cy="61722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36</a:t>
            </a:fld>
            <a:endParaRPr lang="en-US" dirty="0"/>
          </a:p>
        </p:txBody>
      </p:sp>
    </p:spTree>
    <p:extLst>
      <p:ext uri="{BB962C8B-B14F-4D97-AF65-F5344CB8AC3E}">
        <p14:creationId xmlns:p14="http://schemas.microsoft.com/office/powerpoint/2010/main" xmlns="" val="3509301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DGP Theory</a:t>
            </a:r>
            <a:endParaRPr lang="en-US" dirty="0"/>
          </a:p>
        </p:txBody>
      </p:sp>
      <p:sp>
        <p:nvSpPr>
          <p:cNvPr id="3" name="Content Placeholder 2"/>
          <p:cNvSpPr>
            <a:spLocks noGrp="1"/>
          </p:cNvSpPr>
          <p:nvPr>
            <p:ph idx="1"/>
          </p:nvPr>
        </p:nvSpPr>
        <p:spPr/>
        <p:txBody>
          <a:bodyPr/>
          <a:lstStyle/>
          <a:p>
            <a:r>
              <a:rPr lang="en-US" dirty="0" smtClean="0"/>
              <a:t>Gaussian</a:t>
            </a:r>
          </a:p>
          <a:p>
            <a:r>
              <a:rPr lang="en-US" dirty="0" smtClean="0"/>
              <a:t>Stable</a:t>
            </a:r>
          </a:p>
          <a:p>
            <a:r>
              <a:rPr lang="en-US" dirty="0" smtClean="0"/>
              <a:t>Mixture</a:t>
            </a:r>
          </a:p>
          <a:p>
            <a:r>
              <a:rPr lang="en-US" dirty="0" smtClean="0"/>
              <a:t>Pearson</a:t>
            </a:r>
          </a:p>
          <a:p>
            <a:r>
              <a:rPr lang="en-US" dirty="0" smtClean="0"/>
              <a:t>Stochastic volatility</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37</a:t>
            </a:fld>
            <a:endParaRPr lang="en-US" dirty="0"/>
          </a:p>
        </p:txBody>
      </p:sp>
    </p:spTree>
    <p:extLst>
      <p:ext uri="{BB962C8B-B14F-4D97-AF65-F5344CB8AC3E}">
        <p14:creationId xmlns:p14="http://schemas.microsoft.com/office/powerpoint/2010/main" xmlns="" val="4005243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38</a:t>
            </a:fld>
            <a:endParaRPr lang="en-US" dirty="0"/>
          </a:p>
        </p:txBody>
      </p:sp>
      <p:pic>
        <p:nvPicPr>
          <p:cNvPr id="6" name="Picture 1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838200"/>
            <a:ext cx="8382000" cy="579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414628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60120" y="762000"/>
            <a:ext cx="7467600" cy="5808135"/>
          </a:xfrm>
        </p:spPr>
      </p:pic>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39</a:t>
            </a:fld>
            <a:endParaRPr lang="en-US" dirty="0"/>
          </a:p>
        </p:txBody>
      </p:sp>
    </p:spTree>
    <p:extLst>
      <p:ext uri="{BB962C8B-B14F-4D97-AF65-F5344CB8AC3E}">
        <p14:creationId xmlns:p14="http://schemas.microsoft.com/office/powerpoint/2010/main" xmlns="" val="3361282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Overview</a:t>
            </a:r>
            <a:endParaRPr lang="en-US" dirty="0"/>
          </a:p>
        </p:txBody>
      </p:sp>
      <p:sp>
        <p:nvSpPr>
          <p:cNvPr id="3" name="Content Placeholder 2"/>
          <p:cNvSpPr>
            <a:spLocks noGrp="1"/>
          </p:cNvSpPr>
          <p:nvPr>
            <p:ph idx="1"/>
          </p:nvPr>
        </p:nvSpPr>
        <p:spPr>
          <a:xfrm>
            <a:off x="533400" y="838200"/>
            <a:ext cx="8229600" cy="5791200"/>
          </a:xfrm>
        </p:spPr>
        <p:txBody>
          <a:bodyPr/>
          <a:lstStyle/>
          <a:p>
            <a:r>
              <a:rPr lang="en-US" dirty="0" smtClean="0"/>
              <a:t>Stochastic </a:t>
            </a:r>
            <a:r>
              <a:rPr lang="en-US" dirty="0"/>
              <a:t>modeling for </a:t>
            </a:r>
            <a:r>
              <a:rPr lang="en-US" dirty="0" smtClean="0"/>
              <a:t>finance markets</a:t>
            </a:r>
          </a:p>
          <a:p>
            <a:r>
              <a:rPr lang="en-US" dirty="0" smtClean="0"/>
              <a:t>Simulation-based </a:t>
            </a:r>
            <a:r>
              <a:rPr lang="en-US" dirty="0"/>
              <a:t>and quantitative portfolio selection and </a:t>
            </a:r>
            <a:r>
              <a:rPr lang="en-US" dirty="0" smtClean="0"/>
              <a:t>management</a:t>
            </a:r>
          </a:p>
          <a:p>
            <a:r>
              <a:rPr lang="en-US" dirty="0" smtClean="0"/>
              <a:t>Deception </a:t>
            </a:r>
            <a:r>
              <a:rPr lang="en-US" dirty="0"/>
              <a:t>in patterns of </a:t>
            </a:r>
            <a:r>
              <a:rPr lang="en-US" dirty="0" smtClean="0"/>
              <a:t>noise</a:t>
            </a:r>
          </a:p>
          <a:p>
            <a:endParaRPr lang="en-US" dirty="0"/>
          </a:p>
          <a:p>
            <a:endParaRPr lang="en-US" dirty="0" smtClean="0"/>
          </a:p>
          <a:p>
            <a:endParaRPr lang="en-US" dirty="0" smtClean="0"/>
          </a:p>
          <a:p>
            <a:endParaRPr lang="en-US" dirty="0" smtClean="0"/>
          </a:p>
          <a:p>
            <a:r>
              <a:rPr lang="en-US" dirty="0" smtClean="0"/>
              <a:t>Display </a:t>
            </a:r>
            <a:r>
              <a:rPr lang="en-US" dirty="0"/>
              <a:t>of quantitative information, and </a:t>
            </a:r>
            <a:endParaRPr lang="en-US" dirty="0" smtClean="0"/>
          </a:p>
          <a:p>
            <a:r>
              <a:rPr lang="en-US" dirty="0" smtClean="0"/>
              <a:t>Communication</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4</a:t>
            </a:fld>
            <a:endParaRPr lang="en-US" dirty="0"/>
          </a:p>
        </p:txBody>
      </p:sp>
      <p:pic>
        <p:nvPicPr>
          <p:cNvPr id="6"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3048000"/>
            <a:ext cx="3352800" cy="2422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392008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40</a:t>
            </a:fld>
            <a:endParaRPr lang="en-US" dirty="0"/>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609600"/>
            <a:ext cx="7364413" cy="608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34004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838200"/>
            <a:ext cx="8382000" cy="5334000"/>
          </a:xfrm>
        </p:spPr>
        <p:txBody>
          <a:bodyPr/>
          <a:lstStyle/>
          <a:p>
            <a:r>
              <a:rPr lang="en-US" dirty="0" smtClean="0"/>
              <a:t>Some courses taught:</a:t>
            </a:r>
          </a:p>
          <a:p>
            <a:pPr lvl="1"/>
            <a:r>
              <a:rPr lang="en-US" dirty="0"/>
              <a:t>STAT </a:t>
            </a:r>
            <a:r>
              <a:rPr lang="en-US" dirty="0" smtClean="0"/>
              <a:t>699 Mathematical </a:t>
            </a:r>
            <a:r>
              <a:rPr lang="en-US" dirty="0"/>
              <a:t>Sciences - Computational Finance</a:t>
            </a:r>
          </a:p>
          <a:p>
            <a:pPr lvl="1"/>
            <a:r>
              <a:rPr lang="en-US" dirty="0"/>
              <a:t>STAT </a:t>
            </a:r>
            <a:r>
              <a:rPr lang="en-US" dirty="0" smtClean="0"/>
              <a:t>649 Financial </a:t>
            </a:r>
            <a:r>
              <a:rPr lang="en-US" dirty="0"/>
              <a:t>Engineering</a:t>
            </a:r>
          </a:p>
          <a:p>
            <a:pPr lvl="1"/>
            <a:r>
              <a:rPr lang="en-US" dirty="0"/>
              <a:t>STAT </a:t>
            </a:r>
            <a:r>
              <a:rPr lang="en-US" dirty="0" smtClean="0"/>
              <a:t>682 Quantitative </a:t>
            </a:r>
            <a:r>
              <a:rPr lang="en-US" dirty="0"/>
              <a:t>Financial Analytics</a:t>
            </a:r>
          </a:p>
          <a:p>
            <a:pPr lvl="1"/>
            <a:r>
              <a:rPr lang="en-US" dirty="0" smtClean="0"/>
              <a:t>ECON </a:t>
            </a:r>
            <a:r>
              <a:rPr lang="en-US" dirty="0"/>
              <a:t>504/STAT 604  Advanced Economic Statistics</a:t>
            </a:r>
          </a:p>
          <a:p>
            <a:pPr lvl="1"/>
            <a:r>
              <a:rPr lang="en-US" dirty="0"/>
              <a:t>STAT 431 </a:t>
            </a:r>
            <a:r>
              <a:rPr lang="en-US" dirty="0" smtClean="0"/>
              <a:t>Overview </a:t>
            </a:r>
            <a:r>
              <a:rPr lang="en-US" dirty="0"/>
              <a:t>of Mathematical Statistics </a:t>
            </a:r>
            <a:r>
              <a:rPr lang="en-US" dirty="0" smtClean="0"/>
              <a:t>(now STAT 518/519)</a:t>
            </a:r>
          </a:p>
          <a:p>
            <a:pPr lvl="1"/>
            <a:r>
              <a:rPr lang="en-US" dirty="0" smtClean="0"/>
              <a:t>STAT 686 Computational </a:t>
            </a:r>
            <a:r>
              <a:rPr lang="en-US" dirty="0"/>
              <a:t>Finance I: Market Models</a:t>
            </a:r>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41</a:t>
            </a:fld>
            <a:endParaRPr lang="en-US" dirty="0"/>
          </a:p>
        </p:txBody>
      </p:sp>
    </p:spTree>
    <p:extLst>
      <p:ext uri="{BB962C8B-B14F-4D97-AF65-F5344CB8AC3E}">
        <p14:creationId xmlns:p14="http://schemas.microsoft.com/office/powerpoint/2010/main" xmlns="" val="40428646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42</a:t>
            </a:fld>
            <a:endParaRPr lang="en-US" dirty="0"/>
          </a:p>
        </p:txBody>
      </p:sp>
    </p:spTree>
    <p:extLst>
      <p:ext uri="{BB962C8B-B14F-4D97-AF65-F5344CB8AC3E}">
        <p14:creationId xmlns:p14="http://schemas.microsoft.com/office/powerpoint/2010/main" xmlns="" val="1858252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5</a:t>
            </a:fld>
            <a:endParaRPr lang="en-US" dirty="0"/>
          </a:p>
        </p:txBody>
      </p:sp>
      <p:pic>
        <p:nvPicPr>
          <p:cNvPr id="5" name="Picture 4"/>
          <p:cNvPicPr>
            <a:picLocks noChangeAspect="1"/>
          </p:cNvPicPr>
          <p:nvPr/>
        </p:nvPicPr>
        <p:blipFill>
          <a:blip r:embed="rId2" cstate="print"/>
          <a:stretch>
            <a:fillRect/>
          </a:stretch>
        </p:blipFill>
        <p:spPr>
          <a:xfrm>
            <a:off x="609600" y="733313"/>
            <a:ext cx="7496175" cy="6045795"/>
          </a:xfrm>
          <a:prstGeom prst="rect">
            <a:avLst/>
          </a:prstGeom>
        </p:spPr>
      </p:pic>
      <p:pic>
        <p:nvPicPr>
          <p:cNvPr id="6" name="Picture 5"/>
          <p:cNvPicPr>
            <a:picLocks noChangeAspect="1"/>
          </p:cNvPicPr>
          <p:nvPr/>
        </p:nvPicPr>
        <p:blipFill>
          <a:blip r:embed="rId3" cstate="print"/>
          <a:stretch>
            <a:fillRect/>
          </a:stretch>
        </p:blipFill>
        <p:spPr>
          <a:xfrm>
            <a:off x="1600200" y="2057400"/>
            <a:ext cx="1352550" cy="685800"/>
          </a:xfrm>
          <a:prstGeom prst="rect">
            <a:avLst/>
          </a:prstGeom>
        </p:spPr>
      </p:pic>
    </p:spTree>
    <p:extLst>
      <p:ext uri="{BB962C8B-B14F-4D97-AF65-F5344CB8AC3E}">
        <p14:creationId xmlns:p14="http://schemas.microsoft.com/office/powerpoint/2010/main" xmlns="" val="3211976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program</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45684" y="918519"/>
            <a:ext cx="3216716" cy="5569626"/>
          </a:xfrm>
        </p:spPr>
      </p:pic>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6</a:t>
            </a:fld>
            <a:endParaRPr lang="en-US" dirty="0"/>
          </a:p>
        </p:txBody>
      </p:sp>
      <p:pic>
        <p:nvPicPr>
          <p:cNvPr id="8194" name="Picture 2" descr="http://bpastudio.csudh.edu/fac/lpress/471/hout/misc/tty.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19368" y="926757"/>
            <a:ext cx="3810000" cy="234315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5" cstate="print"/>
          <a:stretch>
            <a:fillRect/>
          </a:stretch>
        </p:blipFill>
        <p:spPr>
          <a:xfrm>
            <a:off x="4623085" y="3373127"/>
            <a:ext cx="3103868" cy="3090863"/>
          </a:xfrm>
          <a:prstGeom prst="rect">
            <a:avLst/>
          </a:prstGeom>
        </p:spPr>
      </p:pic>
    </p:spTree>
    <p:extLst>
      <p:ext uri="{BB962C8B-B14F-4D97-AF65-F5344CB8AC3E}">
        <p14:creationId xmlns:p14="http://schemas.microsoft.com/office/powerpoint/2010/main" xmlns="" val="2184961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6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7</a:t>
            </a:fld>
            <a:endParaRPr lang="en-US" dirty="0"/>
          </a:p>
        </p:txBody>
      </p:sp>
    </p:spTree>
    <p:extLst>
      <p:ext uri="{BB962C8B-B14F-4D97-AF65-F5344CB8AC3E}">
        <p14:creationId xmlns:p14="http://schemas.microsoft.com/office/powerpoint/2010/main" xmlns="" val="2748442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School S&amp;E</a:t>
            </a:r>
            <a:endParaRPr lang="en-US" dirty="0"/>
          </a:p>
        </p:txBody>
      </p:sp>
      <p:sp>
        <p:nvSpPr>
          <p:cNvPr id="3" name="Content Placeholder 2"/>
          <p:cNvSpPr>
            <a:spLocks noGrp="1"/>
          </p:cNvSpPr>
          <p:nvPr>
            <p:ph idx="1"/>
          </p:nvPr>
        </p:nvSpPr>
        <p:spPr>
          <a:xfrm>
            <a:off x="663146" y="922638"/>
            <a:ext cx="7772400" cy="53340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First real job: Bindery Operator</a:t>
            </a:r>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8</a:t>
            </a:fld>
            <a:endParaRPr lang="en-US" dirty="0"/>
          </a:p>
        </p:txBody>
      </p:sp>
      <p:pic>
        <p:nvPicPr>
          <p:cNvPr id="9218" name="Picture 2" descr="http://ministryoftype.co.uk/content/words/article/364-hatch-show-print/hatchsho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347" y="1143000"/>
            <a:ext cx="8381998" cy="419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1678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0"/>
            <a:ext cx="5181600" cy="762000"/>
          </a:xfrm>
        </p:spPr>
        <p:txBody>
          <a:bodyPr/>
          <a:lstStyle/>
          <a:p>
            <a:r>
              <a:rPr lang="en-US" sz="2800" dirty="0" smtClean="0"/>
              <a:t>Space Physics and Astronomy</a:t>
            </a:r>
            <a:endParaRPr lang="en-US" sz="28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15722759-F944-452F-8A2E-5BCAADBD7401}" type="slidenum">
              <a:rPr lang="en-US" smtClean="0"/>
              <a:pPr>
                <a:defRPr/>
              </a:pPr>
              <a:t>9</a:t>
            </a:fld>
            <a:endParaRPr lang="en-US" dirty="0"/>
          </a:p>
        </p:txBody>
      </p:sp>
      <p:pic>
        <p:nvPicPr>
          <p:cNvPr id="10242" name="Picture 2" descr="http://galacticinteractions.scientopia.org/wp-content/uploads/sites/13/2012/02/aurora_aus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63095" y="2846173"/>
            <a:ext cx="3657600" cy="3657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www.nasa.gov/images/content/470184main_magnetosphere2-unlabeled_ful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3305" y="778476"/>
            <a:ext cx="4568825" cy="3429269"/>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http://timeline.centennial.rice.edu/site_media/uploads/images/2011-01-31/060_336_AJDessler_jpg_800x700_q85.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38381" y="728048"/>
            <a:ext cx="3038475" cy="205634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descr="http://all-that-is-interesting.com/wordpress/wp-content/uploads/2013/09/northern-lights-Tommy-Eliassen.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77341" y="4305627"/>
            <a:ext cx="3311072" cy="22018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829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_GRB_Stat_Blank">
  <a:themeElements>
    <a:clrScheme name="RiceU_blueb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ceU_blue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RiceU_blueb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ceU_blueb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ceU_blueb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ceU_blueb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ceU_blueb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ceU_blueb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ceU_blueba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ceU_blueb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ceU_blueb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ceU_blueb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ceU_blueb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ceU_blueb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_GRB_Stat_Blank</Template>
  <TotalTime>202</TotalTime>
  <Words>774</Words>
  <Application>Microsoft Office PowerPoint</Application>
  <PresentationFormat>On-screen Show (4:3)</PresentationFormat>
  <Paragraphs>201</Paragraphs>
  <Slides>42</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_GRB_Stat_Blank</vt:lpstr>
      <vt:lpstr>MathType 6.0 Equation</vt:lpstr>
      <vt:lpstr>Equation</vt:lpstr>
      <vt:lpstr>Research Directions  John A. Dobelman</vt:lpstr>
      <vt:lpstr>PIP’s</vt:lpstr>
      <vt:lpstr>Slide 3</vt:lpstr>
      <vt:lpstr>Typical Overview</vt:lpstr>
      <vt:lpstr>Slide 5</vt:lpstr>
      <vt:lpstr>Actual program</vt:lpstr>
      <vt:lpstr>Slide 7</vt:lpstr>
      <vt:lpstr>Old School S&amp;E</vt:lpstr>
      <vt:lpstr>Space Physics and Astronomy</vt:lpstr>
      <vt:lpstr>Prof. W.E. Gordon</vt:lpstr>
      <vt:lpstr>Down to Earth</vt:lpstr>
      <vt:lpstr>IAH RTR</vt:lpstr>
      <vt:lpstr>Terminal CNS</vt:lpstr>
      <vt:lpstr>ATCT</vt:lpstr>
      <vt:lpstr>Surveillance</vt:lpstr>
      <vt:lpstr>ILS/NAV</vt:lpstr>
      <vt:lpstr>Catharsis/Epiphany</vt:lpstr>
      <vt:lpstr>Quit your Day Job</vt:lpstr>
      <vt:lpstr>$500 a week!</vt:lpstr>
      <vt:lpstr>Back to Rice!</vt:lpstr>
      <vt:lpstr>Lets Go to Work</vt:lpstr>
      <vt:lpstr>Accumulation Model</vt:lpstr>
      <vt:lpstr>Benchmark Summaries</vt:lpstr>
      <vt:lpstr>Assuming 4%/9%</vt:lpstr>
      <vt:lpstr>Investment Options</vt:lpstr>
      <vt:lpstr>Add Some Variability</vt:lpstr>
      <vt:lpstr>Just one Path</vt:lpstr>
      <vt:lpstr>Investment Options</vt:lpstr>
      <vt:lpstr>Do this 5,000 Times</vt:lpstr>
      <vt:lpstr>Ongoing Program</vt:lpstr>
      <vt:lpstr>S&amp;P 500</vt:lpstr>
      <vt:lpstr>Also S&amp;P 500</vt:lpstr>
      <vt:lpstr>Slide 33</vt:lpstr>
      <vt:lpstr>Slide 34</vt:lpstr>
      <vt:lpstr>Slide 35</vt:lpstr>
      <vt:lpstr>Slide 36</vt:lpstr>
      <vt:lpstr>DGP Theory</vt:lpstr>
      <vt:lpstr>Trading</vt:lpstr>
      <vt:lpstr>Slide 39</vt:lpstr>
      <vt:lpstr>Slide 40</vt:lpstr>
      <vt:lpstr>Slide 41</vt:lpstr>
      <vt:lpstr>Slide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jkd</dc:creator>
  <cp:lastModifiedBy>John A. dobelman</cp:lastModifiedBy>
  <cp:revision>44</cp:revision>
  <dcterms:created xsi:type="dcterms:W3CDTF">2016-04-10T19:34:28Z</dcterms:created>
  <dcterms:modified xsi:type="dcterms:W3CDTF">2016-04-11T14:42:52Z</dcterms:modified>
</cp:coreProperties>
</file>