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3"/>
  </p:notesMasterIdLst>
  <p:sldIdLst>
    <p:sldId id="308" r:id="rId2"/>
    <p:sldId id="370" r:id="rId3"/>
    <p:sldId id="371" r:id="rId4"/>
    <p:sldId id="372" r:id="rId5"/>
    <p:sldId id="369" r:id="rId6"/>
    <p:sldId id="365" r:id="rId7"/>
    <p:sldId id="368" r:id="rId8"/>
    <p:sldId id="384" r:id="rId9"/>
    <p:sldId id="367" r:id="rId10"/>
    <p:sldId id="400" r:id="rId11"/>
    <p:sldId id="380" r:id="rId12"/>
    <p:sldId id="381" r:id="rId13"/>
    <p:sldId id="382" r:id="rId14"/>
    <p:sldId id="383" r:id="rId15"/>
    <p:sldId id="386" r:id="rId16"/>
    <p:sldId id="385" r:id="rId17"/>
    <p:sldId id="373" r:id="rId18"/>
    <p:sldId id="412" r:id="rId19"/>
    <p:sldId id="366" r:id="rId20"/>
    <p:sldId id="401" r:id="rId21"/>
    <p:sldId id="387" r:id="rId22"/>
    <p:sldId id="388" r:id="rId23"/>
    <p:sldId id="389" r:id="rId24"/>
    <p:sldId id="374" r:id="rId25"/>
    <p:sldId id="399" r:id="rId26"/>
    <p:sldId id="376" r:id="rId27"/>
    <p:sldId id="375" r:id="rId28"/>
    <p:sldId id="377" r:id="rId29"/>
    <p:sldId id="378" r:id="rId30"/>
    <p:sldId id="394" r:id="rId31"/>
    <p:sldId id="390" r:id="rId32"/>
    <p:sldId id="391" r:id="rId33"/>
    <p:sldId id="392" r:id="rId34"/>
    <p:sldId id="410" r:id="rId35"/>
    <p:sldId id="411" r:id="rId36"/>
    <p:sldId id="393" r:id="rId37"/>
    <p:sldId id="395" r:id="rId38"/>
    <p:sldId id="396" r:id="rId39"/>
    <p:sldId id="402" r:id="rId40"/>
    <p:sldId id="403" r:id="rId41"/>
    <p:sldId id="397" r:id="rId42"/>
    <p:sldId id="398" r:id="rId43"/>
    <p:sldId id="404" r:id="rId44"/>
    <p:sldId id="405" r:id="rId45"/>
    <p:sldId id="406" r:id="rId46"/>
    <p:sldId id="407" r:id="rId47"/>
    <p:sldId id="408" r:id="rId48"/>
    <p:sldId id="409" r:id="rId49"/>
    <p:sldId id="379" r:id="rId50"/>
    <p:sldId id="364" r:id="rId51"/>
    <p:sldId id="363" r:id="rId5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4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4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4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400" kern="1200">
        <a:solidFill>
          <a:schemeClr val="tx1"/>
        </a:solidFill>
        <a:latin typeface="Arial" charset="0"/>
        <a:ea typeface="MS PGothic" pitchFamily="34" charset="-128"/>
        <a:cs typeface="Arial" charset="0"/>
      </a:defRPr>
    </a:lvl5pPr>
    <a:lvl6pPr marL="2286000" algn="l" defTabSz="914400" rtl="0" eaLnBrk="1" latinLnBrk="0" hangingPunct="1">
      <a:defRPr sz="2400" kern="1200">
        <a:solidFill>
          <a:schemeClr val="tx1"/>
        </a:solidFill>
        <a:latin typeface="Arial" charset="0"/>
        <a:ea typeface="MS PGothic" pitchFamily="34" charset="-128"/>
        <a:cs typeface="Arial" charset="0"/>
      </a:defRPr>
    </a:lvl6pPr>
    <a:lvl7pPr marL="2743200" algn="l" defTabSz="914400" rtl="0" eaLnBrk="1" latinLnBrk="0" hangingPunct="1">
      <a:defRPr sz="2400" kern="1200">
        <a:solidFill>
          <a:schemeClr val="tx1"/>
        </a:solidFill>
        <a:latin typeface="Arial" charset="0"/>
        <a:ea typeface="MS PGothic" pitchFamily="34" charset="-128"/>
        <a:cs typeface="Arial" charset="0"/>
      </a:defRPr>
    </a:lvl7pPr>
    <a:lvl8pPr marL="3200400" algn="l" defTabSz="914400" rtl="0" eaLnBrk="1" latinLnBrk="0" hangingPunct="1">
      <a:defRPr sz="2400" kern="1200">
        <a:solidFill>
          <a:schemeClr val="tx1"/>
        </a:solidFill>
        <a:latin typeface="Arial" charset="0"/>
        <a:ea typeface="MS PGothic" pitchFamily="34" charset="-128"/>
        <a:cs typeface="Arial" charset="0"/>
      </a:defRPr>
    </a:lvl8pPr>
    <a:lvl9pPr marL="3657600" algn="l" defTabSz="914400" rtl="0" eaLnBrk="1" latinLnBrk="0" hangingPunct="1">
      <a:defRPr sz="2400"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FCEE"/>
    <a:srgbClr val="FF99CC"/>
    <a:srgbClr val="F9FF01"/>
    <a:srgbClr val="89E185"/>
    <a:srgbClr val="E0F274"/>
    <a:srgbClr val="A836AB"/>
    <a:srgbClr val="FD314E"/>
    <a:srgbClr val="00FF00"/>
    <a:srgbClr val="FF9147"/>
    <a:srgbClr val="EBFE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8" autoAdjust="0"/>
    <p:restoredTop sz="84642" autoAdjust="0"/>
  </p:normalViewPr>
  <p:slideViewPr>
    <p:cSldViewPr>
      <p:cViewPr varScale="1">
        <p:scale>
          <a:sx n="71" d="100"/>
          <a:sy n="71" d="100"/>
        </p:scale>
        <p:origin x="-977" y="-85"/>
      </p:cViewPr>
      <p:guideLst>
        <p:guide orient="horz" pos="2160"/>
        <p:guide pos="2880"/>
      </p:guideLst>
    </p:cSldViewPr>
  </p:slideViewPr>
  <p:outlineViewPr>
    <p:cViewPr>
      <p:scale>
        <a:sx n="33" d="100"/>
        <a:sy n="33" d="100"/>
      </p:scale>
      <p:origin x="0" y="125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dirty="0"/>
          </a:p>
        </p:txBody>
      </p:sp>
      <p:sp>
        <p:nvSpPr>
          <p:cNvPr id="8195"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E0A4CDF0-E704-4927-93C7-EA51311D8D46}" type="slidenum">
              <a:rPr lang="en-US"/>
              <a:pPr>
                <a:defRPr/>
              </a:pPr>
              <a:t>‹#›</a:t>
            </a:fld>
            <a:endParaRPr lang="en-US" dirty="0"/>
          </a:p>
        </p:txBody>
      </p:sp>
    </p:spTree>
    <p:extLst>
      <p:ext uri="{BB962C8B-B14F-4D97-AF65-F5344CB8AC3E}">
        <p14:creationId xmlns:p14="http://schemas.microsoft.com/office/powerpoint/2010/main" xmlns="" val="107822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tern.nyu.edu/~adamodar/New_Home_Page/data.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Private_foundation"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en.wikipedia.org/wiki/Warren_Buffet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etfmodelsolutions.com/"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endowmentwm.co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CDDEDC4-1AD1-4B40-A43B-EDAEB79675AE}" type="slidenum">
              <a:rPr lang="en-US" smtClean="0">
                <a:ea typeface="MS PGothic" pitchFamily="34" charset="-128"/>
              </a:rPr>
              <a:pPr/>
              <a:t>1</a:t>
            </a:fld>
            <a:endParaRPr lang="en-US" dirty="0" smtClean="0">
              <a:ea typeface="MS PGothic" pitchFamily="34"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329172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Financial Crisis</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14</a:t>
            </a:fld>
            <a:endParaRPr lang="en-US" dirty="0"/>
          </a:p>
        </p:txBody>
      </p:sp>
    </p:spTree>
    <p:extLst>
      <p:ext uri="{BB962C8B-B14F-4D97-AF65-F5344CB8AC3E}">
        <p14:creationId xmlns:p14="http://schemas.microsoft.com/office/powerpoint/2010/main" xmlns="" val="145608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2000-2002</a:t>
            </a:r>
            <a:r>
              <a:rPr lang="en-US" baseline="0" dirty="0" smtClean="0"/>
              <a:t> the HFRI (HFR company index) was in the top third, and fixed income was in top two places, looking very much like 2008</a:t>
            </a:r>
            <a:endParaRPr lang="en-US" dirty="0" smtClean="0"/>
          </a:p>
          <a:p>
            <a:endParaRPr lang="en-US" baseline="0" dirty="0" smtClean="0"/>
          </a:p>
          <a:p>
            <a:r>
              <a:rPr lang="en-US" b="1" dirty="0" smtClean="0"/>
              <a:t>HFRI</a:t>
            </a:r>
            <a:r>
              <a:rPr lang="en-US" dirty="0" smtClean="0"/>
              <a:t>: Broadly constructed indices designed to capture the breadth of hedge fund performance trends across all strategies and regions.</a:t>
            </a:r>
          </a:p>
          <a:p>
            <a:r>
              <a:rPr lang="en-US" b="1" dirty="0" smtClean="0"/>
              <a:t>HFRX</a:t>
            </a:r>
            <a:r>
              <a:rPr lang="en-US" dirty="0" smtClean="0"/>
              <a:t>: Daily indices utilizing a rigorous quantitative selection process to represent the larger hedge fund universe.</a:t>
            </a:r>
          </a:p>
          <a:p>
            <a:r>
              <a:rPr lang="en-US" b="1" u="none" dirty="0" smtClean="0"/>
              <a:t>HFRU</a:t>
            </a:r>
            <a:r>
              <a:rPr lang="en-US" dirty="0" smtClean="0"/>
              <a:t>: Euro-denominated performance benchmarks comprised of hedge funds compliant with established UCITS guidelines.</a:t>
            </a:r>
          </a:p>
          <a:p>
            <a:r>
              <a:rPr lang="en-US" b="1" dirty="0" smtClean="0"/>
              <a:t>HFRL</a:t>
            </a:r>
            <a:r>
              <a:rPr lang="en-US" dirty="0" smtClean="0"/>
              <a:t>: Intra-day indices based on an optimized composition of liquid positions indicative of HFR's representative hedge fund universe.</a:t>
            </a: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16</a:t>
            </a:fld>
            <a:endParaRPr lang="en-US" dirty="0"/>
          </a:p>
        </p:txBody>
      </p:sp>
    </p:spTree>
    <p:extLst>
      <p:ext uri="{BB962C8B-B14F-4D97-AF65-F5344CB8AC3E}">
        <p14:creationId xmlns:p14="http://schemas.microsoft.com/office/powerpoint/2010/main" xmlns="" val="232539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Why have </a:t>
            </a:r>
            <a:r>
              <a:rPr lang="en-US" dirty="0" err="1" smtClean="0"/>
              <a:t>Nevsky</a:t>
            </a:r>
            <a:r>
              <a:rPr lang="en-US" dirty="0" smtClean="0"/>
              <a:t> Capital decided to cease managing the </a:t>
            </a:r>
            <a:r>
              <a:rPr lang="en-US" dirty="0" err="1" smtClean="0"/>
              <a:t>Nevsky</a:t>
            </a:r>
            <a:r>
              <a:rPr lang="en-US" dirty="0" smtClean="0"/>
              <a:t> Fund</a:t>
            </a:r>
          </a:p>
          <a:p>
            <a:r>
              <a:rPr lang="en-US" dirty="0" smtClean="0"/>
              <a:t>2 Data quality has deteriorated</a:t>
            </a:r>
          </a:p>
          <a:p>
            <a:r>
              <a:rPr lang="en-US" dirty="0" smtClean="0"/>
              <a:t>3 The transparency of decision making has also declined</a:t>
            </a:r>
          </a:p>
          <a:p>
            <a:r>
              <a:rPr lang="en-US" dirty="0" smtClean="0"/>
              <a:t>4 Equity markets are also less transparent</a:t>
            </a:r>
          </a:p>
          <a:p>
            <a:r>
              <a:rPr lang="en-US" dirty="0" smtClean="0"/>
              <a:t>5 Fat tail risk has also increased</a:t>
            </a:r>
          </a:p>
          <a:p>
            <a:r>
              <a:rPr lang="en-US" dirty="0" smtClean="0"/>
              <a:t>6 Asia is becoming an increasingly dominant time zone</a:t>
            </a: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19</a:t>
            </a:fld>
            <a:endParaRPr lang="en-US" dirty="0"/>
          </a:p>
        </p:txBody>
      </p:sp>
    </p:spTree>
    <p:extLst>
      <p:ext uri="{BB962C8B-B14F-4D97-AF65-F5344CB8AC3E}">
        <p14:creationId xmlns:p14="http://schemas.microsoft.com/office/powerpoint/2010/main" xmlns="" val="201971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a:t>
            </a:r>
            <a:r>
              <a:rPr lang="en-US" baseline="0" dirty="0" smtClean="0"/>
              <a:t> ratio of equity-only puts volume to call volume (10-day smooth)</a:t>
            </a:r>
          </a:p>
          <a:p>
            <a:r>
              <a:rPr lang="en-US" dirty="0" smtClean="0"/>
              <a:t>&gt; summary(</a:t>
            </a:r>
            <a:r>
              <a:rPr lang="en-US" dirty="0" err="1" smtClean="0"/>
              <a:t>pc$p_c</a:t>
            </a:r>
            <a:r>
              <a:rPr lang="en-US" dirty="0" smtClean="0"/>
              <a:t>)</a:t>
            </a:r>
          </a:p>
          <a:p>
            <a:r>
              <a:rPr lang="en-US" dirty="0" smtClean="0"/>
              <a:t>   Min. 1st Qu.  Median    Mean 3rd Qu.    Max. </a:t>
            </a:r>
          </a:p>
          <a:p>
            <a:r>
              <a:rPr lang="en-US" dirty="0" smtClean="0"/>
              <a:t> 0.3200  0.5700  0.6400  0.6507  0.7100  1.3400 </a:t>
            </a:r>
          </a:p>
          <a:p>
            <a:endParaRPr lang="en-US" dirty="0" smtClean="0"/>
          </a:p>
          <a:p>
            <a:r>
              <a:rPr lang="en-US" dirty="0" smtClean="0"/>
              <a:t>&gt; summary(</a:t>
            </a:r>
            <a:r>
              <a:rPr lang="en-US" dirty="0" err="1" smtClean="0"/>
              <a:t>pc$call</a:t>
            </a:r>
            <a:r>
              <a:rPr lang="en-US" dirty="0" smtClean="0"/>
              <a:t>)</a:t>
            </a:r>
          </a:p>
          <a:p>
            <a:r>
              <a:rPr lang="en-US" dirty="0" smtClean="0"/>
              <a:t>   Min. 1st Qu.  Median    Mean 3rd Qu.    Max. </a:t>
            </a:r>
          </a:p>
          <a:p>
            <a:r>
              <a:rPr lang="en-US" dirty="0" smtClean="0"/>
              <a:t> 182200  796200 1036000 1079000 1297000 3326000 </a:t>
            </a:r>
          </a:p>
          <a:p>
            <a:endParaRPr lang="en-US" dirty="0" smtClean="0"/>
          </a:p>
          <a:p>
            <a:r>
              <a:rPr lang="en-US" dirty="0" smtClean="0"/>
              <a:t>&gt; summary(</a:t>
            </a:r>
            <a:r>
              <a:rPr lang="en-US" dirty="0" err="1" smtClean="0"/>
              <a:t>pc$put</a:t>
            </a:r>
            <a:r>
              <a:rPr lang="en-US" dirty="0" smtClean="0"/>
              <a:t>)</a:t>
            </a:r>
          </a:p>
          <a:p>
            <a:r>
              <a:rPr lang="en-US" dirty="0" smtClean="0"/>
              <a:t>   Min. 1st Qu.  Median    Mean 3rd Qu.    Max. </a:t>
            </a:r>
          </a:p>
          <a:p>
            <a:r>
              <a:rPr lang="en-US" dirty="0" smtClean="0"/>
              <a:t>  84570  513600  655200  695200  832400 2021000 </a:t>
            </a: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20</a:t>
            </a:fld>
            <a:endParaRPr lang="en-US" dirty="0"/>
          </a:p>
        </p:txBody>
      </p:sp>
    </p:spTree>
    <p:extLst>
      <p:ext uri="{BB962C8B-B14F-4D97-AF65-F5344CB8AC3E}">
        <p14:creationId xmlns:p14="http://schemas.microsoft.com/office/powerpoint/2010/main" xmlns="" val="200707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CSFB measures demand for put protection..  </a:t>
            </a:r>
          </a:p>
          <a:p>
            <a:r>
              <a:rPr lang="en-US" b="1" dirty="0" smtClean="0"/>
              <a:t>EXPLANATION:</a:t>
            </a:r>
            <a:endParaRPr lang="en-US" dirty="0" smtClean="0"/>
          </a:p>
          <a:p>
            <a:r>
              <a:rPr lang="en-US" dirty="0" smtClean="0"/>
              <a:t> </a:t>
            </a:r>
          </a:p>
          <a:p>
            <a:r>
              <a:rPr lang="en-US" dirty="0" smtClean="0"/>
              <a:t>The CSFB is an indicator specifically designed to measure investor sentiment, </a:t>
            </a:r>
            <a:r>
              <a:rPr lang="en-US" b="1" dirty="0" smtClean="0"/>
              <a:t>and the number represented by the index prices zero-premium collars that expire in three months.  </a:t>
            </a:r>
            <a:r>
              <a:rPr lang="en-US" dirty="0" smtClean="0"/>
              <a:t>The collar is implemented by the selling of a three-month, 10 percent out-of-the-money SPX call option and using the proceeds to buy a three-month out-of-the-money SPX put option.  </a:t>
            </a:r>
            <a:r>
              <a:rPr lang="en-US" b="1" dirty="0" smtClean="0"/>
              <a:t>The premium on both sides will be equal, resulting in a term commonly known as a zero cost collar.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24</a:t>
            </a:fld>
            <a:endParaRPr lang="en-US" dirty="0"/>
          </a:p>
        </p:txBody>
      </p:sp>
    </p:spTree>
    <p:extLst>
      <p:ext uri="{BB962C8B-B14F-4D97-AF65-F5344CB8AC3E}">
        <p14:creationId xmlns:p14="http://schemas.microsoft.com/office/powerpoint/2010/main" xmlns="" val="117803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 19, 2016</a:t>
            </a: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25</a:t>
            </a:fld>
            <a:endParaRPr lang="en-US" dirty="0"/>
          </a:p>
        </p:txBody>
      </p:sp>
    </p:spTree>
    <p:extLst>
      <p:ext uri="{BB962C8B-B14F-4D97-AF65-F5344CB8AC3E}">
        <p14:creationId xmlns:p14="http://schemas.microsoft.com/office/powerpoint/2010/main" xmlns="" val="3751956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26</a:t>
            </a:fld>
            <a:endParaRPr lang="en-US" dirty="0"/>
          </a:p>
        </p:txBody>
      </p:sp>
    </p:spTree>
    <p:extLst>
      <p:ext uri="{BB962C8B-B14F-4D97-AF65-F5344CB8AC3E}">
        <p14:creationId xmlns:p14="http://schemas.microsoft.com/office/powerpoint/2010/main" xmlns="" val="109954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S PGothic" pitchFamily="34" charset="-128"/>
                <a:cs typeface="+mn-cs"/>
              </a:rPr>
              <a:t>Raymond James Freedom Defensive Strategy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HFRI Fund of Funds Composite Index –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MSCI EAFE Index</a:t>
            </a:r>
            <a:r>
              <a:rPr lang="en-US" b="1" dirty="0" smtClean="0"/>
              <a:t> </a:t>
            </a:r>
            <a:r>
              <a:rPr lang="en-US" dirty="0" smtClean="0"/>
              <a:t>is broadly recognized as the pre-eminent benchmark for U.S. investors to measure international equity performance (Europe, Australasia and the Far East,)</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28</a:t>
            </a:fld>
            <a:endParaRPr lang="en-US" dirty="0"/>
          </a:p>
        </p:txBody>
      </p:sp>
    </p:spTree>
    <p:extLst>
      <p:ext uri="{BB962C8B-B14F-4D97-AF65-F5344CB8AC3E}">
        <p14:creationId xmlns:p14="http://schemas.microsoft.com/office/powerpoint/2010/main" xmlns="" val="16710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smtClean="0">
                <a:solidFill>
                  <a:schemeClr val="tx1"/>
                </a:solidFill>
                <a:effectLst/>
                <a:latin typeface="Arial" charset="0"/>
                <a:ea typeface="MS PGothic" pitchFamily="34" charset="-128"/>
                <a:cs typeface="+mn-cs"/>
                <a:hlinkClick r:id="rId3"/>
              </a:rPr>
              <a:t>http://www.stern.nyu.edu/~adamodar/New_Home_Page/data.html</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2</a:t>
            </a:fld>
            <a:endParaRPr lang="en-US" dirty="0"/>
          </a:p>
        </p:txBody>
      </p:sp>
    </p:spTree>
    <p:extLst>
      <p:ext uri="{BB962C8B-B14F-4D97-AF65-F5344CB8AC3E}">
        <p14:creationId xmlns:p14="http://schemas.microsoft.com/office/powerpoint/2010/main" xmlns="" val="2368911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Hedge funds:  Typical multi-strategies.  Arbitrage opportunities:   Delta One, Reversion/conversion,</a:t>
            </a:r>
            <a:r>
              <a:rPr lang="en-US" baseline="0" dirty="0" smtClean="0"/>
              <a:t> </a:t>
            </a:r>
            <a:r>
              <a:rPr lang="en-US" dirty="0" smtClean="0"/>
              <a:t>International Dividend Withholding Tax, Index Rebalancing.</a:t>
            </a:r>
            <a:endParaRPr lang="en-US" smtClean="0"/>
          </a:p>
          <a:p>
            <a:endParaRPr lang="en-US" dirty="0" smtClean="0"/>
          </a:p>
          <a:p>
            <a:pPr>
              <a:buFont typeface="Wingdings"/>
              <a:buChar char="Ø"/>
            </a:pPr>
            <a:endParaRPr lang="en-US" dirty="0" smtClean="0"/>
          </a:p>
          <a:p>
            <a:pPr>
              <a:buFont typeface="Wingdings"/>
              <a:buChar char="Ø"/>
            </a:pP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29</a:t>
            </a:fld>
            <a:endParaRPr lang="en-US" dirty="0"/>
          </a:p>
        </p:txBody>
      </p:sp>
    </p:spTree>
    <p:extLst>
      <p:ext uri="{BB962C8B-B14F-4D97-AF65-F5344CB8AC3E}">
        <p14:creationId xmlns:p14="http://schemas.microsoft.com/office/powerpoint/2010/main" xmlns="" val="1523430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the SEC (2016), </a:t>
            </a:r>
            <a:r>
              <a:rPr lang="en-US" dirty="0" smtClean="0"/>
              <a:t>An </a:t>
            </a:r>
            <a:r>
              <a:rPr lang="en-US" i="1" dirty="0" smtClean="0"/>
              <a:t>accredited investor</a:t>
            </a:r>
            <a:r>
              <a:rPr lang="en-US" dirty="0" smtClean="0"/>
              <a:t>, in the context of a natural person, includes anyone who:</a:t>
            </a:r>
          </a:p>
          <a:p>
            <a:r>
              <a:rPr lang="en-US" dirty="0" smtClean="0"/>
              <a:t>earned income that exceeded $200,000 (or $300,000 together with a spouse) in each of the prior two years, and reasonably expects the same for the current year, </a:t>
            </a:r>
            <a:r>
              <a:rPr lang="en-US" b="1" i="1" dirty="0" smtClean="0"/>
              <a:t>OR </a:t>
            </a:r>
            <a:r>
              <a:rPr lang="en-US" dirty="0" smtClean="0"/>
              <a:t>has a net worth over $1 million, either alone or together with a spouse (excluding the value of the person’s primary residence). https://www.investor.gov/news-alerts/investor-bulletins/investor-bulletin-accredited-investors</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30</a:t>
            </a:fld>
            <a:endParaRPr lang="en-US" dirty="0"/>
          </a:p>
        </p:txBody>
      </p:sp>
    </p:spTree>
    <p:extLst>
      <p:ext uri="{BB962C8B-B14F-4D97-AF65-F5344CB8AC3E}">
        <p14:creationId xmlns:p14="http://schemas.microsoft.com/office/powerpoint/2010/main" xmlns="" val="2746816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HRFI Fund-Weighted Composite</a:t>
            </a:r>
          </a:p>
          <a:p>
            <a:r>
              <a:rPr lang="en-US" dirty="0" smtClean="0"/>
              <a:t>Value added monthly index, or </a:t>
            </a:r>
            <a:r>
              <a:rPr lang="en-US" b="1" dirty="0" smtClean="0"/>
              <a:t>VAMI - </a:t>
            </a:r>
          </a:p>
          <a:p>
            <a:endParaRPr lang="en-US" b="1" dirty="0" smtClean="0"/>
          </a:p>
          <a:p>
            <a:r>
              <a:rPr lang="en-US" sz="1200" b="0" i="0" u="none" strike="noStrike" kern="1200" baseline="0" dirty="0" smtClean="0">
                <a:solidFill>
                  <a:schemeClr val="tx1"/>
                </a:solidFill>
                <a:latin typeface="Arial" charset="0"/>
                <a:ea typeface="MS PGothic" pitchFamily="34" charset="-128"/>
                <a:cs typeface="+mn-cs"/>
              </a:rPr>
              <a:t>Source:  </a:t>
            </a:r>
            <a:r>
              <a:rPr lang="en-US" sz="1200" b="1" i="0" u="none" strike="noStrike" kern="1200" baseline="0" dirty="0" smtClean="0">
                <a:solidFill>
                  <a:schemeClr val="tx1"/>
                </a:solidFill>
                <a:latin typeface="Arial" charset="0"/>
                <a:ea typeface="MS PGothic" pitchFamily="34" charset="-128"/>
                <a:cs typeface="+mn-cs"/>
              </a:rPr>
              <a:t>HFR  Hedge Fund Research Inc.  </a:t>
            </a:r>
            <a:endParaRPr lang="en-US" sz="1200" b="0" i="0" u="none" strike="noStrike" kern="1200" baseline="0" dirty="0" smtClean="0">
              <a:solidFill>
                <a:schemeClr val="tx1"/>
              </a:solidFill>
              <a:latin typeface="Arial" charset="0"/>
              <a:ea typeface="MS PGothic" pitchFamily="34" charset="-128"/>
              <a:cs typeface="+mn-cs"/>
            </a:endParaRPr>
          </a:p>
          <a:p>
            <a:r>
              <a:rPr lang="en-US" sz="1200" b="1" i="0" u="none" strike="noStrike" kern="1200" baseline="0" dirty="0" smtClean="0">
                <a:solidFill>
                  <a:schemeClr val="tx1"/>
                </a:solidFill>
                <a:latin typeface="Arial" charset="0"/>
                <a:ea typeface="MS PGothic" pitchFamily="34" charset="-128"/>
                <a:cs typeface="+mn-cs"/>
              </a:rPr>
              <a:t>Presentation to: </a:t>
            </a:r>
            <a:endParaRPr lang="en-US" sz="1200" b="0" i="0" u="none" strike="noStrike" kern="1200" baseline="0" dirty="0" smtClean="0">
              <a:solidFill>
                <a:schemeClr val="tx1"/>
              </a:solidFill>
              <a:latin typeface="Arial" charset="0"/>
              <a:ea typeface="MS PGothic" pitchFamily="34" charset="-128"/>
              <a:cs typeface="+mn-cs"/>
            </a:endParaRPr>
          </a:p>
          <a:p>
            <a:r>
              <a:rPr lang="en-US" sz="1200" b="1" i="0" u="none" strike="noStrike" kern="1200" baseline="0" dirty="0" smtClean="0">
                <a:solidFill>
                  <a:schemeClr val="tx1"/>
                </a:solidFill>
                <a:latin typeface="Arial" charset="0"/>
                <a:ea typeface="MS PGothic" pitchFamily="34" charset="-128"/>
                <a:cs typeface="+mn-cs"/>
              </a:rPr>
              <a:t>US Department of Labor </a:t>
            </a:r>
            <a:endParaRPr lang="en-US" sz="1200" b="0" i="0" u="none" strike="noStrike" kern="1200" baseline="0" dirty="0" smtClean="0">
              <a:solidFill>
                <a:schemeClr val="tx1"/>
              </a:solidFill>
              <a:latin typeface="Arial" charset="0"/>
              <a:ea typeface="MS PGothic" pitchFamily="34" charset="-128"/>
              <a:cs typeface="+mn-cs"/>
            </a:endParaRPr>
          </a:p>
          <a:p>
            <a:r>
              <a:rPr lang="en-US" sz="1200" b="1" i="0" u="none" strike="noStrike" kern="1200" baseline="0" dirty="0" smtClean="0">
                <a:solidFill>
                  <a:schemeClr val="tx1"/>
                </a:solidFill>
                <a:latin typeface="Arial" charset="0"/>
                <a:ea typeface="MS PGothic" pitchFamily="34" charset="-128"/>
                <a:cs typeface="+mn-cs"/>
              </a:rPr>
              <a:t>Advisory Council on Employee Welfare and Pension Benefit Plans </a:t>
            </a:r>
            <a:endParaRPr lang="en-US" sz="1200" b="0" i="0" u="none" strike="noStrike" kern="1200" baseline="0" dirty="0" smtClean="0">
              <a:solidFill>
                <a:schemeClr val="tx1"/>
              </a:solidFill>
              <a:latin typeface="Arial" charset="0"/>
              <a:ea typeface="MS PGothic" pitchFamily="34" charset="-128"/>
              <a:cs typeface="+mn-cs"/>
            </a:endParaRPr>
          </a:p>
          <a:p>
            <a:r>
              <a:rPr lang="en-US" sz="1200" b="1" i="0" u="none" strike="noStrike" kern="1200" baseline="0" dirty="0" smtClean="0">
                <a:solidFill>
                  <a:schemeClr val="tx1"/>
                </a:solidFill>
                <a:latin typeface="Arial" charset="0"/>
                <a:ea typeface="MS PGothic" pitchFamily="34" charset="-128"/>
                <a:cs typeface="+mn-cs"/>
              </a:rPr>
              <a:t>July 19, 2011 </a:t>
            </a:r>
            <a:endParaRPr lang="en-US" sz="1200" b="0" i="0" u="none" strike="noStrike" kern="1200" baseline="0" dirty="0" smtClean="0">
              <a:solidFill>
                <a:schemeClr val="tx1"/>
              </a:solidFill>
              <a:latin typeface="Arial" charset="0"/>
              <a:ea typeface="MS PGothic" pitchFamily="34" charset="-128"/>
              <a:cs typeface="+mn-cs"/>
            </a:endParaRPr>
          </a:p>
          <a:p>
            <a:r>
              <a:rPr lang="en-US" sz="1200" b="1" i="0" u="none" strike="noStrike" kern="1200" baseline="0" dirty="0" smtClean="0">
                <a:solidFill>
                  <a:schemeClr val="tx1"/>
                </a:solidFill>
                <a:latin typeface="Arial" charset="0"/>
                <a:ea typeface="MS PGothic" pitchFamily="34" charset="-128"/>
                <a:cs typeface="+mn-cs"/>
              </a:rPr>
              <a:t>200 Constitution Avenue N.W. </a:t>
            </a:r>
            <a:endParaRPr lang="en-US" sz="1200" b="0" i="0" u="none" strike="noStrike" kern="1200" baseline="0" dirty="0" smtClean="0">
              <a:solidFill>
                <a:schemeClr val="tx1"/>
              </a:solidFill>
              <a:latin typeface="Arial" charset="0"/>
              <a:ea typeface="MS PGothic" pitchFamily="34" charset="-128"/>
              <a:cs typeface="+mn-cs"/>
            </a:endParaRPr>
          </a:p>
          <a:p>
            <a:r>
              <a:rPr lang="en-US" sz="1200" b="1" i="0" u="none" strike="noStrike" kern="1200" baseline="0" dirty="0" smtClean="0">
                <a:solidFill>
                  <a:schemeClr val="tx1"/>
                </a:solidFill>
                <a:latin typeface="Arial" charset="0"/>
                <a:ea typeface="MS PGothic" pitchFamily="34" charset="-128"/>
                <a:cs typeface="+mn-cs"/>
              </a:rPr>
              <a:t>Washington, D.C. 20210 </a:t>
            </a:r>
          </a:p>
          <a:p>
            <a:endParaRPr lang="en-US" sz="1200" b="1" i="0" u="none" strike="noStrike" kern="1200" baseline="0" dirty="0" smtClean="0">
              <a:solidFill>
                <a:schemeClr val="tx1"/>
              </a:solidFill>
              <a:latin typeface="Arial" charset="0"/>
              <a:ea typeface="MS PGothic"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32</a:t>
            </a:fld>
            <a:endParaRPr lang="en-US" dirty="0"/>
          </a:p>
        </p:txBody>
      </p:sp>
    </p:spTree>
    <p:extLst>
      <p:ext uri="{BB962C8B-B14F-4D97-AF65-F5344CB8AC3E}">
        <p14:creationId xmlns:p14="http://schemas.microsoft.com/office/powerpoint/2010/main" xmlns="" val="2818309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33</a:t>
            </a:fld>
            <a:endParaRPr lang="en-US" dirty="0"/>
          </a:p>
        </p:txBody>
      </p:sp>
    </p:spTree>
    <p:extLst>
      <p:ext uri="{BB962C8B-B14F-4D97-AF65-F5344CB8AC3E}">
        <p14:creationId xmlns:p14="http://schemas.microsoft.com/office/powerpoint/2010/main" xmlns="" val="896363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FCOMX - Forward Commodity L/S Strategy </a:t>
            </a:r>
            <a:r>
              <a:rPr lang="en-US" b="1" dirty="0" err="1" smtClean="0"/>
              <a:t>Inv</a:t>
            </a:r>
            <a:r>
              <a:rPr lang="en-US" b="1" dirty="0" smtClean="0"/>
              <a:t>   </a:t>
            </a: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34</a:t>
            </a:fld>
            <a:endParaRPr lang="en-US" dirty="0"/>
          </a:p>
        </p:txBody>
      </p:sp>
    </p:spTree>
    <p:extLst>
      <p:ext uri="{BB962C8B-B14F-4D97-AF65-F5344CB8AC3E}">
        <p14:creationId xmlns:p14="http://schemas.microsoft.com/office/powerpoint/2010/main" xmlns="" val="3676400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Bill &amp; Melinda Gates Foundation</a:t>
            </a:r>
            <a:r>
              <a:rPr lang="en-US" dirty="0" smtClean="0"/>
              <a:t> (or the </a:t>
            </a:r>
            <a:r>
              <a:rPr lang="en-US" b="1" dirty="0" smtClean="0"/>
              <a:t>Gates Foundation</a:t>
            </a:r>
            <a:r>
              <a:rPr lang="en-US" dirty="0" smtClean="0"/>
              <a:t>, abbreviated as BMGF) is the largest </a:t>
            </a:r>
            <a:r>
              <a:rPr lang="en-US" dirty="0" smtClean="0">
                <a:hlinkClick r:id="rId3" tooltip="Private foundation"/>
              </a:rPr>
              <a:t>private foundation</a:t>
            </a:r>
            <a:r>
              <a:rPr lang="en-US" dirty="0" smtClean="0"/>
              <a:t> in the world  It was launched in 2000;</a:t>
            </a:r>
            <a:r>
              <a:rPr lang="en-US" baseline="0" dirty="0" smtClean="0"/>
              <a:t> </a:t>
            </a:r>
            <a:r>
              <a:rPr lang="en-US" dirty="0" smtClean="0"/>
              <a:t>is controlled by its three trustees: Bill Gates, Melinda Gates and </a:t>
            </a:r>
            <a:r>
              <a:rPr lang="en-US" dirty="0" smtClean="0">
                <a:hlinkClick r:id="rId4" tooltip="Warren Buffett"/>
              </a:rPr>
              <a:t>Warren Buffett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37</a:t>
            </a:fld>
            <a:endParaRPr lang="en-US" dirty="0"/>
          </a:p>
        </p:txBody>
      </p:sp>
    </p:spTree>
    <p:extLst>
      <p:ext uri="{BB962C8B-B14F-4D97-AF65-F5344CB8AC3E}">
        <p14:creationId xmlns:p14="http://schemas.microsoft.com/office/powerpoint/2010/main" xmlns="" val="3228512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Arial" charset="0"/>
                <a:ea typeface="MS PGothic" pitchFamily="34" charset="-128"/>
                <a:cs typeface="+mn-cs"/>
              </a:rPr>
              <a:t>4/16/1985</a:t>
            </a:r>
            <a:r>
              <a:rPr lang="en-US" dirty="0" smtClean="0"/>
              <a:t> </a:t>
            </a:r>
            <a:r>
              <a:rPr lang="en-US" sz="1200" b="0" i="0" u="none" strike="noStrike" kern="1200" dirty="0" smtClean="0">
                <a:solidFill>
                  <a:schemeClr val="tx1"/>
                </a:solidFill>
                <a:latin typeface="Arial" charset="0"/>
                <a:ea typeface="MS PGothic" pitchFamily="34" charset="-128"/>
                <a:cs typeface="+mn-cs"/>
              </a:rPr>
              <a:t>1730</a:t>
            </a:r>
            <a:r>
              <a:rPr lang="en-US" dirty="0" smtClean="0"/>
              <a:t> </a:t>
            </a:r>
            <a:r>
              <a:rPr lang="en-US" sz="1200" b="0" i="0" u="none" strike="noStrike" kern="1200" dirty="0" smtClean="0">
                <a:solidFill>
                  <a:schemeClr val="tx1"/>
                </a:solidFill>
                <a:latin typeface="Arial" charset="0"/>
                <a:ea typeface="MS PGothic" pitchFamily="34" charset="-128"/>
                <a:cs typeface="+mn-cs"/>
              </a:rPr>
              <a:t>12/31/2015</a:t>
            </a:r>
            <a:r>
              <a:rPr lang="en-US" dirty="0" smtClean="0"/>
              <a:t> </a:t>
            </a:r>
            <a:r>
              <a:rPr lang="en-US" sz="1200" b="0" i="0" u="none" strike="noStrike" kern="1200" dirty="0" smtClean="0">
                <a:solidFill>
                  <a:schemeClr val="tx1"/>
                </a:solidFill>
                <a:latin typeface="Arial" charset="0"/>
                <a:ea typeface="MS PGothic" pitchFamily="34" charset="-128"/>
                <a:cs typeface="+mn-cs"/>
              </a:rPr>
              <a:t>197800</a:t>
            </a:r>
            <a:r>
              <a:rPr lang="en-US" dirty="0" smtClean="0"/>
              <a:t> </a:t>
            </a:r>
            <a:r>
              <a:rPr lang="en-US" sz="1200" b="0" i="0" u="none" strike="noStrike" kern="1200" dirty="0" smtClean="0">
                <a:solidFill>
                  <a:schemeClr val="tx1"/>
                </a:solidFill>
                <a:latin typeface="Arial" charset="0"/>
                <a:ea typeface="MS PGothic" pitchFamily="34" charset="-128"/>
                <a:cs typeface="+mn-cs"/>
              </a:rPr>
              <a:t>30.707734</a:t>
            </a:r>
            <a:r>
              <a:rPr lang="en-US" dirty="0" smtClean="0"/>
              <a:t> </a:t>
            </a:r>
            <a:r>
              <a:rPr lang="en-US" sz="1200" b="0" i="0" u="none" strike="noStrike" kern="1200" dirty="0" smtClean="0">
                <a:solidFill>
                  <a:schemeClr val="tx1"/>
                </a:solidFill>
                <a:latin typeface="Arial" charset="0"/>
                <a:ea typeface="MS PGothic" pitchFamily="34" charset="-128"/>
                <a:cs typeface="+mn-cs"/>
              </a:rPr>
              <a:t>114.3353</a:t>
            </a:r>
            <a:r>
              <a:rPr lang="en-US" dirty="0" smtClean="0"/>
              <a:t> </a:t>
            </a:r>
            <a:r>
              <a:rPr lang="en-US" sz="1200" b="0" i="0" u="none" strike="noStrike" kern="1200" dirty="0" smtClean="0">
                <a:solidFill>
                  <a:schemeClr val="tx1"/>
                </a:solidFill>
                <a:latin typeface="Arial" charset="0"/>
                <a:ea typeface="MS PGothic" pitchFamily="34" charset="-128"/>
                <a:cs typeface="+mn-cs"/>
              </a:rPr>
              <a:t>1.166876</a:t>
            </a:r>
            <a:r>
              <a:rPr lang="en-US" dirty="0" smtClean="0"/>
              <a:t> 	31 year horizon</a:t>
            </a:r>
            <a:endParaRPr lang="en-US" sz="1200" b="0" i="0" u="none" strike="noStrike" kern="1200" dirty="0" smtClean="0">
              <a:solidFill>
                <a:schemeClr val="tx1"/>
              </a:solidFill>
              <a:latin typeface="Arial" charset="0"/>
              <a:ea typeface="MS PGothic" pitchFamily="34" charset="-128"/>
              <a:cs typeface="+mn-cs"/>
            </a:endParaRPr>
          </a:p>
          <a:p>
            <a:r>
              <a:rPr lang="en-US" sz="1200" b="0" i="0" u="none" strike="noStrike" kern="1200" dirty="0" smtClean="0">
                <a:solidFill>
                  <a:schemeClr val="tx1"/>
                </a:solidFill>
                <a:latin typeface="Arial" charset="0"/>
                <a:ea typeface="MS PGothic" pitchFamily="34" charset="-128"/>
                <a:cs typeface="+mn-cs"/>
              </a:rPr>
              <a:t>3/17/1980</a:t>
            </a:r>
            <a:r>
              <a:rPr lang="en-US" dirty="0" smtClean="0"/>
              <a:t> </a:t>
            </a:r>
            <a:r>
              <a:rPr lang="en-US" sz="1200" b="0" i="0" u="none" strike="noStrike" kern="1200" dirty="0" smtClean="0">
                <a:solidFill>
                  <a:schemeClr val="tx1"/>
                </a:solidFill>
                <a:latin typeface="Arial" charset="0"/>
                <a:ea typeface="MS PGothic" pitchFamily="34" charset="-128"/>
                <a:cs typeface="+mn-cs"/>
              </a:rPr>
              <a:t>290</a:t>
            </a:r>
            <a:r>
              <a:rPr lang="en-US" dirty="0" smtClean="0"/>
              <a:t> </a:t>
            </a:r>
            <a:r>
              <a:rPr lang="en-US" sz="1200" b="0" i="0" u="none" strike="noStrike" kern="1200" dirty="0" smtClean="0">
                <a:solidFill>
                  <a:schemeClr val="tx1"/>
                </a:solidFill>
                <a:latin typeface="Arial" charset="0"/>
                <a:ea typeface="MS PGothic" pitchFamily="34" charset="-128"/>
                <a:cs typeface="+mn-cs"/>
              </a:rPr>
              <a:t>4/12/2016</a:t>
            </a:r>
            <a:r>
              <a:rPr lang="en-US" dirty="0" smtClean="0"/>
              <a:t> </a:t>
            </a:r>
            <a:r>
              <a:rPr lang="en-US" sz="1200" b="0" i="0" u="none" strike="noStrike" kern="1200" dirty="0" smtClean="0">
                <a:solidFill>
                  <a:schemeClr val="tx1"/>
                </a:solidFill>
                <a:latin typeface="Arial" charset="0"/>
                <a:ea typeface="MS PGothic" pitchFamily="34" charset="-128"/>
                <a:cs typeface="+mn-cs"/>
              </a:rPr>
              <a:t>213,700</a:t>
            </a:r>
            <a:r>
              <a:rPr lang="en-US" dirty="0" smtClean="0"/>
              <a:t> </a:t>
            </a:r>
            <a:r>
              <a:rPr lang="en-US" sz="1200" b="0" i="0" u="none" strike="noStrike" kern="1200" dirty="0" smtClean="0">
                <a:solidFill>
                  <a:schemeClr val="tx1"/>
                </a:solidFill>
                <a:latin typeface="Arial" charset="0"/>
                <a:ea typeface="MS PGothic" pitchFamily="34" charset="-128"/>
                <a:cs typeface="+mn-cs"/>
              </a:rPr>
              <a:t>36.07118</a:t>
            </a:r>
            <a:r>
              <a:rPr lang="en-US" dirty="0" smtClean="0"/>
              <a:t> </a:t>
            </a:r>
            <a:r>
              <a:rPr lang="en-US" sz="1200" b="0" i="0" u="none" strike="noStrike" kern="1200" dirty="0" smtClean="0">
                <a:solidFill>
                  <a:schemeClr val="tx1"/>
                </a:solidFill>
                <a:latin typeface="Arial" charset="0"/>
                <a:ea typeface="MS PGothic" pitchFamily="34" charset="-128"/>
                <a:cs typeface="+mn-cs"/>
              </a:rPr>
              <a:t>736.8966</a:t>
            </a:r>
            <a:r>
              <a:rPr lang="en-US" dirty="0" smtClean="0"/>
              <a:t>  </a:t>
            </a:r>
            <a:r>
              <a:rPr lang="en-US" sz="1200" b="0" i="0" u="none" strike="noStrike" kern="1200" dirty="0" smtClean="0">
                <a:solidFill>
                  <a:schemeClr val="tx1"/>
                </a:solidFill>
                <a:latin typeface="Arial" charset="0"/>
                <a:ea typeface="MS PGothic" pitchFamily="34" charset="-128"/>
                <a:cs typeface="+mn-cs"/>
              </a:rPr>
              <a:t>1.200862</a:t>
            </a:r>
            <a:r>
              <a:rPr lang="en-US" dirty="0" smtClean="0"/>
              <a:t> 	36 year horizon</a:t>
            </a:r>
          </a:p>
          <a:p>
            <a:endParaRPr lang="en-US" dirty="0" smtClean="0"/>
          </a:p>
          <a:p>
            <a:r>
              <a:rPr lang="en-US" sz="1200" b="0" i="0" u="none" strike="noStrike" kern="1200" dirty="0" smtClean="0">
                <a:solidFill>
                  <a:schemeClr val="tx1"/>
                </a:solidFill>
                <a:effectLst/>
                <a:latin typeface="Arial" charset="0"/>
                <a:ea typeface="MS PGothic" pitchFamily="34" charset="-128"/>
                <a:cs typeface="+mn-cs"/>
              </a:rPr>
              <a:t>02/02/98 buy</a:t>
            </a:r>
            <a:r>
              <a:rPr lang="en-US" dirty="0" smtClean="0"/>
              <a:t> </a:t>
            </a:r>
            <a:r>
              <a:rPr lang="en-US" sz="1200" b="0" i="0" u="none" strike="noStrike" kern="1200" dirty="0" smtClean="0">
                <a:solidFill>
                  <a:schemeClr val="tx1"/>
                </a:solidFill>
                <a:effectLst/>
                <a:latin typeface="Arial" charset="0"/>
                <a:ea typeface="MS PGothic" pitchFamily="34" charset="-128"/>
                <a:cs typeface="+mn-cs"/>
              </a:rPr>
              <a:t>BRKA Berkshire Hathaway</a:t>
            </a:r>
            <a:r>
              <a:rPr lang="en-US" dirty="0" smtClean="0"/>
              <a:t> </a:t>
            </a:r>
            <a:r>
              <a:rPr lang="en-US" sz="1200" b="0" i="0" u="none" strike="noStrike" kern="1200" dirty="0" smtClean="0">
                <a:solidFill>
                  <a:schemeClr val="tx1"/>
                </a:solidFill>
                <a:effectLst/>
                <a:latin typeface="Arial" charset="0"/>
                <a:ea typeface="MS PGothic" pitchFamily="34" charset="-128"/>
                <a:cs typeface="+mn-cs"/>
              </a:rPr>
              <a:t>1 52,029.95 52,029.95 03/24/98 64,800 64,800.00 14.98 64,785.025 12,755.08 03/11/98 buy</a:t>
            </a:r>
            <a:r>
              <a:rPr lang="en-US" dirty="0" smtClean="0"/>
              <a:t> </a:t>
            </a:r>
            <a:r>
              <a:rPr lang="en-US" sz="1200" b="0" i="0" u="none" strike="noStrike" kern="1200" dirty="0" smtClean="0">
                <a:solidFill>
                  <a:schemeClr val="tx1"/>
                </a:solidFill>
                <a:effectLst/>
                <a:latin typeface="Arial" charset="0"/>
                <a:ea typeface="MS PGothic" pitchFamily="34" charset="-128"/>
                <a:cs typeface="+mn-cs"/>
              </a:rPr>
              <a:t>BRKA Berkshire Hathaway</a:t>
            </a:r>
            <a:r>
              <a:rPr lang="en-US" dirty="0" smtClean="0"/>
              <a:t> </a:t>
            </a:r>
            <a:r>
              <a:rPr lang="en-US" sz="1200" b="0" i="0" u="none" strike="noStrike" kern="1200" dirty="0" smtClean="0">
                <a:solidFill>
                  <a:schemeClr val="tx1"/>
                </a:solidFill>
                <a:effectLst/>
                <a:latin typeface="Arial" charset="0"/>
                <a:ea typeface="MS PGothic" pitchFamily="34" charset="-128"/>
                <a:cs typeface="+mn-cs"/>
              </a:rPr>
              <a:t>1 60,344.00 60,344.00 03/24/98 64,800 64,800.00 14.98 64,785.025 4,441.03 </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38</a:t>
            </a:fld>
            <a:endParaRPr lang="en-US" dirty="0"/>
          </a:p>
        </p:txBody>
      </p:sp>
    </p:spTree>
    <p:extLst>
      <p:ext uri="{BB962C8B-B14F-4D97-AF65-F5344CB8AC3E}">
        <p14:creationId xmlns:p14="http://schemas.microsoft.com/office/powerpoint/2010/main" xmlns="" val="3140582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from Gates Foundation website, 2009</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39</a:t>
            </a:fld>
            <a:endParaRPr lang="en-US" dirty="0"/>
          </a:p>
        </p:txBody>
      </p:sp>
    </p:spTree>
    <p:extLst>
      <p:ext uri="{BB962C8B-B14F-4D97-AF65-F5344CB8AC3E}">
        <p14:creationId xmlns:p14="http://schemas.microsoft.com/office/powerpoint/2010/main" xmlns="" val="3795082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40</a:t>
            </a:fld>
            <a:endParaRPr lang="en-US" dirty="0"/>
          </a:p>
        </p:txBody>
      </p:sp>
    </p:spTree>
    <p:extLst>
      <p:ext uri="{BB962C8B-B14F-4D97-AF65-F5344CB8AC3E}">
        <p14:creationId xmlns:p14="http://schemas.microsoft.com/office/powerpoint/2010/main" xmlns="" val="1562509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a:t>
            </a:r>
            <a:r>
              <a:rPr lang="en-US" baseline="0" dirty="0" smtClean="0"/>
              <a:t> 6/30/2015	</a:t>
            </a:r>
            <a:endParaRPr lang="en-US" dirty="0" smtClean="0"/>
          </a:p>
          <a:p>
            <a:r>
              <a:rPr lang="en-US" dirty="0" smtClean="0"/>
              <a:t>The original charter for Rice prohibited the University from incurring debt.  The charter was amended in 1998 permitting Rice to issue its first tax-exempt debt in 1999.  It now totals $967M</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41</a:t>
            </a:fld>
            <a:endParaRPr lang="en-US" dirty="0"/>
          </a:p>
        </p:txBody>
      </p:sp>
    </p:spTree>
    <p:extLst>
      <p:ext uri="{BB962C8B-B14F-4D97-AF65-F5344CB8AC3E}">
        <p14:creationId xmlns:p14="http://schemas.microsoft.com/office/powerpoint/2010/main" xmlns="" val="229071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a:t>
            </a:r>
            <a:r>
              <a:rPr lang="en-US" dirty="0" err="1" smtClean="0"/>
              <a:t>Beginnin</a:t>
            </a:r>
            <a:r>
              <a:rPr lang="en-US" dirty="0" smtClean="0"/>
              <a:t> principal</a:t>
            </a:r>
            <a:r>
              <a:rPr lang="en-US" baseline="0" dirty="0" smtClean="0"/>
              <a:t> in 1928 (88 years)</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a:t>
            </a:fld>
            <a:endParaRPr lang="en-US" dirty="0"/>
          </a:p>
        </p:txBody>
      </p:sp>
    </p:spTree>
    <p:extLst>
      <p:ext uri="{BB962C8B-B14F-4D97-AF65-F5344CB8AC3E}">
        <p14:creationId xmlns:p14="http://schemas.microsoft.com/office/powerpoint/2010/main" xmlns="" val="594726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42</a:t>
            </a:fld>
            <a:endParaRPr lang="en-US" dirty="0"/>
          </a:p>
        </p:txBody>
      </p:sp>
    </p:spTree>
    <p:extLst>
      <p:ext uri="{BB962C8B-B14F-4D97-AF65-F5344CB8AC3E}">
        <p14:creationId xmlns:p14="http://schemas.microsoft.com/office/powerpoint/2010/main" xmlns="" val="1618005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Endowment Index</a:t>
            </a:r>
            <a:r>
              <a:rPr lang="en-US" baseline="30000" dirty="0" smtClean="0"/>
              <a:t>®</a:t>
            </a:r>
            <a:r>
              <a:rPr lang="en-US" dirty="0" smtClean="0"/>
              <a:t> has been co-created by </a:t>
            </a:r>
            <a:r>
              <a:rPr lang="en-US" dirty="0" smtClean="0">
                <a:hlinkClick r:id="rId3"/>
              </a:rPr>
              <a:t>ETF Model Solutions, LLC</a:t>
            </a:r>
            <a:r>
              <a:rPr lang="en-US" dirty="0" smtClean="0"/>
              <a:t> and </a:t>
            </a:r>
            <a:r>
              <a:rPr lang="en-US" dirty="0" smtClean="0">
                <a:hlinkClick r:id="rId4"/>
              </a:rPr>
              <a:t>Endowment Wealth Management, Inc. </a:t>
            </a:r>
            <a:r>
              <a:rPr lang="en-US" dirty="0" smtClean="0"/>
              <a:t> ETF Model Solutions, LLC is the portfolio manager for the Endowment Multi-Asset ETF Allocation, a collective investment trust sponsored by Alta Trust.  Contact:  Tim </a:t>
            </a:r>
            <a:r>
              <a:rPr lang="en-US" dirty="0" err="1" smtClean="0"/>
              <a:t>Landolt</a:t>
            </a:r>
            <a:r>
              <a:rPr lang="en-US" dirty="0" smtClean="0"/>
              <a:t>, Managing Director, 920.785.6012.  </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46</a:t>
            </a:fld>
            <a:endParaRPr lang="en-US" dirty="0"/>
          </a:p>
        </p:txBody>
      </p:sp>
    </p:spTree>
    <p:extLst>
      <p:ext uri="{BB962C8B-B14F-4D97-AF65-F5344CB8AC3E}">
        <p14:creationId xmlns:p14="http://schemas.microsoft.com/office/powerpoint/2010/main" xmlns="" val="3631732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Real estate (</a:t>
            </a:r>
            <a:r>
              <a:rPr lang="en-US" dirty="0" err="1" smtClean="0"/>
              <a:t>manuf</a:t>
            </a:r>
            <a:r>
              <a:rPr lang="en-US" dirty="0" smtClean="0"/>
              <a:t> 26.84% 2011-2016))</a:t>
            </a:r>
          </a:p>
          <a:p>
            <a:pPr lvl="1"/>
            <a:r>
              <a:rPr lang="en-US" dirty="0" smtClean="0"/>
              <a:t>Water (44% 2009-2014)</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Emissions  (Carbon emissions,</a:t>
            </a:r>
            <a:r>
              <a:rPr lang="en-US" baseline="0" dirty="0" smtClean="0"/>
              <a:t> </a:t>
            </a:r>
            <a:r>
              <a:rPr lang="en-US" dirty="0" smtClean="0"/>
              <a:t>EUA Futures 1 lot 1,000 </a:t>
            </a:r>
            <a:r>
              <a:rPr lang="en-US" dirty="0" err="1" smtClean="0"/>
              <a:t>tonnes</a:t>
            </a:r>
            <a:r>
              <a:rPr lang="en-US" dirty="0" smtClean="0"/>
              <a:t> EU</a:t>
            </a:r>
            <a:r>
              <a:rPr lang="en-US" baseline="0" dirty="0" smtClean="0"/>
              <a:t> allowances </a:t>
            </a:r>
            <a:r>
              <a:rPr lang="en-US" dirty="0" smtClean="0"/>
              <a:t>Trading will occur on the ICE Futures Europe electronic platform known as the ICE Platform accessible via </a:t>
            </a:r>
            <a:r>
              <a:rPr lang="en-US" dirty="0" err="1" smtClean="0"/>
              <a:t>WebICE</a:t>
            </a:r>
            <a:r>
              <a:rPr lang="en-US" dirty="0" smtClean="0"/>
              <a:t> or through a conformed Independent Software Vendor. The contracts are physically settled and delivered by the transfer of the EU Allowances from the seller's account to the buyer's account at the Union Registry. All transfers always pass through your clearing member's account and ICE Clear Europe. Delivery takes place 3 days after the last trading day.   Price 2005-2016</a:t>
            </a:r>
            <a:r>
              <a:rPr lang="en-US" baseline="0" dirty="0" smtClean="0"/>
              <a:t> from $28 down to 5.7$/</a:t>
            </a:r>
            <a:r>
              <a:rPr lang="en-US" baseline="0" dirty="0" err="1" smtClean="0"/>
              <a:t>tonne</a:t>
            </a:r>
            <a:r>
              <a:rPr lang="en-US" baseline="0" dirty="0" smtClean="0"/>
              <a:t>. </a:t>
            </a:r>
            <a:r>
              <a:rPr lang="fr-FR" b="1" dirty="0" err="1" smtClean="0"/>
              <a:t>Carbon</a:t>
            </a:r>
            <a:r>
              <a:rPr lang="fr-FR" b="1" dirty="0" smtClean="0"/>
              <a:t> Emissions Futures - </a:t>
            </a:r>
            <a:r>
              <a:rPr lang="fr-FR" b="1" dirty="0" err="1" smtClean="0"/>
              <a:t>Dec</a:t>
            </a:r>
            <a:r>
              <a:rPr lang="fr-FR" b="1" dirty="0" smtClean="0"/>
              <a:t> 16 (CFI2Z6) http://www.investing.com/commodities/carbon-emissions-advanced-chart</a:t>
            </a:r>
          </a:p>
          <a:p>
            <a:pPr lvl="1"/>
            <a:r>
              <a:rPr lang="en-US" dirty="0" smtClean="0"/>
              <a:t>Gold -4.2% (2011-2016)</a:t>
            </a:r>
          </a:p>
          <a:p>
            <a:pPr lvl="1"/>
            <a:r>
              <a:rPr lang="en-US" dirty="0" smtClean="0"/>
              <a:t>Art  4%</a:t>
            </a:r>
            <a:r>
              <a:rPr lang="en-US" baseline="0" dirty="0" smtClean="0"/>
              <a:t> (between 5-10 years, 2016-2006)</a:t>
            </a:r>
          </a:p>
          <a:p>
            <a:pPr lvl="1"/>
            <a:r>
              <a:rPr lang="en-US" baseline="0" dirty="0" smtClean="0"/>
              <a:t>Wine 14% (7-yr </a:t>
            </a:r>
            <a:r>
              <a:rPr lang="en-US" baseline="0" dirty="0" err="1" smtClean="0"/>
              <a:t>cagr</a:t>
            </a:r>
            <a:r>
              <a:rPr lang="en-US" baseline="0" dirty="0" smtClean="0"/>
              <a:t>) with 7.2% sigma</a:t>
            </a:r>
            <a:endParaRPr lang="en-US" dirty="0" smtClean="0"/>
          </a:p>
          <a:p>
            <a:pPr lvl="1"/>
            <a:r>
              <a:rPr lang="en-US" dirty="0" smtClean="0"/>
              <a:t>Oil wells 10bbl/day = 6,000/</a:t>
            </a:r>
            <a:r>
              <a:rPr lang="en-US" dirty="0" err="1" smtClean="0"/>
              <a:t>mo</a:t>
            </a:r>
            <a:r>
              <a:rPr lang="en-US" dirty="0" smtClean="0"/>
              <a:t> = $48k/</a:t>
            </a:r>
            <a:r>
              <a:rPr lang="en-US" dirty="0" err="1" smtClean="0"/>
              <a:t>yr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48</a:t>
            </a:fld>
            <a:endParaRPr lang="en-US" dirty="0"/>
          </a:p>
        </p:txBody>
      </p:sp>
    </p:spTree>
    <p:extLst>
      <p:ext uri="{BB962C8B-B14F-4D97-AF65-F5344CB8AC3E}">
        <p14:creationId xmlns:p14="http://schemas.microsoft.com/office/powerpoint/2010/main" xmlns="" val="2288068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James Yuan and Alex </a:t>
            </a:r>
            <a:r>
              <a:rPr lang="en-US" dirty="0" err="1" smtClean="0"/>
              <a:t>Sokolyk</a:t>
            </a:r>
            <a:r>
              <a:rPr lang="en-US" dirty="0" smtClean="0"/>
              <a:t>, "Successfully Mining Greed and Fear: An Analysis“ 2016</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49</a:t>
            </a:fld>
            <a:endParaRPr lang="en-US" dirty="0"/>
          </a:p>
        </p:txBody>
      </p:sp>
    </p:spTree>
    <p:extLst>
      <p:ext uri="{BB962C8B-B14F-4D97-AF65-F5344CB8AC3E}">
        <p14:creationId xmlns:p14="http://schemas.microsoft.com/office/powerpoint/2010/main" xmlns="" val="3789353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51</a:t>
            </a:fld>
            <a:endParaRPr lang="en-US" dirty="0"/>
          </a:p>
        </p:txBody>
      </p:sp>
    </p:spTree>
    <p:extLst>
      <p:ext uri="{BB962C8B-B14F-4D97-AF65-F5344CB8AC3E}">
        <p14:creationId xmlns:p14="http://schemas.microsoft.com/office/powerpoint/2010/main" xmlns="" val="403489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$100 </a:t>
            </a:r>
            <a:r>
              <a:rPr lang="en-US" dirty="0" err="1" smtClean="0"/>
              <a:t>Beginnin</a:t>
            </a:r>
            <a:r>
              <a:rPr lang="en-US" dirty="0" smtClean="0"/>
              <a:t> principal</a:t>
            </a:r>
            <a:r>
              <a:rPr lang="en-US" baseline="0" dirty="0" smtClean="0"/>
              <a:t> in 1928</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4</a:t>
            </a:fld>
            <a:endParaRPr lang="en-US" dirty="0"/>
          </a:p>
        </p:txBody>
      </p:sp>
    </p:spTree>
    <p:extLst>
      <p:ext uri="{BB962C8B-B14F-4D97-AF65-F5344CB8AC3E}">
        <p14:creationId xmlns:p14="http://schemas.microsoft.com/office/powerpoint/2010/main" xmlns="" val="276209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October 17-18, 2011</a:t>
            </a:r>
          </a:p>
          <a:p>
            <a:r>
              <a:rPr lang="en-US" dirty="0" smtClean="0"/>
              <a:t>2: October 18-19, 2010</a:t>
            </a:r>
          </a:p>
          <a:p>
            <a:r>
              <a:rPr lang="en-US" dirty="0" smtClean="0"/>
              <a:t>1: March 23-24, 2009</a:t>
            </a: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6</a:t>
            </a:fld>
            <a:endParaRPr lang="en-US" dirty="0"/>
          </a:p>
        </p:txBody>
      </p:sp>
    </p:spTree>
    <p:extLst>
      <p:ext uri="{BB962C8B-B14F-4D97-AF65-F5344CB8AC3E}">
        <p14:creationId xmlns:p14="http://schemas.microsoft.com/office/powerpoint/2010/main" xmlns="" val="166366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is from Eubank 2010, 1928-2000 for 10 year horizon </a:t>
            </a:r>
            <a:r>
              <a:rPr lang="en-US" dirty="0" err="1" smtClean="0"/>
              <a:t>foir</a:t>
            </a:r>
            <a:r>
              <a:rPr lang="en-US" dirty="0" smtClean="0"/>
              <a:t> example</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7</a:t>
            </a:fld>
            <a:endParaRPr lang="en-US" dirty="0"/>
          </a:p>
        </p:txBody>
      </p:sp>
    </p:spTree>
    <p:extLst>
      <p:ext uri="{BB962C8B-B14F-4D97-AF65-F5344CB8AC3E}">
        <p14:creationId xmlns:p14="http://schemas.microsoft.com/office/powerpoint/2010/main" xmlns="" val="132462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Raymond James </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8</a:t>
            </a:fld>
            <a:endParaRPr lang="en-US" dirty="0"/>
          </a:p>
        </p:txBody>
      </p:sp>
    </p:spTree>
    <p:extLst>
      <p:ext uri="{BB962C8B-B14F-4D97-AF65-F5344CB8AC3E}">
        <p14:creationId xmlns:p14="http://schemas.microsoft.com/office/powerpoint/2010/main" xmlns="" val="30263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Lookin</a:t>
            </a:r>
            <a:r>
              <a:rPr lang="en-US" dirty="0" smtClean="0"/>
              <a:t> pretty bad at the beginning of the year 2016</a:t>
            </a:r>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9</a:t>
            </a:fld>
            <a:endParaRPr lang="en-US" dirty="0"/>
          </a:p>
        </p:txBody>
      </p:sp>
    </p:spTree>
    <p:extLst>
      <p:ext uri="{BB962C8B-B14F-4D97-AF65-F5344CB8AC3E}">
        <p14:creationId xmlns:p14="http://schemas.microsoft.com/office/powerpoint/2010/main" xmlns="" val="93426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12</a:t>
            </a:fld>
            <a:endParaRPr lang="en-US" dirty="0"/>
          </a:p>
        </p:txBody>
      </p:sp>
    </p:spTree>
    <p:extLst>
      <p:ext uri="{BB962C8B-B14F-4D97-AF65-F5344CB8AC3E}">
        <p14:creationId xmlns:p14="http://schemas.microsoft.com/office/powerpoint/2010/main" xmlns="" val="370787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a:prstGeom prst="rect">
            <a:avLst/>
          </a:prstGeom>
        </p:spPr>
        <p:txBody>
          <a:bodyPr/>
          <a:lstStyle>
            <a:lvl1pPr algn="ctr">
              <a:defRPr>
                <a:solidFill>
                  <a:srgbClr val="6AFCE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00400"/>
            <a:ext cx="6400800" cy="1752600"/>
          </a:xfrm>
          <a:prstGeom prst="rect">
            <a:avLst/>
          </a:prstGeom>
        </p:spPr>
        <p:txBody>
          <a:bodyPr/>
          <a:lstStyle>
            <a:lvl1pPr marL="0" indent="0" algn="ctr">
              <a:buNone/>
              <a:defRPr>
                <a:solidFill>
                  <a:srgbClr val="6AFCE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800" baseline="0" dirty="0">
                <a:solidFill>
                  <a:srgbClr val="6AFCEE"/>
                </a:solidFill>
                <a:ea typeface="ＭＳ Ｐゴシック" pitchFamily="1" charset="-128"/>
                <a:cs typeface="+mn-cs"/>
              </a:defRPr>
            </a:lvl1pPr>
          </a:lstStyle>
          <a:p>
            <a:pPr>
              <a:defRPr/>
            </a:pPr>
            <a:endParaRPr lang="en-US" dirty="0"/>
          </a:p>
        </p:txBody>
      </p:sp>
      <p:sp>
        <p:nvSpPr>
          <p:cNvPr id="5"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800" baseline="0" dirty="0">
                <a:solidFill>
                  <a:srgbClr val="6AFCEE"/>
                </a:solidFill>
                <a:ea typeface="ＭＳ Ｐゴシック" pitchFamily="1" charset="-128"/>
                <a:cs typeface="+mn-cs"/>
              </a:defRPr>
            </a:lvl1pPr>
          </a:lstStyle>
          <a:p>
            <a:pPr>
              <a:defRPr/>
            </a:pPr>
            <a:endParaRPr lang="en-US" dirty="0"/>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800" baseline="0" smtClean="0">
                <a:solidFill>
                  <a:srgbClr val="E0F274"/>
                </a:solidFill>
                <a:ea typeface="ＭＳ Ｐゴシック" pitchFamily="1" charset="-128"/>
                <a:cs typeface="+mn-cs"/>
              </a:defRPr>
            </a:lvl1pPr>
          </a:lstStyle>
          <a:p>
            <a:pPr>
              <a:defRPr/>
            </a:pPr>
            <a:fld id="{1A5448F0-01C4-4D33-8A8E-106E45580AA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6AFCEE"/>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E0F27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6AFCE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181600" cy="838200"/>
          </a:xfrm>
          <a:prstGeom prst="rect">
            <a:avLst/>
          </a:prstGeom>
        </p:spPr>
        <p:txBody>
          <a:bodyPr/>
          <a:lstStyle>
            <a:lvl1pPr>
              <a:defRPr>
                <a:solidFill>
                  <a:srgbClr val="6AFCEE"/>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838200"/>
            <a:ext cx="7772400" cy="5334000"/>
          </a:xfrm>
          <a:prstGeom prst="rect">
            <a:avLst/>
          </a:prstGeom>
        </p:spPr>
        <p:txBody>
          <a:bodyPr vert="eaVert"/>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00250" cy="6477000"/>
          </a:xfrm>
          <a:prstGeom prst="rect">
            <a:avLst/>
          </a:prstGeom>
        </p:spPr>
        <p:txBody>
          <a:bodyPr vert="eaVert"/>
          <a:lstStyle>
            <a:lvl1pPr>
              <a:defRPr>
                <a:solidFill>
                  <a:srgbClr val="EBFE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304800"/>
            <a:ext cx="5848350" cy="6477000"/>
          </a:xfrm>
          <a:prstGeom prst="rect">
            <a:avLst/>
          </a:prstGeom>
        </p:spPr>
        <p:txBody>
          <a:bodyPr vert="eaVert"/>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4953000" cy="762000"/>
          </a:xfrm>
          <a:prstGeom prst="rect">
            <a:avLst/>
          </a:prstGeom>
        </p:spPr>
        <p:txBody>
          <a:bodyPr/>
          <a:lstStyle>
            <a:lvl1pPr>
              <a:defRPr>
                <a:solidFill>
                  <a:srgbClr val="EB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85800" y="762000"/>
            <a:ext cx="7772400" cy="5334000"/>
          </a:xfrm>
          <a:prstGeom prst="rect">
            <a:avLst/>
          </a:prstGeom>
        </p:spPr>
        <p:txBody>
          <a:bodyPr/>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5"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ctr">
              <a:defRPr sz="4000" b="1" cap="all">
                <a:solidFill>
                  <a:srgbClr val="6AFCE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6AFCEE"/>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8"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9"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4953000" cy="609600"/>
          </a:xfrm>
          <a:prstGeom prst="rect">
            <a:avLst/>
          </a:prstGeom>
        </p:spPr>
        <p:txBody>
          <a:bodyPr/>
          <a:lstStyle>
            <a:lvl1pPr>
              <a:defRPr>
                <a:solidFill>
                  <a:srgbClr val="EBFEFF"/>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838200"/>
            <a:ext cx="3810000" cy="5334000"/>
          </a:xfrm>
          <a:prstGeom prst="rect">
            <a:avLst/>
          </a:prstGeom>
        </p:spPr>
        <p:txBody>
          <a:bodyPr/>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38200"/>
            <a:ext cx="3810000" cy="5334000"/>
          </a:xfrm>
          <a:prstGeom prst="rect">
            <a:avLst/>
          </a:prstGeom>
        </p:spPr>
        <p:txBody>
          <a:bodyPr/>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4953000" cy="838200"/>
          </a:xfrm>
          <a:prstGeom prst="rect">
            <a:avLst/>
          </a:prstGeom>
        </p:spPr>
        <p:txBody>
          <a:bodyPr/>
          <a:lstStyle>
            <a:lvl1pPr>
              <a:defRPr>
                <a:solidFill>
                  <a:srgbClr val="EBFEFF"/>
                </a:solidFill>
              </a:defRPr>
            </a:lvl1pPr>
          </a:lstStyle>
          <a:p>
            <a:r>
              <a:rPr lang="en-US" smtClean="0"/>
              <a:t>Click to edit Master title style</a:t>
            </a:r>
            <a:endParaRPr lang="en-US" dirty="0"/>
          </a:p>
        </p:txBody>
      </p:sp>
      <p:sp>
        <p:nvSpPr>
          <p:cNvPr id="3"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800" baseline="0" dirty="0">
                <a:solidFill>
                  <a:srgbClr val="6AFCEE"/>
                </a:solidFill>
                <a:ea typeface="ＭＳ Ｐゴシック" pitchFamily="1" charset="-128"/>
                <a:cs typeface="+mn-cs"/>
              </a:defRPr>
            </a:lvl1pPr>
          </a:lstStyle>
          <a:p>
            <a:pPr>
              <a:defRPr/>
            </a:pPr>
            <a:endParaRPr lang="en-US" dirty="0"/>
          </a:p>
        </p:txBody>
      </p:sp>
      <p:sp>
        <p:nvSpPr>
          <p:cNvPr id="4"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800" baseline="0" dirty="0">
                <a:solidFill>
                  <a:srgbClr val="6AFCEE"/>
                </a:solidFill>
                <a:ea typeface="ＭＳ Ｐゴシック" pitchFamily="1" charset="-128"/>
                <a:cs typeface="+mn-cs"/>
              </a:defRPr>
            </a:lvl1pPr>
          </a:lstStyle>
          <a:p>
            <a:pPr>
              <a:defRPr/>
            </a:pPr>
            <a:endParaRPr lang="en-US" dirty="0"/>
          </a:p>
        </p:txBody>
      </p:sp>
      <p:sp>
        <p:nvSpPr>
          <p:cNvPr id="5"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800" baseline="0" smtClean="0">
                <a:solidFill>
                  <a:srgbClr val="FFFF99"/>
                </a:solidFill>
                <a:ea typeface="ＭＳ Ｐゴシック" pitchFamily="1" charset="-128"/>
                <a:cs typeface="+mn-cs"/>
              </a:defRPr>
            </a:lvl1pPr>
          </a:lstStyle>
          <a:p>
            <a:pPr>
              <a:defRPr/>
            </a:pPr>
            <a:fld id="{8DA070D9-F10C-4365-9E95-BF980606F4D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4953000" cy="685800"/>
          </a:xfrm>
          <a:prstGeom prst="rect">
            <a:avLst/>
          </a:prstGeom>
        </p:spPr>
        <p:txBody>
          <a:bodyPr/>
          <a:lstStyle>
            <a:lvl1pPr>
              <a:defRPr>
                <a:solidFill>
                  <a:srgbClr val="EB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838200"/>
            <a:ext cx="3810000" cy="5334000"/>
          </a:xfrm>
          <a:prstGeom prst="rect">
            <a:avLst/>
          </a:prstGeom>
        </p:spPr>
        <p:txBody>
          <a:bodyPr/>
          <a:lstStyle>
            <a:lvl1pPr>
              <a:defRPr sz="2800">
                <a:solidFill>
                  <a:srgbClr val="6AFCEE"/>
                </a:solidFill>
              </a:defRPr>
            </a:lvl1pPr>
            <a:lvl2pPr>
              <a:defRPr sz="2400">
                <a:solidFill>
                  <a:srgbClr val="6AFCEE"/>
                </a:solidFill>
              </a:defRPr>
            </a:lvl2pPr>
            <a:lvl3pPr>
              <a:defRPr sz="2000">
                <a:solidFill>
                  <a:srgbClr val="6AFCEE"/>
                </a:solidFill>
              </a:defRPr>
            </a:lvl3pPr>
            <a:lvl4pPr>
              <a:defRPr sz="1800">
                <a:solidFill>
                  <a:srgbClr val="6AFCEE"/>
                </a:solidFill>
              </a:defRPr>
            </a:lvl4pPr>
            <a:lvl5pPr>
              <a:defRPr sz="1800">
                <a:solidFill>
                  <a:srgbClr val="6AFCE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38200"/>
            <a:ext cx="3810000" cy="5334000"/>
          </a:xfrm>
          <a:prstGeom prst="rect">
            <a:avLst/>
          </a:prstGeom>
        </p:spPr>
        <p:txBody>
          <a:bodyPr/>
          <a:lstStyle>
            <a:lvl1pPr>
              <a:defRPr sz="2800">
                <a:solidFill>
                  <a:srgbClr val="6AFCEE"/>
                </a:solidFill>
              </a:defRPr>
            </a:lvl1pPr>
            <a:lvl2pPr>
              <a:defRPr sz="2400">
                <a:solidFill>
                  <a:srgbClr val="6AFCEE"/>
                </a:solidFill>
              </a:defRPr>
            </a:lvl2pPr>
            <a:lvl3pPr>
              <a:defRPr sz="2000">
                <a:solidFill>
                  <a:srgbClr val="6AFCEE"/>
                </a:solidFill>
              </a:defRPr>
            </a:lvl3pPr>
            <a:lvl4pPr>
              <a:defRPr sz="1800">
                <a:solidFill>
                  <a:srgbClr val="6AFCEE"/>
                </a:solidFill>
              </a:defRPr>
            </a:lvl4pPr>
            <a:lvl5pPr>
              <a:defRPr sz="1800">
                <a:solidFill>
                  <a:srgbClr val="6AFCE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31838"/>
          </a:xfrm>
          <a:prstGeom prst="rect">
            <a:avLst/>
          </a:prstGeom>
        </p:spPr>
        <p:txBody>
          <a:bodyPr/>
          <a:lstStyle>
            <a:lvl1pPr>
              <a:defRPr>
                <a:solidFill>
                  <a:srgbClr val="EB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43000"/>
            <a:ext cx="4040188" cy="639762"/>
          </a:xfrm>
          <a:prstGeom prst="rect">
            <a:avLst/>
          </a:prstGeom>
        </p:spPr>
        <p:txBody>
          <a:bodyPr anchor="b"/>
          <a:lstStyle>
            <a:lvl1pPr marL="0" indent="0">
              <a:buNone/>
              <a:defRPr sz="2400" b="1">
                <a:solidFill>
                  <a:srgbClr val="6AFCE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a:prstGeom prst="rect">
            <a:avLst/>
          </a:prstGeom>
        </p:spPr>
        <p:txBody>
          <a:bodyPr/>
          <a:lstStyle>
            <a:lvl1pPr>
              <a:defRPr sz="2400" b="1">
                <a:solidFill>
                  <a:srgbClr val="6AFCEE"/>
                </a:solidFill>
              </a:defRPr>
            </a:lvl1pPr>
            <a:lvl2pPr>
              <a:defRPr sz="2000">
                <a:solidFill>
                  <a:srgbClr val="6AFCEE"/>
                </a:solidFill>
              </a:defRPr>
            </a:lvl2pPr>
            <a:lvl3pPr>
              <a:defRPr sz="1800">
                <a:solidFill>
                  <a:srgbClr val="6AFCEE"/>
                </a:solidFill>
              </a:defRPr>
            </a:lvl3pPr>
            <a:lvl4pPr>
              <a:defRPr sz="1600">
                <a:solidFill>
                  <a:srgbClr val="6AFCEE"/>
                </a:solidFill>
              </a:defRPr>
            </a:lvl4pPr>
            <a:lvl5pPr>
              <a:defRPr sz="1600">
                <a:solidFill>
                  <a:srgbClr val="6AFCEE"/>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a:prstGeom prst="rect">
            <a:avLst/>
          </a:prstGeom>
        </p:spPr>
        <p:txBody>
          <a:bodyPr anchor="b"/>
          <a:lstStyle>
            <a:lvl1pPr marL="0" indent="0">
              <a:buNone/>
              <a:defRPr sz="2400" b="1">
                <a:solidFill>
                  <a:srgbClr val="6AFCE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a:prstGeom prst="rect">
            <a:avLst/>
          </a:prstGeom>
        </p:spPr>
        <p:txBody>
          <a:bodyPr/>
          <a:lstStyle>
            <a:lvl1pPr>
              <a:defRPr sz="2400">
                <a:solidFill>
                  <a:srgbClr val="6AFCEE"/>
                </a:solidFill>
              </a:defRPr>
            </a:lvl1pPr>
            <a:lvl2pPr>
              <a:defRPr sz="2000">
                <a:solidFill>
                  <a:srgbClr val="6AFCEE"/>
                </a:solidFill>
              </a:defRPr>
            </a:lvl2pPr>
            <a:lvl3pPr>
              <a:defRPr sz="1800">
                <a:solidFill>
                  <a:srgbClr val="6AFCEE"/>
                </a:solidFill>
              </a:defRPr>
            </a:lvl3pPr>
            <a:lvl4pPr>
              <a:defRPr sz="1600">
                <a:solidFill>
                  <a:srgbClr val="6AFCEE"/>
                </a:solidFill>
              </a:defRPr>
            </a:lvl4pPr>
            <a:lvl5pPr>
              <a:defRPr sz="1600">
                <a:solidFill>
                  <a:srgbClr val="6AFCEE"/>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11" name="Footer Placeholder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12" name="Slide Number Placeholder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6"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7"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6AFCE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6AFCEE"/>
                </a:solidFill>
              </a:defRPr>
            </a:lvl1pPr>
            <a:lvl2pPr>
              <a:defRPr sz="2800">
                <a:solidFill>
                  <a:srgbClr val="6AFCEE"/>
                </a:solidFill>
              </a:defRPr>
            </a:lvl2pPr>
            <a:lvl3pPr>
              <a:defRPr sz="2400">
                <a:solidFill>
                  <a:srgbClr val="6AFCEE"/>
                </a:solidFill>
              </a:defRPr>
            </a:lvl3pPr>
            <a:lvl4pPr>
              <a:defRPr sz="2000">
                <a:solidFill>
                  <a:srgbClr val="6AFCEE"/>
                </a:solidFill>
              </a:defRPr>
            </a:lvl4pPr>
            <a:lvl5pPr>
              <a:defRPr sz="2000">
                <a:solidFill>
                  <a:srgbClr val="6AFCE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6AFCE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9"/>
          <p:cNvSpPr>
            <a:spLocks noGrp="1" noChangeArrowheads="1"/>
          </p:cNvSpPr>
          <p:nvPr>
            <p:ph type="dt" sz="half" idx="10"/>
          </p:nvPr>
        </p:nvSpPr>
        <p:spPr>
          <a:xfrm>
            <a:off x="685800" y="6248400"/>
            <a:ext cx="1905000" cy="457200"/>
          </a:xfrm>
          <a:prstGeom prst="rect">
            <a:avLst/>
          </a:prstGeom>
        </p:spPr>
        <p:txBody>
          <a:bodyPr/>
          <a:lstStyle>
            <a:lvl1pP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sz="1600" baseline="0" dirty="0">
                <a:solidFill>
                  <a:srgbClr val="6AFCEE"/>
                </a:solidFill>
                <a:ea typeface="ＭＳ Ｐゴシック" pitchFamily="1" charset="-128"/>
                <a:cs typeface="+mn-cs"/>
              </a:defRPr>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p:spPr>
        <p:txBody>
          <a:bodyPr/>
          <a:lstStyle>
            <a:lvl1pPr algn="r" eaLnBrk="0" hangingPunct="0">
              <a:defRPr sz="1600" baseline="0" smtClean="0">
                <a:solidFill>
                  <a:srgbClr val="E7F595"/>
                </a:solidFill>
                <a:ea typeface="ＭＳ Ｐゴシック" pitchFamily="1" charset="-128"/>
                <a:cs typeface="+mn-cs"/>
              </a:defRPr>
            </a:lvl1pPr>
          </a:lstStyle>
          <a:p>
            <a:pPr>
              <a:defRPr/>
            </a:pPr>
            <a:fld id="{4DA4C2C7-3C26-4010-8029-5976E3D0524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descr="RicePP-1"/>
          <p:cNvPicPr>
            <a:picLocks noChangeArrowheads="1"/>
          </p:cNvPicPr>
          <p:nvPr/>
        </p:nvPicPr>
        <p:blipFill>
          <a:blip r:embed="rId14" cstate="print"/>
          <a:srcRect b="90674"/>
          <a:stretch>
            <a:fillRect/>
          </a:stretch>
        </p:blipFill>
        <p:spPr bwMode="auto">
          <a:xfrm>
            <a:off x="-1588" y="-1588"/>
            <a:ext cx="9144001" cy="639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71" r:id="rId11"/>
    <p:sldLayoutId id="2147483672" r:id="rId12"/>
  </p:sldLayoutIdLst>
  <p:hf hdr="0" ftr="0" dt="0"/>
  <p:txStyles>
    <p:titleStyle>
      <a:lvl1pPr algn="r" rtl="0" fontAlgn="base">
        <a:spcBef>
          <a:spcPct val="0"/>
        </a:spcBef>
        <a:spcAft>
          <a:spcPct val="0"/>
        </a:spcAft>
        <a:defRPr sz="4000">
          <a:solidFill>
            <a:schemeClr val="bg1"/>
          </a:solidFill>
          <a:latin typeface="+mj-lt"/>
          <a:ea typeface="MS PGothic" pitchFamily="34" charset="-128"/>
          <a:cs typeface="+mj-cs"/>
        </a:defRPr>
      </a:lvl1pPr>
      <a:lvl2pPr algn="r" rtl="0" fontAlgn="base">
        <a:spcBef>
          <a:spcPct val="0"/>
        </a:spcBef>
        <a:spcAft>
          <a:spcPct val="0"/>
        </a:spcAft>
        <a:defRPr sz="4000">
          <a:solidFill>
            <a:schemeClr val="bg1"/>
          </a:solidFill>
          <a:latin typeface="Arial" charset="0"/>
          <a:ea typeface="MS PGothic" pitchFamily="34" charset="-128"/>
        </a:defRPr>
      </a:lvl2pPr>
      <a:lvl3pPr algn="r" rtl="0" fontAlgn="base">
        <a:spcBef>
          <a:spcPct val="0"/>
        </a:spcBef>
        <a:spcAft>
          <a:spcPct val="0"/>
        </a:spcAft>
        <a:defRPr sz="4000">
          <a:solidFill>
            <a:schemeClr val="bg1"/>
          </a:solidFill>
          <a:latin typeface="Arial" charset="0"/>
          <a:ea typeface="MS PGothic" pitchFamily="34" charset="-128"/>
        </a:defRPr>
      </a:lvl3pPr>
      <a:lvl4pPr algn="r" rtl="0" fontAlgn="base">
        <a:spcBef>
          <a:spcPct val="0"/>
        </a:spcBef>
        <a:spcAft>
          <a:spcPct val="0"/>
        </a:spcAft>
        <a:defRPr sz="4000">
          <a:solidFill>
            <a:schemeClr val="bg1"/>
          </a:solidFill>
          <a:latin typeface="Arial" charset="0"/>
          <a:ea typeface="MS PGothic" pitchFamily="34" charset="-128"/>
        </a:defRPr>
      </a:lvl4pPr>
      <a:lvl5pPr algn="r" rtl="0" fontAlgn="base">
        <a:spcBef>
          <a:spcPct val="0"/>
        </a:spcBef>
        <a:spcAft>
          <a:spcPct val="0"/>
        </a:spcAft>
        <a:defRPr sz="4000">
          <a:solidFill>
            <a:schemeClr val="bg1"/>
          </a:solidFill>
          <a:latin typeface="Arial" charset="0"/>
          <a:ea typeface="MS PGothic" pitchFamily="34" charset="-128"/>
        </a:defRPr>
      </a:lvl5pPr>
      <a:lvl6pPr marL="457200" algn="r" rtl="0" eaLnBrk="1" fontAlgn="base" hangingPunct="1">
        <a:spcBef>
          <a:spcPct val="0"/>
        </a:spcBef>
        <a:spcAft>
          <a:spcPct val="0"/>
        </a:spcAft>
        <a:defRPr sz="4000">
          <a:solidFill>
            <a:schemeClr val="bg1"/>
          </a:solidFill>
          <a:latin typeface="Arial" charset="0"/>
          <a:ea typeface="ＭＳ Ｐゴシック" pitchFamily="1" charset="-128"/>
        </a:defRPr>
      </a:lvl6pPr>
      <a:lvl7pPr marL="914400" algn="r" rtl="0" eaLnBrk="1" fontAlgn="base" hangingPunct="1">
        <a:spcBef>
          <a:spcPct val="0"/>
        </a:spcBef>
        <a:spcAft>
          <a:spcPct val="0"/>
        </a:spcAft>
        <a:defRPr sz="4000">
          <a:solidFill>
            <a:schemeClr val="bg1"/>
          </a:solidFill>
          <a:latin typeface="Arial" charset="0"/>
          <a:ea typeface="ＭＳ Ｐゴシック" pitchFamily="1" charset="-128"/>
        </a:defRPr>
      </a:lvl7pPr>
      <a:lvl8pPr marL="1371600" algn="r" rtl="0" eaLnBrk="1" fontAlgn="base" hangingPunct="1">
        <a:spcBef>
          <a:spcPct val="0"/>
        </a:spcBef>
        <a:spcAft>
          <a:spcPct val="0"/>
        </a:spcAft>
        <a:defRPr sz="4000">
          <a:solidFill>
            <a:schemeClr val="bg1"/>
          </a:solidFill>
          <a:latin typeface="Arial" charset="0"/>
          <a:ea typeface="ＭＳ Ｐゴシック" pitchFamily="1" charset="-128"/>
        </a:defRPr>
      </a:lvl8pPr>
      <a:lvl9pPr marL="1828800" algn="r" rtl="0" eaLnBrk="1" fontAlgn="base" hangingPunct="1">
        <a:spcBef>
          <a:spcPct val="0"/>
        </a:spcBef>
        <a:spcAft>
          <a:spcPct val="0"/>
        </a:spcAft>
        <a:defRPr sz="4000">
          <a:solidFill>
            <a:schemeClr val="bg1"/>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S PGothic" pitchFamily="34" charset="-128"/>
          <a:cs typeface="+mn-cs"/>
        </a:defRPr>
      </a:lvl1pPr>
      <a:lvl2pPr marL="742950" indent="-285750" algn="l" rtl="0" fontAlgn="base">
        <a:spcBef>
          <a:spcPct val="20000"/>
        </a:spcBef>
        <a:spcAft>
          <a:spcPct val="0"/>
        </a:spcAft>
        <a:buChar char="–"/>
        <a:defRPr sz="2800">
          <a:solidFill>
            <a:schemeClr val="tx1"/>
          </a:solidFill>
          <a:latin typeface="+mn-lt"/>
          <a:ea typeface="MS PGothic" pitchFamily="34" charset="-128"/>
        </a:defRPr>
      </a:lvl2pPr>
      <a:lvl3pPr marL="1143000" indent="-228600" algn="l" rtl="0" fontAlgn="base">
        <a:spcBef>
          <a:spcPct val="20000"/>
        </a:spcBef>
        <a:spcAft>
          <a:spcPct val="0"/>
        </a:spcAft>
        <a:buChar char="•"/>
        <a:defRPr sz="2400">
          <a:solidFill>
            <a:schemeClr val="tx1"/>
          </a:solidFill>
          <a:latin typeface="+mn-lt"/>
          <a:ea typeface="MS PGothic" pitchFamily="34" charset="-128"/>
        </a:defRPr>
      </a:lvl3pPr>
      <a:lvl4pPr marL="1600200" indent="-228600" algn="l" rtl="0" fontAlgn="base">
        <a:spcBef>
          <a:spcPct val="20000"/>
        </a:spcBef>
        <a:spcAft>
          <a:spcPct val="0"/>
        </a:spcAft>
        <a:buChar char="–"/>
        <a:defRPr sz="2000">
          <a:solidFill>
            <a:schemeClr val="tx1"/>
          </a:solidFill>
          <a:latin typeface="+mn-lt"/>
          <a:ea typeface="MS PGothic" pitchFamily="34" charset="-128"/>
        </a:defRPr>
      </a:lvl4pPr>
      <a:lvl5pPr marL="2057400" indent="-228600" algn="l" rtl="0" fontAlgn="base">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data\tru\cofes\cofes2_invcolor.gif"/>
          <p:cNvPicPr>
            <a:picLocks noChangeAspect="1" noChangeArrowheads="1"/>
          </p:cNvPicPr>
          <p:nvPr/>
        </p:nvPicPr>
        <p:blipFill>
          <a:blip r:embed="rId3" cstate="print"/>
          <a:srcRect/>
          <a:stretch>
            <a:fillRect/>
          </a:stretch>
        </p:blipFill>
        <p:spPr bwMode="auto">
          <a:xfrm>
            <a:off x="4953000" y="5083568"/>
            <a:ext cx="4191000" cy="1774432"/>
          </a:xfrm>
          <a:prstGeom prst="rect">
            <a:avLst/>
          </a:prstGeom>
          <a:noFill/>
          <a:ln w="9525">
            <a:noFill/>
            <a:miter lim="800000"/>
            <a:headEnd/>
            <a:tailEnd/>
          </a:ln>
        </p:spPr>
      </p:pic>
      <p:sp>
        <p:nvSpPr>
          <p:cNvPr id="12291" name="Rectangle 5"/>
          <p:cNvSpPr>
            <a:spLocks noGrp="1" noChangeArrowheads="1"/>
          </p:cNvSpPr>
          <p:nvPr>
            <p:ph type="ctrTitle"/>
          </p:nvPr>
        </p:nvSpPr>
        <p:spPr bwMode="auto">
          <a:xfrm>
            <a:off x="685800" y="914400"/>
            <a:ext cx="7772400" cy="762000"/>
          </a:xfrm>
          <a:noFill/>
          <a:ln>
            <a:miter lim="800000"/>
            <a:headEnd/>
            <a:tailEnd/>
          </a:ln>
        </p:spPr>
        <p:txBody>
          <a:bodyPr vert="horz" wrap="square" lIns="91440" tIns="45720" rIns="91440" bIns="45720" numCol="1" anchor="t" anchorCtr="0" compatLnSpc="1">
            <a:prstTxWarp prst="textNoShape">
              <a:avLst/>
            </a:prstTxWarp>
          </a:bodyPr>
          <a:lstStyle/>
          <a:p>
            <a:r>
              <a:rPr lang="en-US" sz="4800" i="1" dirty="0" err="1" smtClean="0">
                <a:solidFill>
                  <a:srgbClr val="FF9147"/>
                </a:solidFill>
                <a:latin typeface="OCR A Std" pitchFamily="49" charset="0"/>
              </a:rPr>
              <a:t>alt.investments</a:t>
            </a:r>
            <a:endParaRPr lang="en-US" sz="4800" dirty="0" smtClean="0">
              <a:solidFill>
                <a:srgbClr val="FF9147"/>
              </a:solidFill>
              <a:latin typeface="OCR A Std" pitchFamily="49" charset="0"/>
            </a:endParaRPr>
          </a:p>
        </p:txBody>
      </p:sp>
      <p:sp>
        <p:nvSpPr>
          <p:cNvPr id="12292" name="Text Box 8"/>
          <p:cNvSpPr txBox="1">
            <a:spLocks noChangeArrowheads="1"/>
          </p:cNvSpPr>
          <p:nvPr/>
        </p:nvSpPr>
        <p:spPr bwMode="auto">
          <a:xfrm>
            <a:off x="3503613" y="138113"/>
            <a:ext cx="4665662" cy="304800"/>
          </a:xfrm>
          <a:prstGeom prst="rect">
            <a:avLst/>
          </a:prstGeom>
          <a:noFill/>
          <a:ln w="9525">
            <a:noFill/>
            <a:miter lim="800000"/>
            <a:headEnd/>
            <a:tailEnd/>
          </a:ln>
        </p:spPr>
        <p:txBody>
          <a:bodyPr wrap="none">
            <a:spAutoFit/>
          </a:bodyPr>
          <a:lstStyle/>
          <a:p>
            <a:pPr eaLnBrk="0" hangingPunct="0"/>
            <a:r>
              <a:rPr lang="en-US" sz="1400" dirty="0">
                <a:solidFill>
                  <a:schemeClr val="bg1"/>
                </a:solidFill>
                <a:latin typeface="Helvetica" pitchFamily="34" charset="0"/>
              </a:rPr>
              <a:t>George R. Brown School of Engineering      STATISTICS</a:t>
            </a:r>
            <a:endParaRPr lang="en-US" dirty="0">
              <a:latin typeface="Helvetica" pitchFamily="34" charset="0"/>
            </a:endParaRPr>
          </a:p>
        </p:txBody>
      </p:sp>
      <p:sp>
        <p:nvSpPr>
          <p:cNvPr id="6" name="Rectangle 6"/>
          <p:cNvSpPr txBox="1">
            <a:spLocks noChangeArrowheads="1"/>
          </p:cNvSpPr>
          <p:nvPr/>
        </p:nvSpPr>
        <p:spPr bwMode="auto">
          <a:xfrm>
            <a:off x="304800" y="1676400"/>
            <a:ext cx="8458200" cy="2438400"/>
          </a:xfrm>
          <a:prstGeom prst="rect">
            <a:avLst/>
          </a:prstGeom>
          <a:noFill/>
          <a:ln w="9525">
            <a:noFill/>
            <a:miter lim="800000"/>
            <a:headEnd/>
            <a:tailEnd/>
          </a:ln>
        </p:spPr>
        <p:txBody>
          <a:bodyPr/>
          <a:lstStyle/>
          <a:p>
            <a:pPr algn="ctr">
              <a:spcBef>
                <a:spcPct val="20000"/>
              </a:spcBef>
              <a:defRPr/>
            </a:pPr>
            <a:endParaRPr lang="en-US" sz="2000" kern="0" dirty="0">
              <a:solidFill>
                <a:srgbClr val="6AFCEE"/>
              </a:solidFill>
              <a:latin typeface="+mn-lt"/>
              <a:ea typeface="+mn-ea"/>
              <a:cs typeface="+mn-cs"/>
            </a:endParaRPr>
          </a:p>
          <a:p>
            <a:pPr algn="ctr">
              <a:spcBef>
                <a:spcPct val="20000"/>
              </a:spcBef>
              <a:defRPr/>
            </a:pPr>
            <a:r>
              <a:rPr lang="en-US" sz="3200" kern="0" dirty="0" smtClean="0">
                <a:solidFill>
                  <a:srgbClr val="6AFCEE"/>
                </a:solidFill>
                <a:latin typeface="+mn-lt"/>
                <a:ea typeface="+mn-ea"/>
                <a:cs typeface="+mn-cs"/>
              </a:rPr>
              <a:t>Sixth Eubank Conference on Real World Markets: </a:t>
            </a:r>
            <a:endParaRPr lang="en-US" sz="3200" kern="0" dirty="0">
              <a:solidFill>
                <a:srgbClr val="6AFCEE"/>
              </a:solidFill>
              <a:latin typeface="+mn-lt"/>
              <a:ea typeface="+mn-ea"/>
              <a:cs typeface="+mn-cs"/>
            </a:endParaRPr>
          </a:p>
          <a:p>
            <a:pPr algn="ctr">
              <a:spcBef>
                <a:spcPct val="20000"/>
              </a:spcBef>
              <a:defRPr/>
            </a:pPr>
            <a:r>
              <a:rPr lang="en-US" kern="0" cap="all" dirty="0" smtClean="0">
                <a:solidFill>
                  <a:srgbClr val="6AFCEE"/>
                </a:solidFill>
                <a:latin typeface="+mn-lt"/>
                <a:ea typeface="+mn-ea"/>
                <a:cs typeface="+mn-cs"/>
              </a:rPr>
              <a:t>Risk </a:t>
            </a:r>
            <a:r>
              <a:rPr lang="en-US" kern="0" cap="all" dirty="0">
                <a:solidFill>
                  <a:srgbClr val="6AFCEE"/>
                </a:solidFill>
                <a:latin typeface="+mn-lt"/>
                <a:ea typeface="+mn-ea"/>
                <a:cs typeface="+mn-cs"/>
              </a:rPr>
              <a:t>and Opportunity - The Way </a:t>
            </a:r>
            <a:r>
              <a:rPr lang="en-US" kern="0" cap="all" dirty="0" smtClean="0">
                <a:solidFill>
                  <a:srgbClr val="6AFCEE"/>
                </a:solidFill>
                <a:latin typeface="+mn-lt"/>
                <a:ea typeface="+mn-ea"/>
                <a:cs typeface="+mn-cs"/>
              </a:rPr>
              <a:t>Forward</a:t>
            </a:r>
            <a:br>
              <a:rPr lang="en-US" kern="0" cap="all" dirty="0" smtClean="0">
                <a:solidFill>
                  <a:srgbClr val="6AFCEE"/>
                </a:solidFill>
                <a:latin typeface="+mn-lt"/>
                <a:ea typeface="+mn-ea"/>
                <a:cs typeface="+mn-cs"/>
              </a:rPr>
            </a:br>
            <a:endParaRPr lang="en-US" sz="1800" kern="0" cap="all" dirty="0">
              <a:solidFill>
                <a:srgbClr val="6AFCEE"/>
              </a:solidFill>
              <a:latin typeface="+mn-lt"/>
              <a:ea typeface="+mn-ea"/>
              <a:cs typeface="+mn-cs"/>
            </a:endParaRPr>
          </a:p>
          <a:p>
            <a:pPr algn="ctr">
              <a:spcBef>
                <a:spcPct val="20000"/>
              </a:spcBef>
              <a:defRPr/>
            </a:pPr>
            <a:r>
              <a:rPr lang="en-US" sz="3200" kern="0" dirty="0">
                <a:solidFill>
                  <a:srgbClr val="6AFCEE"/>
                </a:solidFill>
                <a:latin typeface="+mn-lt"/>
                <a:ea typeface="+mn-ea"/>
                <a:cs typeface="+mn-cs"/>
              </a:rPr>
              <a:t>John A. Dobelman</a:t>
            </a:r>
          </a:p>
          <a:p>
            <a:pPr algn="ctr">
              <a:spcBef>
                <a:spcPct val="20000"/>
              </a:spcBef>
              <a:defRPr/>
            </a:pPr>
            <a:r>
              <a:rPr lang="en-US" sz="2000" dirty="0">
                <a:solidFill>
                  <a:srgbClr val="6AFCEE"/>
                </a:solidFill>
                <a:ea typeface="ＭＳ Ｐゴシック" pitchFamily="1" charset="-128"/>
                <a:cs typeface="+mn-cs"/>
              </a:rPr>
              <a:t>Department of Statistics</a:t>
            </a:r>
            <a:br>
              <a:rPr lang="en-US" sz="2000" dirty="0">
                <a:solidFill>
                  <a:srgbClr val="6AFCEE"/>
                </a:solidFill>
                <a:ea typeface="ＭＳ Ｐゴシック" pitchFamily="1" charset="-128"/>
                <a:cs typeface="+mn-cs"/>
              </a:rPr>
            </a:br>
            <a:endParaRPr lang="en-US" sz="2000" kern="0" dirty="0">
              <a:solidFill>
                <a:srgbClr val="6AFCEE"/>
              </a:solidFill>
              <a:latin typeface="+mn-lt"/>
              <a:ea typeface="+mn-ea"/>
              <a:cs typeface="+mn-cs"/>
            </a:endParaRPr>
          </a:p>
          <a:p>
            <a:pPr algn="ctr">
              <a:spcBef>
                <a:spcPct val="20000"/>
              </a:spcBef>
              <a:defRPr/>
            </a:pPr>
            <a:endParaRPr lang="en-US" sz="2800" kern="0" dirty="0">
              <a:solidFill>
                <a:srgbClr val="6AFCEE"/>
              </a:solidFill>
              <a:latin typeface="+mn-lt"/>
              <a:ea typeface="+mn-ea"/>
              <a:cs typeface="+mn-cs"/>
            </a:endParaRPr>
          </a:p>
        </p:txBody>
      </p:sp>
      <p:sp>
        <p:nvSpPr>
          <p:cNvPr id="12294" name="Text Box 8"/>
          <p:cNvSpPr txBox="1">
            <a:spLocks noChangeArrowheads="1"/>
          </p:cNvSpPr>
          <p:nvPr/>
        </p:nvSpPr>
        <p:spPr bwMode="auto">
          <a:xfrm>
            <a:off x="533400" y="5943600"/>
            <a:ext cx="2971800" cy="400110"/>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FF9966"/>
                </a:solidFill>
              </a:rPr>
              <a:t>April 25, 2016</a:t>
            </a:r>
            <a:endParaRPr lang="en-US" sz="2000" dirty="0">
              <a:solidFill>
                <a:srgbClr val="FF99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Headlines</a:t>
            </a:r>
            <a:endParaRPr lang="en-US" dirty="0"/>
          </a:p>
        </p:txBody>
      </p:sp>
      <p:sp>
        <p:nvSpPr>
          <p:cNvPr id="3" name="Content Placeholder 2"/>
          <p:cNvSpPr>
            <a:spLocks noGrp="1"/>
          </p:cNvSpPr>
          <p:nvPr>
            <p:ph idx="1"/>
          </p:nvPr>
        </p:nvSpPr>
        <p:spPr>
          <a:xfrm>
            <a:off x="381000" y="762000"/>
            <a:ext cx="8534400" cy="5334000"/>
          </a:xfrm>
        </p:spPr>
        <p:txBody>
          <a:bodyPr/>
          <a:lstStyle/>
          <a:p>
            <a:r>
              <a:rPr lang="en-US" dirty="0"/>
              <a:t>USA Today (January 9, </a:t>
            </a:r>
            <a:r>
              <a:rPr lang="en-US" dirty="0" smtClean="0"/>
              <a:t>2016)</a:t>
            </a:r>
          </a:p>
          <a:p>
            <a:pPr marL="0" indent="0">
              <a:buNone/>
            </a:pPr>
            <a:r>
              <a:rPr lang="en-US" i="1" dirty="0" smtClean="0">
                <a:solidFill>
                  <a:srgbClr val="FFC000"/>
                </a:solidFill>
              </a:rPr>
              <a:t>Stocks </a:t>
            </a:r>
            <a:r>
              <a:rPr lang="en-US" i="1" dirty="0">
                <a:solidFill>
                  <a:srgbClr val="FFC000"/>
                </a:solidFill>
              </a:rPr>
              <a:t>close out week with worst start to year ever </a:t>
            </a:r>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10</a:t>
            </a:fld>
            <a:endParaRPr lang="en-US" dirty="0"/>
          </a:p>
        </p:txBody>
      </p:sp>
      <p:pic>
        <p:nvPicPr>
          <p:cNvPr id="1026" name="Picture 2" descr="AP FINANCIAL MARKETS WALL STREET F USA N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256719"/>
            <a:ext cx="5086350" cy="381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843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Year</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11</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7221" y="762000"/>
            <a:ext cx="9026779"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762000"/>
            <a:ext cx="9150433" cy="5638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Last 2 Years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762000"/>
            <a:ext cx="9150434" cy="5638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Since 3</a:t>
            </a:r>
            <a:r>
              <a:rPr lang="en-US" baseline="30000" dirty="0" smtClean="0"/>
              <a:t>rd</a:t>
            </a:r>
            <a:r>
              <a:rPr lang="en-US" dirty="0" smtClean="0"/>
              <a:t> Eubank</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685800"/>
            <a:ext cx="9274088" cy="5715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Since GFC</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YTD 2016</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15</a:t>
            </a:fld>
            <a:endParaRPr lang="en-US" dirty="0"/>
          </a:p>
        </p:txBody>
      </p:sp>
      <p:pic>
        <p:nvPicPr>
          <p:cNvPr id="3" name="Picture 2"/>
          <p:cNvPicPr>
            <a:picLocks noChangeAspect="1"/>
          </p:cNvPicPr>
          <p:nvPr/>
        </p:nvPicPr>
        <p:blipFill>
          <a:blip r:embed="rId2" cstate="print"/>
          <a:stretch>
            <a:fillRect/>
          </a:stretch>
        </p:blipFill>
        <p:spPr>
          <a:xfrm>
            <a:off x="23812" y="985837"/>
            <a:ext cx="9096375" cy="4886325"/>
          </a:xfrm>
          <a:prstGeom prst="rect">
            <a:avLst/>
          </a:prstGeom>
        </p:spPr>
      </p:pic>
    </p:spTree>
    <p:extLst>
      <p:ext uri="{BB962C8B-B14F-4D97-AF65-F5344CB8AC3E}">
        <p14:creationId xmlns:p14="http://schemas.microsoft.com/office/powerpoint/2010/main" xmlns="" val="4267724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990600" y="745067"/>
            <a:ext cx="7246056" cy="5930740"/>
          </a:xfrm>
          <a:prstGeom prst="rect">
            <a:avLst/>
          </a:prstGeom>
        </p:spPr>
      </p:pic>
      <p:sp>
        <p:nvSpPr>
          <p:cNvPr id="2" name="Title 1"/>
          <p:cNvSpPr>
            <a:spLocks noGrp="1"/>
          </p:cNvSpPr>
          <p:nvPr>
            <p:ph type="title"/>
          </p:nvPr>
        </p:nvSpPr>
        <p:spPr/>
        <p:txBody>
          <a:bodyPr/>
          <a:lstStyle/>
          <a:p>
            <a:r>
              <a:rPr lang="en-US" dirty="0" smtClean="0"/>
              <a:t>Traditional Vehicles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16</a:t>
            </a:fld>
            <a:endParaRPr lang="en-US" dirty="0"/>
          </a:p>
        </p:txBody>
      </p:sp>
    </p:spTree>
    <p:extLst>
      <p:ext uri="{BB962C8B-B14F-4D97-AF65-F5344CB8AC3E}">
        <p14:creationId xmlns:p14="http://schemas.microsoft.com/office/powerpoint/2010/main" xmlns="" val="3602271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5257800"/>
            <a:ext cx="7772400" cy="609600"/>
          </a:xfrm>
        </p:spPr>
        <p:txBody>
          <a:bodyPr/>
          <a:lstStyle/>
          <a:p>
            <a:pPr marL="0" indent="0">
              <a:buNone/>
            </a:pPr>
            <a:r>
              <a:rPr lang="en-US" sz="2000" dirty="0"/>
              <a:t>http://</a:t>
            </a:r>
            <a:r>
              <a:rPr lang="en-US" sz="2000" dirty="0" smtClean="0"/>
              <a:t>www.telegraph.co.uk/business</a:t>
            </a:r>
            <a:endParaRPr lang="en-US" sz="2000"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17</a:t>
            </a:fld>
            <a:endParaRPr lang="en-US" dirty="0"/>
          </a:p>
        </p:txBody>
      </p:sp>
      <p:pic>
        <p:nvPicPr>
          <p:cNvPr id="6" name="Picture 5"/>
          <p:cNvPicPr>
            <a:picLocks noChangeAspect="1"/>
          </p:cNvPicPr>
          <p:nvPr/>
        </p:nvPicPr>
        <p:blipFill>
          <a:blip r:embed="rId3" cstate="print"/>
          <a:stretch>
            <a:fillRect/>
          </a:stretch>
        </p:blipFill>
        <p:spPr>
          <a:xfrm>
            <a:off x="152400" y="2057400"/>
            <a:ext cx="8829675" cy="2438400"/>
          </a:xfrm>
          <a:prstGeom prst="rect">
            <a:avLst/>
          </a:prstGeom>
        </p:spPr>
      </p:pic>
    </p:spTree>
    <p:extLst>
      <p:ext uri="{BB962C8B-B14F-4D97-AF65-F5344CB8AC3E}">
        <p14:creationId xmlns:p14="http://schemas.microsoft.com/office/powerpoint/2010/main" xmlns="" val="1296544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667000"/>
            <a:ext cx="8534400" cy="3581400"/>
          </a:xfrm>
        </p:spPr>
        <p:txBody>
          <a:bodyPr/>
          <a:lstStyle/>
          <a:p>
            <a:pPr marL="0">
              <a:buNone/>
            </a:pPr>
            <a:r>
              <a:rPr lang="en-US" sz="2400" dirty="0" smtClean="0"/>
              <a:t>In summary, various factors now mean that it is more difficult than ever before for us to accurately </a:t>
            </a:r>
            <a:r>
              <a:rPr lang="en-US" sz="2400" dirty="0" smtClean="0"/>
              <a:t>forecast macroeconomic </a:t>
            </a:r>
            <a:r>
              <a:rPr lang="en-US" sz="2400" dirty="0" smtClean="0"/>
              <a:t>and corporate variables.  It is therefore time to accept that what we have done has worked brilliantly for twenty years but does not work anymore and move on. We are confident our process will eventually work again – for the laws of economics will never be repealed – but for now they are suspended and may be for some time; an indefinite period involving indeterminate levels of risk during which we think it would be wrong for us to be the stewards of your money.</a:t>
            </a:r>
            <a:endParaRPr lang="en-US" sz="2400"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762000"/>
            <a:ext cx="9067800" cy="171389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April 2016</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19</a:t>
            </a:fld>
            <a:endParaRPr lang="en-US" dirty="0"/>
          </a:p>
        </p:txBody>
      </p:sp>
      <p:sp>
        <p:nvSpPr>
          <p:cNvPr id="5" name="Content Placeholder 2"/>
          <p:cNvSpPr txBox="1">
            <a:spLocks/>
          </p:cNvSpPr>
          <p:nvPr/>
        </p:nvSpPr>
        <p:spPr>
          <a:xfrm>
            <a:off x="900289" y="6096000"/>
            <a:ext cx="7772400" cy="609600"/>
          </a:xfrm>
          <a:prstGeom prst="rect">
            <a:avLst/>
          </a:prstGeom>
        </p:spPr>
        <p:txBody>
          <a:bodyPr/>
          <a:lstStyle>
            <a:lvl1pPr marL="342900" indent="-342900" algn="l" rtl="0" fontAlgn="base">
              <a:spcBef>
                <a:spcPct val="20000"/>
              </a:spcBef>
              <a:spcAft>
                <a:spcPct val="0"/>
              </a:spcAft>
              <a:buChar char="•"/>
              <a:defRPr sz="3200">
                <a:solidFill>
                  <a:srgbClr val="6AFCEE"/>
                </a:solidFill>
                <a:latin typeface="+mn-lt"/>
                <a:ea typeface="MS PGothic" pitchFamily="34" charset="-128"/>
                <a:cs typeface="+mn-cs"/>
              </a:defRPr>
            </a:lvl1pPr>
            <a:lvl2pPr marL="742950" indent="-285750" algn="l" rtl="0" fontAlgn="base">
              <a:spcBef>
                <a:spcPct val="20000"/>
              </a:spcBef>
              <a:spcAft>
                <a:spcPct val="0"/>
              </a:spcAft>
              <a:buChar char="–"/>
              <a:defRPr sz="2800">
                <a:solidFill>
                  <a:srgbClr val="6AFCEE"/>
                </a:solidFill>
                <a:latin typeface="+mn-lt"/>
                <a:ea typeface="MS PGothic" pitchFamily="34" charset="-128"/>
              </a:defRPr>
            </a:lvl2pPr>
            <a:lvl3pPr marL="1143000" indent="-228600" algn="l" rtl="0" fontAlgn="base">
              <a:spcBef>
                <a:spcPct val="20000"/>
              </a:spcBef>
              <a:spcAft>
                <a:spcPct val="0"/>
              </a:spcAft>
              <a:buChar char="•"/>
              <a:defRPr sz="2400">
                <a:solidFill>
                  <a:srgbClr val="6AFCEE"/>
                </a:solidFill>
                <a:latin typeface="+mn-lt"/>
                <a:ea typeface="MS PGothic" pitchFamily="34" charset="-128"/>
              </a:defRPr>
            </a:lvl3pPr>
            <a:lvl4pPr marL="1600200" indent="-228600" algn="l" rtl="0" fontAlgn="base">
              <a:spcBef>
                <a:spcPct val="20000"/>
              </a:spcBef>
              <a:spcAft>
                <a:spcPct val="0"/>
              </a:spcAft>
              <a:buChar char="–"/>
              <a:defRPr sz="2000">
                <a:solidFill>
                  <a:srgbClr val="6AFCEE"/>
                </a:solidFill>
                <a:latin typeface="+mn-lt"/>
                <a:ea typeface="MS PGothic" pitchFamily="34" charset="-128"/>
              </a:defRPr>
            </a:lvl4pPr>
            <a:lvl5pPr marL="2057400" indent="-228600" algn="l" rtl="0" fontAlgn="base">
              <a:spcBef>
                <a:spcPct val="20000"/>
              </a:spcBef>
              <a:spcAft>
                <a:spcPct val="0"/>
              </a:spcAft>
              <a:buChar char="»"/>
              <a:defRPr sz="2000">
                <a:solidFill>
                  <a:srgbClr val="6AFCE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000" kern="0" dirty="0"/>
              <a:t>http://www.zerohedge.com</a:t>
            </a:r>
            <a:r>
              <a:rPr lang="en-US" sz="2000" kern="0" dirty="0" smtClean="0"/>
              <a:t>/(etc)</a:t>
            </a:r>
            <a:endParaRPr lang="en-US" sz="2000" kern="0" dirty="0"/>
          </a:p>
        </p:txBody>
      </p:sp>
      <p:pic>
        <p:nvPicPr>
          <p:cNvPr id="7" name="Picture 6"/>
          <p:cNvPicPr>
            <a:picLocks noChangeAspect="1"/>
          </p:cNvPicPr>
          <p:nvPr/>
        </p:nvPicPr>
        <p:blipFill>
          <a:blip r:embed="rId3" cstate="print"/>
          <a:stretch>
            <a:fillRect/>
          </a:stretch>
        </p:blipFill>
        <p:spPr>
          <a:xfrm>
            <a:off x="685800" y="762000"/>
            <a:ext cx="7319010" cy="5181600"/>
          </a:xfrm>
          <a:prstGeom prst="rect">
            <a:avLst/>
          </a:prstGeom>
        </p:spPr>
      </p:pic>
    </p:spTree>
    <p:extLst>
      <p:ext uri="{BB962C8B-B14F-4D97-AF65-F5344CB8AC3E}">
        <p14:creationId xmlns:p14="http://schemas.microsoft.com/office/powerpoint/2010/main" xmlns="" val="936233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err="1" smtClean="0">
                <a:solidFill>
                  <a:srgbClr val="FF9147"/>
                </a:solidFill>
                <a:latin typeface="OCR A Std" pitchFamily="49" charset="0"/>
              </a:rPr>
              <a:t>alt.investments</a:t>
            </a:r>
            <a:endParaRPr lang="en-US" i="1" dirty="0" smtClean="0">
              <a:solidFill>
                <a:srgbClr val="FF9147"/>
              </a:solidFill>
              <a:latin typeface="OCR A Std" pitchFamily="49" charset="0"/>
            </a:endParaRPr>
          </a:p>
          <a:p>
            <a:pPr lvl="1"/>
            <a:r>
              <a:rPr lang="en-US" i="1" dirty="0" err="1" smtClean="0">
                <a:solidFill>
                  <a:srgbClr val="FF9147"/>
                </a:solidFill>
                <a:latin typeface="OCR A Std" pitchFamily="49" charset="0"/>
              </a:rPr>
              <a:t>alt.investments.stock</a:t>
            </a:r>
            <a:endParaRPr lang="en-US" i="1" dirty="0" smtClean="0">
              <a:solidFill>
                <a:srgbClr val="FF9147"/>
              </a:solidFill>
              <a:latin typeface="OCR A Std" pitchFamily="49" charset="0"/>
            </a:endParaRPr>
          </a:p>
          <a:p>
            <a:pPr lvl="1"/>
            <a:r>
              <a:rPr lang="en-US" i="1" dirty="0" err="1" smtClean="0">
                <a:solidFill>
                  <a:srgbClr val="FF9147"/>
                </a:solidFill>
                <a:latin typeface="OCR A Std" pitchFamily="49" charset="0"/>
              </a:rPr>
              <a:t>alt.investments.cash</a:t>
            </a:r>
            <a:endParaRPr lang="en-US" i="1" dirty="0" smtClean="0">
              <a:solidFill>
                <a:srgbClr val="FF9147"/>
              </a:solidFill>
              <a:latin typeface="OCR A Std" pitchFamily="49" charset="0"/>
            </a:endParaRPr>
          </a:p>
          <a:p>
            <a:pPr lvl="1"/>
            <a:r>
              <a:rPr lang="en-US" i="1" dirty="0" err="1" smtClean="0">
                <a:solidFill>
                  <a:srgbClr val="FF9147"/>
                </a:solidFill>
                <a:latin typeface="OCR A Std" pitchFamily="49" charset="0"/>
              </a:rPr>
              <a:t>alt.investments.bonds</a:t>
            </a:r>
            <a:endParaRPr lang="en-US" i="1" dirty="0" smtClean="0">
              <a:solidFill>
                <a:srgbClr val="FF9147"/>
              </a:solidFill>
              <a:latin typeface="OCR A Std" pitchFamily="49" charset="0"/>
            </a:endParaRPr>
          </a:p>
          <a:p>
            <a:pPr lvl="1"/>
            <a:r>
              <a:rPr lang="en-US" i="1" dirty="0" err="1" smtClean="0">
                <a:solidFill>
                  <a:srgbClr val="FF9147"/>
                </a:solidFill>
                <a:latin typeface="OCR A Std" pitchFamily="49" charset="0"/>
              </a:rPr>
              <a:t>alt.investments.futures</a:t>
            </a:r>
            <a:endParaRPr lang="en-US" i="1" dirty="0" smtClean="0">
              <a:solidFill>
                <a:srgbClr val="FF9147"/>
              </a:solidFill>
              <a:latin typeface="OCR A Std" pitchFamily="49" charset="0"/>
            </a:endParaRPr>
          </a:p>
          <a:p>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a:t>
            </a:fld>
            <a:endParaRPr lang="en-US" dirty="0"/>
          </a:p>
        </p:txBody>
      </p:sp>
      <p:pic>
        <p:nvPicPr>
          <p:cNvPr id="5" name="Picture 4"/>
          <p:cNvPicPr>
            <a:picLocks noChangeAspect="1"/>
          </p:cNvPicPr>
          <p:nvPr/>
        </p:nvPicPr>
        <p:blipFill>
          <a:blip r:embed="rId3" cstate="print"/>
          <a:stretch>
            <a:fillRect/>
          </a:stretch>
        </p:blipFill>
        <p:spPr>
          <a:xfrm>
            <a:off x="914400" y="3742267"/>
            <a:ext cx="6917508" cy="2514600"/>
          </a:xfrm>
          <a:prstGeom prst="rect">
            <a:avLst/>
          </a:prstGeom>
        </p:spPr>
      </p:pic>
    </p:spTree>
    <p:extLst>
      <p:ext uri="{BB962C8B-B14F-4D97-AF65-F5344CB8AC3E}">
        <p14:creationId xmlns:p14="http://schemas.microsoft.com/office/powerpoint/2010/main" xmlns="" val="384574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609600" y="723900"/>
            <a:ext cx="7715250" cy="5981700"/>
          </a:xfrm>
          <a:prstGeom prst="rect">
            <a:avLst/>
          </a:prstGeom>
        </p:spPr>
      </p:pic>
      <p:sp>
        <p:nvSpPr>
          <p:cNvPr id="2" name="Title 1"/>
          <p:cNvSpPr>
            <a:spLocks noGrp="1"/>
          </p:cNvSpPr>
          <p:nvPr>
            <p:ph type="title"/>
          </p:nvPr>
        </p:nvSpPr>
        <p:spPr/>
        <p:txBody>
          <a:bodyPr/>
          <a:lstStyle/>
          <a:p>
            <a:r>
              <a:rPr lang="en-US" dirty="0" smtClean="0"/>
              <a:t>Put/Call Ratio</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20</a:t>
            </a:fld>
            <a:endParaRPr lang="en-US" dirty="0"/>
          </a:p>
        </p:txBody>
      </p:sp>
      <p:pic>
        <p:nvPicPr>
          <p:cNvPr id="9" name="Picture 8"/>
          <p:cNvPicPr>
            <a:picLocks noChangeAspect="1"/>
          </p:cNvPicPr>
          <p:nvPr/>
        </p:nvPicPr>
        <p:blipFill>
          <a:blip r:embed="rId4" cstate="print"/>
          <a:stretch>
            <a:fillRect/>
          </a:stretch>
        </p:blipFill>
        <p:spPr>
          <a:xfrm>
            <a:off x="2460978" y="5400675"/>
            <a:ext cx="4114800" cy="323850"/>
          </a:xfrm>
          <a:prstGeom prst="rect">
            <a:avLst/>
          </a:prstGeom>
        </p:spPr>
      </p:pic>
    </p:spTree>
    <p:extLst>
      <p:ext uri="{BB962C8B-B14F-4D97-AF65-F5344CB8AC3E}">
        <p14:creationId xmlns:p14="http://schemas.microsoft.com/office/powerpoint/2010/main" xmlns="" val="3732491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VIX</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21</a:t>
            </a:fld>
            <a:endParaRPr lang="en-US" dirty="0"/>
          </a:p>
        </p:txBody>
      </p:sp>
      <p:pic>
        <p:nvPicPr>
          <p:cNvPr id="3" name="Picture 2"/>
          <p:cNvPicPr>
            <a:picLocks noChangeAspect="1"/>
          </p:cNvPicPr>
          <p:nvPr/>
        </p:nvPicPr>
        <p:blipFill>
          <a:blip r:embed="rId2" cstate="print"/>
          <a:stretch>
            <a:fillRect/>
          </a:stretch>
        </p:blipFill>
        <p:spPr>
          <a:xfrm>
            <a:off x="114300" y="990600"/>
            <a:ext cx="8915400" cy="4876800"/>
          </a:xfrm>
          <a:prstGeom prst="rect">
            <a:avLst/>
          </a:prstGeom>
        </p:spPr>
      </p:pic>
    </p:spTree>
    <p:extLst>
      <p:ext uri="{BB962C8B-B14F-4D97-AF65-F5344CB8AC3E}">
        <p14:creationId xmlns:p14="http://schemas.microsoft.com/office/powerpoint/2010/main" xmlns="" val="3736037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09600" y="762000"/>
            <a:ext cx="7562850" cy="5867400"/>
          </a:xfrm>
          <a:prstGeom prst="rect">
            <a:avLst/>
          </a:prstGeom>
        </p:spPr>
      </p:pic>
      <p:sp>
        <p:nvSpPr>
          <p:cNvPr id="2" name="Title 1"/>
          <p:cNvSpPr>
            <a:spLocks noGrp="1"/>
          </p:cNvSpPr>
          <p:nvPr>
            <p:ph type="title"/>
          </p:nvPr>
        </p:nvSpPr>
        <p:spPr/>
        <p:txBody>
          <a:bodyPr/>
          <a:lstStyle/>
          <a:p>
            <a:r>
              <a:rPr lang="en-US" dirty="0" smtClean="0"/>
              <a:t>VIX vs. SPX</a:t>
            </a:r>
            <a:endParaRPr lang="en-US" dirty="0"/>
          </a:p>
        </p:txBody>
      </p:sp>
      <p:sp>
        <p:nvSpPr>
          <p:cNvPr id="4" name="Slide Number Placeholder 3"/>
          <p:cNvSpPr>
            <a:spLocks noGrp="1"/>
          </p:cNvSpPr>
          <p:nvPr>
            <p:ph type="sldNum" sz="quarter" idx="12"/>
          </p:nvPr>
        </p:nvSpPr>
        <p:spPr>
          <a:xfrm>
            <a:off x="6553200" y="6248400"/>
            <a:ext cx="1981200" cy="457200"/>
          </a:xfrm>
        </p:spPr>
        <p:txBody>
          <a:bodyPr/>
          <a:lstStyle/>
          <a:p>
            <a:pPr>
              <a:defRPr/>
            </a:pPr>
            <a:fld id="{4DA4C2C7-3C26-4010-8029-5976E3D0524F}" type="slidenum">
              <a:rPr lang="en-US" smtClean="0"/>
              <a:pPr>
                <a:defRPr/>
              </a:pPr>
              <a:t>22</a:t>
            </a:fld>
            <a:endParaRPr lang="en-US" dirty="0"/>
          </a:p>
        </p:txBody>
      </p:sp>
    </p:spTree>
    <p:extLst>
      <p:ext uri="{BB962C8B-B14F-4D97-AF65-F5344CB8AC3E}">
        <p14:creationId xmlns:p14="http://schemas.microsoft.com/office/powerpoint/2010/main" xmlns="" val="1361442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23</a:t>
            </a:fld>
            <a:endParaRPr lang="en-US" dirty="0"/>
          </a:p>
        </p:txBody>
      </p:sp>
      <p:pic>
        <p:nvPicPr>
          <p:cNvPr id="3" name="Picture 2"/>
          <p:cNvPicPr>
            <a:picLocks noChangeAspect="1"/>
          </p:cNvPicPr>
          <p:nvPr/>
        </p:nvPicPr>
        <p:blipFill>
          <a:blip r:embed="rId2" cstate="print"/>
          <a:stretch>
            <a:fillRect/>
          </a:stretch>
        </p:blipFill>
        <p:spPr>
          <a:xfrm>
            <a:off x="1143000" y="725311"/>
            <a:ext cx="7010400" cy="5838825"/>
          </a:xfrm>
          <a:prstGeom prst="rect">
            <a:avLst/>
          </a:prstGeom>
        </p:spPr>
      </p:pic>
    </p:spTree>
    <p:extLst>
      <p:ext uri="{BB962C8B-B14F-4D97-AF65-F5344CB8AC3E}">
        <p14:creationId xmlns:p14="http://schemas.microsoft.com/office/powerpoint/2010/main" xmlns="" val="3972367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CSFB Divergence</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24</a:t>
            </a:fld>
            <a:endParaRPr lang="en-US" dirty="0"/>
          </a:p>
        </p:txBody>
      </p:sp>
      <p:pic>
        <p:nvPicPr>
          <p:cNvPr id="5" name="Picture 4"/>
          <p:cNvPicPr>
            <a:picLocks noChangeAspect="1"/>
          </p:cNvPicPr>
          <p:nvPr/>
        </p:nvPicPr>
        <p:blipFill>
          <a:blip r:embed="rId3" cstate="print"/>
          <a:stretch>
            <a:fillRect/>
          </a:stretch>
        </p:blipFill>
        <p:spPr>
          <a:xfrm>
            <a:off x="-4763" y="1023937"/>
            <a:ext cx="9153525" cy="4810125"/>
          </a:xfrm>
          <a:prstGeom prst="rect">
            <a:avLst/>
          </a:prstGeom>
        </p:spPr>
      </p:pic>
    </p:spTree>
    <p:extLst>
      <p:ext uri="{BB962C8B-B14F-4D97-AF65-F5344CB8AC3E}">
        <p14:creationId xmlns:p14="http://schemas.microsoft.com/office/powerpoint/2010/main" xmlns="" val="1710813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r>
              <a:rPr lang="en-US" dirty="0" err="1" smtClean="0"/>
              <a:t>but</a:t>
            </a:r>
            <a:r>
              <a:rPr lang="en-US" dirty="0" smtClean="0"/>
              <a:t> </a:t>
            </a:r>
            <a:r>
              <a:rPr lang="en-US" dirty="0" err="1" smtClean="0"/>
              <a:t>but</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25</a:t>
            </a:fld>
            <a:endParaRPr lang="en-US" dirty="0"/>
          </a:p>
        </p:txBody>
      </p:sp>
      <p:pic>
        <p:nvPicPr>
          <p:cNvPr id="5" name="Picture 4"/>
          <p:cNvPicPr>
            <a:picLocks noChangeAspect="1"/>
          </p:cNvPicPr>
          <p:nvPr/>
        </p:nvPicPr>
        <p:blipFill>
          <a:blip r:embed="rId3" cstate="print"/>
          <a:stretch>
            <a:fillRect/>
          </a:stretch>
        </p:blipFill>
        <p:spPr>
          <a:xfrm>
            <a:off x="296973" y="993763"/>
            <a:ext cx="8616046" cy="4340238"/>
          </a:xfrm>
          <a:prstGeom prst="rect">
            <a:avLst/>
          </a:prstGeom>
        </p:spPr>
      </p:pic>
    </p:spTree>
    <p:extLst>
      <p:ext uri="{BB962C8B-B14F-4D97-AF65-F5344CB8AC3E}">
        <p14:creationId xmlns:p14="http://schemas.microsoft.com/office/powerpoint/2010/main" xmlns="" val="253099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from here</a:t>
            </a:r>
            <a:endParaRPr lang="en-US" dirty="0"/>
          </a:p>
        </p:txBody>
      </p:sp>
      <p:sp>
        <p:nvSpPr>
          <p:cNvPr id="3" name="Content Placeholder 2"/>
          <p:cNvSpPr>
            <a:spLocks noGrp="1"/>
          </p:cNvSpPr>
          <p:nvPr>
            <p:ph idx="1"/>
          </p:nvPr>
        </p:nvSpPr>
        <p:spPr>
          <a:xfrm>
            <a:off x="476956" y="762000"/>
            <a:ext cx="8001000" cy="5334000"/>
          </a:xfrm>
        </p:spPr>
        <p:txBody>
          <a:bodyPr/>
          <a:lstStyle/>
          <a:p>
            <a:r>
              <a:rPr lang="en-US" dirty="0" smtClean="0"/>
              <a:t>Stable markets - [t, </a:t>
            </a:r>
            <a:r>
              <a:rPr lang="en-US" dirty="0" err="1" smtClean="0"/>
              <a:t>t+</a:t>
            </a:r>
            <a:r>
              <a:rPr lang="en-US" dirty="0" err="1" smtClean="0">
                <a:latin typeface="Symbol" pitchFamily="18" charset="2"/>
              </a:rPr>
              <a:t>D</a:t>
            </a:r>
            <a:r>
              <a:rPr lang="en-US" dirty="0" err="1" smtClean="0"/>
              <a:t>t</a:t>
            </a:r>
            <a:r>
              <a:rPr lang="en-US" dirty="0" smtClean="0"/>
              <a:t>)</a:t>
            </a:r>
          </a:p>
          <a:p>
            <a:pPr>
              <a:buNone/>
            </a:pPr>
            <a:r>
              <a:rPr lang="en-US" dirty="0" smtClean="0"/>
              <a:t>		Children</a:t>
            </a:r>
          </a:p>
          <a:p>
            <a:pPr>
              <a:buNone/>
            </a:pPr>
            <a:r>
              <a:rPr lang="en-US" dirty="0" smtClean="0"/>
              <a:t>		Grandchildren                  </a:t>
            </a:r>
            <a:r>
              <a:rPr lang="en-US" dirty="0" smtClean="0">
                <a:latin typeface="Symbol" panose="05050102010706020507" pitchFamily="18" charset="2"/>
              </a:rPr>
              <a:t>D</a:t>
            </a:r>
            <a:r>
              <a:rPr lang="en-US" dirty="0" smtClean="0"/>
              <a:t>t</a:t>
            </a:r>
          </a:p>
          <a:p>
            <a:pPr>
              <a:buNone/>
            </a:pPr>
            <a:r>
              <a:rPr lang="en-US" dirty="0" smtClean="0"/>
              <a:t>		Great grandchildren</a:t>
            </a:r>
          </a:p>
          <a:p>
            <a:r>
              <a:rPr lang="en-US" dirty="0" smtClean="0"/>
              <a:t>Catastrophe -  [t, T]</a:t>
            </a:r>
          </a:p>
          <a:p>
            <a:pPr>
              <a:buNone/>
            </a:pPr>
            <a:r>
              <a:rPr lang="en-US" dirty="0" smtClean="0"/>
              <a:t>	</a:t>
            </a:r>
            <a:r>
              <a:rPr lang="en-US" dirty="0"/>
              <a:t>	</a:t>
            </a:r>
            <a:r>
              <a:rPr lang="en-US" dirty="0" smtClean="0"/>
              <a:t>Global financial chaos and destruction</a:t>
            </a:r>
          </a:p>
          <a:p>
            <a:pPr>
              <a:buNone/>
            </a:pPr>
            <a:r>
              <a:rPr lang="en-US" dirty="0" smtClean="0"/>
              <a:t>		Mahdi</a:t>
            </a:r>
          </a:p>
          <a:p>
            <a:pPr>
              <a:buNone/>
            </a:pPr>
            <a:r>
              <a:rPr lang="en-US" dirty="0" smtClean="0"/>
              <a:t>		Yom YHWH</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26</a:t>
            </a:fld>
            <a:endParaRPr lang="en-US" dirty="0"/>
          </a:p>
        </p:txBody>
      </p:sp>
      <p:sp>
        <p:nvSpPr>
          <p:cNvPr id="5" name="Right Brace 4"/>
          <p:cNvSpPr/>
          <p:nvPr/>
        </p:nvSpPr>
        <p:spPr bwMode="auto">
          <a:xfrm>
            <a:off x="5486400" y="1600200"/>
            <a:ext cx="304800" cy="1295400"/>
          </a:xfrm>
          <a:prstGeom prst="rightBrace">
            <a:avLst/>
          </a:prstGeom>
          <a:noFill/>
          <a:ln w="9525" cap="flat" cmpd="sng" algn="ctr">
            <a:solidFill>
              <a:srgbClr val="6AFCE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2027798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Alternatives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27</a:t>
            </a:fld>
            <a:endParaRPr lang="en-US" dirty="0"/>
          </a:p>
        </p:txBody>
      </p:sp>
      <p:pic>
        <p:nvPicPr>
          <p:cNvPr id="5" name="Picture 4"/>
          <p:cNvPicPr>
            <a:picLocks noChangeAspect="1"/>
          </p:cNvPicPr>
          <p:nvPr/>
        </p:nvPicPr>
        <p:blipFill>
          <a:blip r:embed="rId2" cstate="print"/>
          <a:stretch>
            <a:fillRect/>
          </a:stretch>
        </p:blipFill>
        <p:spPr>
          <a:xfrm>
            <a:off x="521053" y="1143000"/>
            <a:ext cx="8162925" cy="4459519"/>
          </a:xfrm>
          <a:prstGeom prst="rect">
            <a:avLst/>
          </a:prstGeom>
        </p:spPr>
      </p:pic>
    </p:spTree>
    <p:extLst>
      <p:ext uri="{BB962C8B-B14F-4D97-AF65-F5344CB8AC3E}">
        <p14:creationId xmlns:p14="http://schemas.microsoft.com/office/powerpoint/2010/main" xmlns="" val="2629159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Fund</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28</a:t>
            </a:fld>
            <a:endParaRPr lang="en-US" dirty="0"/>
          </a:p>
        </p:txBody>
      </p:sp>
      <p:pic>
        <p:nvPicPr>
          <p:cNvPr id="5" name="Picture 4"/>
          <p:cNvPicPr>
            <a:picLocks noChangeAspect="1"/>
          </p:cNvPicPr>
          <p:nvPr/>
        </p:nvPicPr>
        <p:blipFill>
          <a:blip r:embed="rId3" cstate="print"/>
          <a:stretch>
            <a:fillRect/>
          </a:stretch>
        </p:blipFill>
        <p:spPr>
          <a:xfrm>
            <a:off x="1371600" y="745067"/>
            <a:ext cx="6423862" cy="5866186"/>
          </a:xfrm>
          <a:prstGeom prst="rect">
            <a:avLst/>
          </a:prstGeom>
        </p:spPr>
      </p:pic>
    </p:spTree>
    <p:extLst>
      <p:ext uri="{BB962C8B-B14F-4D97-AF65-F5344CB8AC3E}">
        <p14:creationId xmlns:p14="http://schemas.microsoft.com/office/powerpoint/2010/main" xmlns="" val="3436460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Alternative Strategies</a:t>
            </a:r>
            <a:endParaRPr lang="en-US" sz="3600" dirty="0"/>
          </a:p>
        </p:txBody>
      </p:sp>
      <p:sp>
        <p:nvSpPr>
          <p:cNvPr id="3" name="Content Placeholder 2"/>
          <p:cNvSpPr>
            <a:spLocks noGrp="1"/>
          </p:cNvSpPr>
          <p:nvPr>
            <p:ph idx="1"/>
          </p:nvPr>
        </p:nvSpPr>
        <p:spPr>
          <a:xfrm>
            <a:off x="533400" y="762000"/>
            <a:ext cx="8305800" cy="5334000"/>
          </a:xfrm>
        </p:spPr>
        <p:txBody>
          <a:bodyPr/>
          <a:lstStyle/>
          <a:p>
            <a:r>
              <a:rPr lang="en-US" dirty="0" smtClean="0"/>
              <a:t>Private Equity</a:t>
            </a:r>
          </a:p>
          <a:p>
            <a:pPr lvl="1"/>
            <a:r>
              <a:rPr lang="en-US" dirty="0" smtClean="0">
                <a:solidFill>
                  <a:srgbClr val="FFC000"/>
                </a:solidFill>
              </a:rPr>
              <a:t>LBOs, mezzanine, M&amp;A funds, int’l </a:t>
            </a:r>
            <a:r>
              <a:rPr lang="en-US" dirty="0" err="1" smtClean="0">
                <a:solidFill>
                  <a:srgbClr val="FFC000"/>
                </a:solidFill>
              </a:rPr>
              <a:t>pvt</a:t>
            </a:r>
            <a:r>
              <a:rPr lang="en-US" dirty="0" smtClean="0">
                <a:solidFill>
                  <a:srgbClr val="FFC000"/>
                </a:solidFill>
              </a:rPr>
              <a:t> equity</a:t>
            </a:r>
          </a:p>
          <a:p>
            <a:r>
              <a:rPr lang="en-US" dirty="0" smtClean="0"/>
              <a:t>Marketable alternative strategies</a:t>
            </a:r>
          </a:p>
          <a:p>
            <a:pPr lvl="1"/>
            <a:r>
              <a:rPr lang="en-US" dirty="0" smtClean="0">
                <a:solidFill>
                  <a:srgbClr val="FFC000"/>
                </a:solidFill>
              </a:rPr>
              <a:t>Hedge funds, abs. return, mkt neutral, long/short, 130/30, event-driven, derivatives</a:t>
            </a:r>
          </a:p>
          <a:p>
            <a:r>
              <a:rPr lang="en-US" dirty="0" smtClean="0"/>
              <a:t>Venture Capital</a:t>
            </a:r>
          </a:p>
          <a:p>
            <a:r>
              <a:rPr lang="en-US" dirty="0" smtClean="0"/>
              <a:t>Real Estate</a:t>
            </a:r>
          </a:p>
          <a:p>
            <a:r>
              <a:rPr lang="en-US" dirty="0" smtClean="0"/>
              <a:t>Energy and natural resources</a:t>
            </a:r>
          </a:p>
          <a:p>
            <a:r>
              <a:rPr lang="en-US" dirty="0" smtClean="0"/>
              <a:t>Commodities and managed futures</a:t>
            </a:r>
          </a:p>
          <a:p>
            <a:r>
              <a:rPr lang="en-US" dirty="0" smtClean="0"/>
              <a:t>Distressed debt</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838199" y="711906"/>
            <a:ext cx="7566790" cy="5993694"/>
          </a:xfrm>
          <a:prstGeom prst="rect">
            <a:avLst/>
          </a:prstGeom>
        </p:spPr>
      </p:pic>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a:t>
            </a:fld>
            <a:endParaRPr lang="en-US" dirty="0"/>
          </a:p>
        </p:txBody>
      </p:sp>
    </p:spTree>
    <p:extLst>
      <p:ext uri="{BB962C8B-B14F-4D97-AF65-F5344CB8AC3E}">
        <p14:creationId xmlns:p14="http://schemas.microsoft.com/office/powerpoint/2010/main" xmlns="" val="918076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762000"/>
            <a:ext cx="8001000" cy="5334000"/>
          </a:xfrm>
        </p:spPr>
        <p:txBody>
          <a:bodyPr/>
          <a:lstStyle/>
          <a:p>
            <a:r>
              <a:rPr lang="en-US" dirty="0" smtClean="0"/>
              <a:t>Other tangible assets</a:t>
            </a:r>
          </a:p>
          <a:p>
            <a:pPr lvl="1"/>
            <a:r>
              <a:rPr lang="en-US" dirty="0" smtClean="0">
                <a:solidFill>
                  <a:srgbClr val="FFC000"/>
                </a:solidFill>
              </a:rPr>
              <a:t>All of the above</a:t>
            </a:r>
          </a:p>
          <a:p>
            <a:pPr lvl="1"/>
            <a:r>
              <a:rPr lang="en-US" dirty="0" err="1" smtClean="0">
                <a:solidFill>
                  <a:srgbClr val="FFC000"/>
                </a:solidFill>
              </a:rPr>
              <a:t>Collectibiles</a:t>
            </a:r>
            <a:r>
              <a:rPr lang="en-US" dirty="0" smtClean="0">
                <a:solidFill>
                  <a:srgbClr val="FFC000"/>
                </a:solidFill>
              </a:rPr>
              <a:t> such as art, wine, antiques, coins, or stamps</a:t>
            </a:r>
          </a:p>
          <a:p>
            <a:pPr lvl="1"/>
            <a:r>
              <a:rPr lang="en-US" dirty="0" smtClean="0">
                <a:solidFill>
                  <a:srgbClr val="FFC000"/>
                </a:solidFill>
              </a:rPr>
              <a:t>Real estate or forestry</a:t>
            </a:r>
          </a:p>
          <a:p>
            <a:pPr lvl="1"/>
            <a:r>
              <a:rPr lang="en-US" dirty="0" smtClean="0">
                <a:solidFill>
                  <a:srgbClr val="FFC000"/>
                </a:solidFill>
              </a:rPr>
              <a:t>Oil production </a:t>
            </a:r>
            <a:r>
              <a:rPr lang="en-US" dirty="0">
                <a:solidFill>
                  <a:srgbClr val="FFC000"/>
                </a:solidFill>
              </a:rPr>
              <a:t>facilities</a:t>
            </a:r>
          </a:p>
          <a:p>
            <a:r>
              <a:rPr lang="en-US" dirty="0" smtClean="0"/>
              <a:t>Alternative investment assets are held by:</a:t>
            </a:r>
          </a:p>
          <a:p>
            <a:pPr lvl="1"/>
            <a:r>
              <a:rPr lang="en-US" dirty="0" smtClean="0">
                <a:solidFill>
                  <a:srgbClr val="FFC000"/>
                </a:solidFill>
              </a:rPr>
              <a:t>Institutional investors</a:t>
            </a:r>
          </a:p>
          <a:p>
            <a:pPr lvl="1"/>
            <a:r>
              <a:rPr lang="en-US" dirty="0" smtClean="0">
                <a:solidFill>
                  <a:srgbClr val="FFC000"/>
                </a:solidFill>
              </a:rPr>
              <a:t>Accredited, high-net-worth individuals</a:t>
            </a:r>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this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31</a:t>
            </a:fld>
            <a:endParaRPr lang="en-US" dirty="0"/>
          </a:p>
        </p:txBody>
      </p:sp>
      <p:pic>
        <p:nvPicPr>
          <p:cNvPr id="3" name="Picture 2"/>
          <p:cNvPicPr>
            <a:picLocks noChangeAspect="1"/>
          </p:cNvPicPr>
          <p:nvPr/>
        </p:nvPicPr>
        <p:blipFill>
          <a:blip r:embed="rId2" cstate="print"/>
          <a:stretch>
            <a:fillRect/>
          </a:stretch>
        </p:blipFill>
        <p:spPr>
          <a:xfrm>
            <a:off x="1371600" y="762000"/>
            <a:ext cx="6657975" cy="6086475"/>
          </a:xfrm>
          <a:prstGeom prst="rect">
            <a:avLst/>
          </a:prstGeom>
        </p:spPr>
      </p:pic>
    </p:spTree>
    <p:extLst>
      <p:ext uri="{BB962C8B-B14F-4D97-AF65-F5344CB8AC3E}">
        <p14:creationId xmlns:p14="http://schemas.microsoft.com/office/powerpoint/2010/main" xmlns="" val="3894798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838199" y="691797"/>
            <a:ext cx="7380293" cy="5937603"/>
          </a:xfrm>
          <a:prstGeom prst="rect">
            <a:avLst/>
          </a:prstGeom>
        </p:spPr>
      </p:pic>
      <p:sp>
        <p:nvSpPr>
          <p:cNvPr id="2" name="Title 1"/>
          <p:cNvSpPr>
            <a:spLocks noGrp="1"/>
          </p:cNvSpPr>
          <p:nvPr>
            <p:ph type="title"/>
          </p:nvPr>
        </p:nvSpPr>
        <p:spPr/>
        <p:txBody>
          <a:bodyPr/>
          <a:lstStyle/>
          <a:p>
            <a:r>
              <a:rPr lang="en-US" dirty="0" smtClean="0"/>
              <a:t>1990-2011</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32</a:t>
            </a:fld>
            <a:endParaRPr lang="en-US" dirty="0"/>
          </a:p>
        </p:txBody>
      </p:sp>
    </p:spTree>
    <p:extLst>
      <p:ext uri="{BB962C8B-B14F-4D97-AF65-F5344CB8AC3E}">
        <p14:creationId xmlns:p14="http://schemas.microsoft.com/office/powerpoint/2010/main" xmlns="" val="2164660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1990-2016</a:t>
            </a:r>
            <a:endParaRPr lang="en-US" dirty="0"/>
          </a:p>
        </p:txBody>
      </p:sp>
      <p:sp>
        <p:nvSpPr>
          <p:cNvPr id="3" name="Content Placeholder 2"/>
          <p:cNvSpPr>
            <a:spLocks noGrp="1"/>
          </p:cNvSpPr>
          <p:nvPr>
            <p:ph idx="1"/>
          </p:nvPr>
        </p:nvSpPr>
        <p:spPr>
          <a:xfrm>
            <a:off x="671689" y="5073937"/>
            <a:ext cx="7772400" cy="533400"/>
          </a:xfrm>
        </p:spPr>
        <p:txBody>
          <a:bodyPr/>
          <a:lstStyle/>
          <a:p>
            <a:pPr marL="0" indent="0" algn="ctr">
              <a:buNone/>
            </a:pPr>
            <a:r>
              <a:rPr lang="en-US" sz="2000" dirty="0"/>
              <a:t>Annualized </a:t>
            </a:r>
            <a:r>
              <a:rPr lang="en-US" sz="2000" dirty="0" smtClean="0"/>
              <a:t>(</a:t>
            </a:r>
            <a:r>
              <a:rPr lang="en-US" sz="2000" dirty="0" err="1" smtClean="0">
                <a:latin typeface="Symbol" panose="05050102010706020507" pitchFamily="18" charset="2"/>
              </a:rPr>
              <a:t>m,s</a:t>
            </a:r>
            <a:r>
              <a:rPr lang="en-US" sz="2000" dirty="0" smtClean="0">
                <a:latin typeface="Symbol" panose="05050102010706020507" pitchFamily="18" charset="2"/>
              </a:rPr>
              <a:t>)</a:t>
            </a:r>
            <a:r>
              <a:rPr lang="en-US" sz="2000" dirty="0" smtClean="0"/>
              <a:t>, </a:t>
            </a:r>
            <a:r>
              <a:rPr lang="en-US" sz="2000" dirty="0"/>
              <a:t>January 1990 to February 2016</a:t>
            </a:r>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33</a:t>
            </a:fld>
            <a:endParaRPr lang="en-US" dirty="0"/>
          </a:p>
        </p:txBody>
      </p:sp>
      <p:pic>
        <p:nvPicPr>
          <p:cNvPr id="6" name="Picture 5"/>
          <p:cNvPicPr>
            <a:picLocks noChangeAspect="1"/>
          </p:cNvPicPr>
          <p:nvPr/>
        </p:nvPicPr>
        <p:blipFill>
          <a:blip r:embed="rId3" cstate="print"/>
          <a:stretch>
            <a:fillRect/>
          </a:stretch>
        </p:blipFill>
        <p:spPr>
          <a:xfrm>
            <a:off x="63182" y="990600"/>
            <a:ext cx="9075174" cy="3962400"/>
          </a:xfrm>
          <a:prstGeom prst="rect">
            <a:avLst/>
          </a:prstGeom>
        </p:spPr>
      </p:pic>
    </p:spTree>
    <p:extLst>
      <p:ext uri="{BB962C8B-B14F-4D97-AF65-F5344CB8AC3E}">
        <p14:creationId xmlns:p14="http://schemas.microsoft.com/office/powerpoint/2010/main" xmlns="" val="2645403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47889"/>
            <a:ext cx="8382000" cy="5334000"/>
          </a:xfrm>
        </p:spPr>
        <p:txBody>
          <a:bodyPr/>
          <a:lstStyle/>
          <a:p>
            <a:pPr lvl="7"/>
            <a:endParaRPr lang="en-US" dirty="0" smtClean="0">
              <a:solidFill>
                <a:srgbClr val="6AFCEE"/>
              </a:solidFill>
            </a:endParaRPr>
          </a:p>
          <a:p>
            <a:pPr lvl="7"/>
            <a:r>
              <a:rPr lang="en-US" dirty="0" smtClean="0">
                <a:solidFill>
                  <a:srgbClr val="6AFCEE"/>
                </a:solidFill>
              </a:rPr>
              <a:t>MLPs </a:t>
            </a:r>
            <a:r>
              <a:rPr lang="en-US" dirty="0">
                <a:solidFill>
                  <a:srgbClr val="6AFCEE"/>
                </a:solidFill>
              </a:rPr>
              <a:t>and Energy </a:t>
            </a:r>
          </a:p>
          <a:p>
            <a:pPr lvl="7"/>
            <a:r>
              <a:rPr lang="en-US" dirty="0">
                <a:solidFill>
                  <a:srgbClr val="6AFCEE"/>
                </a:solidFill>
              </a:rPr>
              <a:t>Real Estate and Infrastructure </a:t>
            </a:r>
          </a:p>
          <a:p>
            <a:pPr lvl="7"/>
            <a:r>
              <a:rPr lang="en-US" dirty="0">
                <a:solidFill>
                  <a:srgbClr val="6AFCEE"/>
                </a:solidFill>
              </a:rPr>
              <a:t>Quantitative Strategies </a:t>
            </a:r>
          </a:p>
          <a:p>
            <a:pPr lvl="7"/>
            <a:r>
              <a:rPr lang="en-US" dirty="0">
                <a:solidFill>
                  <a:srgbClr val="6AFCEE"/>
                </a:solidFill>
              </a:rPr>
              <a:t>Equities </a:t>
            </a:r>
          </a:p>
          <a:p>
            <a:pPr lvl="7"/>
            <a:r>
              <a:rPr lang="en-US" dirty="0">
                <a:solidFill>
                  <a:srgbClr val="6AFCEE"/>
                </a:solidFill>
              </a:rPr>
              <a:t>Credit Strategies </a:t>
            </a:r>
          </a:p>
          <a:p>
            <a:pPr lvl="7"/>
            <a:r>
              <a:rPr lang="en-US" dirty="0" err="1">
                <a:solidFill>
                  <a:srgbClr val="6AFCEE"/>
                </a:solidFill>
              </a:rPr>
              <a:t>Broadmark</a:t>
            </a:r>
            <a:r>
              <a:rPr lang="en-US" dirty="0">
                <a:solidFill>
                  <a:srgbClr val="6AFCEE"/>
                </a:solidFill>
              </a:rPr>
              <a:t> Asset Management LLC (sub-advisor) </a:t>
            </a:r>
          </a:p>
          <a:p>
            <a:pPr lvl="7"/>
            <a:r>
              <a:rPr lang="en-US" dirty="0">
                <a:solidFill>
                  <a:srgbClr val="6AFCEE"/>
                </a:solidFill>
              </a:rPr>
              <a:t>Pacific Investment Management Company LLC (PIMCO) (sub-advisor) </a:t>
            </a:r>
          </a:p>
          <a:p>
            <a:pPr lvl="7"/>
            <a:r>
              <a:rPr lang="en-US" dirty="0" err="1">
                <a:solidFill>
                  <a:srgbClr val="6AFCEE"/>
                </a:solidFill>
              </a:rPr>
              <a:t>Pictet</a:t>
            </a:r>
            <a:r>
              <a:rPr lang="en-US" dirty="0">
                <a:solidFill>
                  <a:srgbClr val="6AFCEE"/>
                </a:solidFill>
              </a:rPr>
              <a:t> Asset Management Limited. (PAM LTD) (sub-advisor) </a:t>
            </a:r>
            <a:endParaRPr lang="en-US" dirty="0" smtClean="0">
              <a:solidFill>
                <a:srgbClr val="6AFCEE"/>
              </a:solidFill>
            </a:endParaRPr>
          </a:p>
          <a:p>
            <a:r>
              <a:rPr lang="en-US" dirty="0" smtClean="0"/>
              <a:t>Institutional, Investor, Class C and Advisor</a:t>
            </a:r>
            <a:endParaRPr lang="en-US" dirty="0">
              <a:solidFill>
                <a:srgbClr val="6AFCEE"/>
              </a:solidFill>
            </a:endParaRPr>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34</a:t>
            </a:fld>
            <a:endParaRPr lang="en-US" dirty="0"/>
          </a:p>
        </p:txBody>
      </p:sp>
      <p:pic>
        <p:nvPicPr>
          <p:cNvPr id="5" name="Picture 4"/>
          <p:cNvPicPr>
            <a:picLocks noChangeAspect="1"/>
          </p:cNvPicPr>
          <p:nvPr/>
        </p:nvPicPr>
        <p:blipFill>
          <a:blip r:embed="rId3" cstate="print"/>
          <a:stretch>
            <a:fillRect/>
          </a:stretch>
        </p:blipFill>
        <p:spPr>
          <a:xfrm>
            <a:off x="228600" y="1295400"/>
            <a:ext cx="3295650" cy="3429000"/>
          </a:xfrm>
          <a:prstGeom prst="rect">
            <a:avLst/>
          </a:prstGeom>
        </p:spPr>
      </p:pic>
    </p:spTree>
    <p:extLst>
      <p:ext uri="{BB962C8B-B14F-4D97-AF65-F5344CB8AC3E}">
        <p14:creationId xmlns:p14="http://schemas.microsoft.com/office/powerpoint/2010/main" xmlns="" val="487097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Salient funds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35</a:t>
            </a:fld>
            <a:endParaRPr lang="en-US" dirty="0"/>
          </a:p>
        </p:txBody>
      </p:sp>
      <p:pic>
        <p:nvPicPr>
          <p:cNvPr id="5" name="Picture 4"/>
          <p:cNvPicPr>
            <a:picLocks noChangeAspect="1"/>
          </p:cNvPicPr>
          <p:nvPr/>
        </p:nvPicPr>
        <p:blipFill>
          <a:blip r:embed="rId2" cstate="print"/>
          <a:stretch>
            <a:fillRect/>
          </a:stretch>
        </p:blipFill>
        <p:spPr>
          <a:xfrm>
            <a:off x="3048000" y="759178"/>
            <a:ext cx="3048000" cy="5996066"/>
          </a:xfrm>
          <a:prstGeom prst="rect">
            <a:avLst/>
          </a:prstGeom>
        </p:spPr>
      </p:pic>
    </p:spTree>
    <p:extLst>
      <p:ext uri="{BB962C8B-B14F-4D97-AF65-F5344CB8AC3E}">
        <p14:creationId xmlns:p14="http://schemas.microsoft.com/office/powerpoint/2010/main" xmlns="" val="149973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equity</a:t>
            </a:r>
            <a:endParaRPr lang="en-US" dirty="0"/>
          </a:p>
        </p:txBody>
      </p:sp>
      <p:sp>
        <p:nvSpPr>
          <p:cNvPr id="3" name="Content Placeholder 2"/>
          <p:cNvSpPr>
            <a:spLocks noGrp="1"/>
          </p:cNvSpPr>
          <p:nvPr>
            <p:ph idx="1"/>
          </p:nvPr>
        </p:nvSpPr>
        <p:spPr>
          <a:xfrm>
            <a:off x="304800" y="651933"/>
            <a:ext cx="8610600" cy="5410200"/>
          </a:xfrm>
        </p:spPr>
        <p:txBody>
          <a:bodyPr/>
          <a:lstStyle/>
          <a:p>
            <a:r>
              <a:rPr lang="en-US" dirty="0" smtClean="0"/>
              <a:t>Publicly traded private equity funds [</a:t>
            </a:r>
            <a:r>
              <a:rPr lang="en-US" i="1" dirty="0" smtClean="0"/>
              <a:t>sic</a:t>
            </a:r>
            <a:r>
              <a:rPr lang="en-US" dirty="0" smtClean="0"/>
              <a:t>]</a:t>
            </a:r>
          </a:p>
          <a:p>
            <a:pPr lvl="1"/>
            <a:r>
              <a:rPr lang="en-US" dirty="0" err="1" smtClean="0"/>
              <a:t>PowerShares</a:t>
            </a:r>
            <a:r>
              <a:rPr lang="en-US" dirty="0" smtClean="0"/>
              <a:t> Global Listed Private Equity Portfolio (PSP)</a:t>
            </a:r>
          </a:p>
          <a:p>
            <a:pPr lvl="1"/>
            <a:r>
              <a:rPr lang="en-US" dirty="0" err="1" smtClean="0"/>
              <a:t>ProShares</a:t>
            </a:r>
            <a:r>
              <a:rPr lang="en-US" dirty="0" smtClean="0"/>
              <a:t> Global Listed Private Equity ETF</a:t>
            </a:r>
          </a:p>
          <a:p>
            <a:pPr lvl="1"/>
            <a:r>
              <a:rPr lang="en-US" dirty="0" smtClean="0"/>
              <a:t>ETRACS Wells Fargo MLP Ex-Energy ETN</a:t>
            </a:r>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36</a:t>
            </a:fld>
            <a:endParaRPr lang="en-US" dirty="0"/>
          </a:p>
        </p:txBody>
      </p:sp>
      <p:pic>
        <p:nvPicPr>
          <p:cNvPr id="5" name="Picture 4"/>
          <p:cNvPicPr>
            <a:picLocks noChangeAspect="1"/>
          </p:cNvPicPr>
          <p:nvPr/>
        </p:nvPicPr>
        <p:blipFill>
          <a:blip r:embed="rId2" cstate="print"/>
          <a:stretch>
            <a:fillRect/>
          </a:stretch>
        </p:blipFill>
        <p:spPr>
          <a:xfrm>
            <a:off x="685800" y="3200400"/>
            <a:ext cx="7686675" cy="3352800"/>
          </a:xfrm>
          <a:prstGeom prst="rect">
            <a:avLst/>
          </a:prstGeom>
        </p:spPr>
      </p:pic>
    </p:spTree>
    <p:extLst>
      <p:ext uri="{BB962C8B-B14F-4D97-AF65-F5344CB8AC3E}">
        <p14:creationId xmlns:p14="http://schemas.microsoft.com/office/powerpoint/2010/main" xmlns="" val="428149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not try Berkshire Hathaway!</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37</a:t>
            </a:fld>
            <a:endParaRPr lang="en-US" dirty="0"/>
          </a:p>
        </p:txBody>
      </p:sp>
      <p:pic>
        <p:nvPicPr>
          <p:cNvPr id="2052" name="Picture 4" descr="http://cdn.thedailybeast.com/content/dailybeast/cheats/2015/06/04/billionaire-giving-pledge-is-optional/jcr:content/image.crop.800.500.jpg/1433431611074.cached.jpg"/>
          <p:cNvPicPr>
            <a:picLocks noChangeAspect="1" noChangeArrowheads="1"/>
          </p:cNvPicPr>
          <p:nvPr/>
        </p:nvPicPr>
        <p:blipFill>
          <a:blip r:embed="rId3" cstate="print"/>
          <a:srcRect/>
          <a:stretch>
            <a:fillRect/>
          </a:stretch>
        </p:blipFill>
        <p:spPr bwMode="auto">
          <a:xfrm>
            <a:off x="762000" y="1371600"/>
            <a:ext cx="7620000" cy="47529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 CAGR</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38</a:t>
            </a:fld>
            <a:endParaRPr lang="en-US" dirty="0"/>
          </a:p>
        </p:txBody>
      </p:sp>
      <p:pic>
        <p:nvPicPr>
          <p:cNvPr id="3076" name="Picture 4"/>
          <p:cNvPicPr>
            <a:picLocks noChangeAspect="1" noChangeArrowheads="1"/>
          </p:cNvPicPr>
          <p:nvPr/>
        </p:nvPicPr>
        <p:blipFill>
          <a:blip r:embed="rId3" cstate="print"/>
          <a:srcRect/>
          <a:stretch>
            <a:fillRect/>
          </a:stretch>
        </p:blipFill>
        <p:spPr bwMode="auto">
          <a:xfrm>
            <a:off x="2590800" y="762000"/>
            <a:ext cx="3733800" cy="56698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MSFT</a:t>
            </a:r>
            <a:endParaRPr lang="en-US" dirty="0"/>
          </a:p>
        </p:txBody>
      </p:sp>
      <p:sp>
        <p:nvSpPr>
          <p:cNvPr id="3" name="Content Placeholder 2"/>
          <p:cNvSpPr>
            <a:spLocks noGrp="1"/>
          </p:cNvSpPr>
          <p:nvPr>
            <p:ph idx="1"/>
          </p:nvPr>
        </p:nvSpPr>
        <p:spPr>
          <a:xfrm>
            <a:off x="685800" y="762000"/>
            <a:ext cx="7772400" cy="533400"/>
          </a:xfrm>
        </p:spPr>
        <p:txBody>
          <a:bodyPr/>
          <a:lstStyle/>
          <a:p>
            <a:pPr marL="0" indent="0">
              <a:buNone/>
            </a:pPr>
            <a:r>
              <a:rPr lang="en-US" dirty="0" smtClean="0">
                <a:solidFill>
                  <a:srgbClr val="FFC000"/>
                </a:solidFill>
              </a:rPr>
              <a:t>	3/31/86 – 12/29/00:  44.4% CAGR</a:t>
            </a:r>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39</a:t>
            </a:fld>
            <a:endParaRPr lang="en-US" dirty="0"/>
          </a:p>
        </p:txBody>
      </p:sp>
      <p:pic>
        <p:nvPicPr>
          <p:cNvPr id="5" name="Picture 4"/>
          <p:cNvPicPr>
            <a:picLocks noChangeAspect="1"/>
          </p:cNvPicPr>
          <p:nvPr/>
        </p:nvPicPr>
        <p:blipFill>
          <a:blip r:embed="rId3" cstate="print"/>
          <a:stretch>
            <a:fillRect/>
          </a:stretch>
        </p:blipFill>
        <p:spPr>
          <a:xfrm>
            <a:off x="1524000" y="1639358"/>
            <a:ext cx="6096000" cy="4067175"/>
          </a:xfrm>
          <a:prstGeom prst="rect">
            <a:avLst/>
          </a:prstGeom>
        </p:spPr>
      </p:pic>
    </p:spTree>
    <p:extLst>
      <p:ext uri="{BB962C8B-B14F-4D97-AF65-F5344CB8AC3E}">
        <p14:creationId xmlns:p14="http://schemas.microsoft.com/office/powerpoint/2010/main" xmlns="" val="334715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838200" y="725311"/>
            <a:ext cx="7467600" cy="5915025"/>
          </a:xfrm>
          <a:prstGeom prst="rect">
            <a:avLst/>
          </a:prstGeom>
        </p:spPr>
      </p:pic>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a:t>
            </a:fld>
            <a:endParaRPr lang="en-US" dirty="0"/>
          </a:p>
        </p:txBody>
      </p:sp>
    </p:spTree>
    <p:extLst>
      <p:ext uri="{BB962C8B-B14F-4D97-AF65-F5344CB8AC3E}">
        <p14:creationId xmlns:p14="http://schemas.microsoft.com/office/powerpoint/2010/main" xmlns="" val="3304025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Endowments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40</a:t>
            </a:fld>
            <a:endParaRPr lang="en-US" dirty="0"/>
          </a:p>
        </p:txBody>
      </p:sp>
      <p:pic>
        <p:nvPicPr>
          <p:cNvPr id="5" name="Picture 4"/>
          <p:cNvPicPr>
            <a:picLocks noChangeAspect="1"/>
          </p:cNvPicPr>
          <p:nvPr/>
        </p:nvPicPr>
        <p:blipFill>
          <a:blip r:embed="rId3" cstate="print"/>
          <a:stretch>
            <a:fillRect/>
          </a:stretch>
        </p:blipFill>
        <p:spPr>
          <a:xfrm>
            <a:off x="0" y="762000"/>
            <a:ext cx="8977489" cy="5284861"/>
          </a:xfrm>
          <a:prstGeom prst="rect">
            <a:avLst/>
          </a:prstGeom>
        </p:spPr>
      </p:pic>
      <p:sp>
        <p:nvSpPr>
          <p:cNvPr id="6" name="TextBox 5"/>
          <p:cNvSpPr txBox="1"/>
          <p:nvPr/>
        </p:nvSpPr>
        <p:spPr>
          <a:xfrm>
            <a:off x="533400" y="6248400"/>
            <a:ext cx="6629400" cy="369332"/>
          </a:xfrm>
          <a:prstGeom prst="rect">
            <a:avLst/>
          </a:prstGeom>
          <a:noFill/>
        </p:spPr>
        <p:txBody>
          <a:bodyPr wrap="square" rtlCol="0">
            <a:spAutoFit/>
          </a:bodyPr>
          <a:lstStyle/>
          <a:p>
            <a:r>
              <a:rPr lang="en-US" sz="1800" dirty="0">
                <a:solidFill>
                  <a:srgbClr val="6AFCEE"/>
                </a:solidFill>
              </a:rPr>
              <a:t>NACUBO-</a:t>
            </a:r>
            <a:r>
              <a:rPr lang="en-US" sz="1800" dirty="0" err="1">
                <a:solidFill>
                  <a:srgbClr val="6AFCEE"/>
                </a:solidFill>
              </a:rPr>
              <a:t>Commonfund</a:t>
            </a:r>
            <a:r>
              <a:rPr lang="en-US" sz="1800" dirty="0">
                <a:solidFill>
                  <a:srgbClr val="6AFCEE"/>
                </a:solidFill>
              </a:rPr>
              <a:t> Study of Endowments (NCES)</a:t>
            </a:r>
          </a:p>
        </p:txBody>
      </p:sp>
    </p:spTree>
    <p:extLst>
      <p:ext uri="{BB962C8B-B14F-4D97-AF65-F5344CB8AC3E}">
        <p14:creationId xmlns:p14="http://schemas.microsoft.com/office/powerpoint/2010/main" xmlns="" val="3724597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 Endowment</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41</a:t>
            </a:fld>
            <a:endParaRPr lang="en-US" dirty="0"/>
          </a:p>
        </p:txBody>
      </p:sp>
      <p:pic>
        <p:nvPicPr>
          <p:cNvPr id="5" name="Picture 4"/>
          <p:cNvPicPr>
            <a:picLocks noChangeAspect="1"/>
          </p:cNvPicPr>
          <p:nvPr/>
        </p:nvPicPr>
        <p:blipFill>
          <a:blip r:embed="rId3" cstate="print"/>
          <a:stretch>
            <a:fillRect/>
          </a:stretch>
        </p:blipFill>
        <p:spPr>
          <a:xfrm>
            <a:off x="386783" y="1019968"/>
            <a:ext cx="8400863" cy="5228432"/>
          </a:xfrm>
          <a:prstGeom prst="rect">
            <a:avLst/>
          </a:prstGeom>
        </p:spPr>
      </p:pic>
      <p:pic>
        <p:nvPicPr>
          <p:cNvPr id="7" name="Picture 6"/>
          <p:cNvPicPr>
            <a:picLocks noChangeAspect="1"/>
          </p:cNvPicPr>
          <p:nvPr/>
        </p:nvPicPr>
        <p:blipFill>
          <a:blip r:embed="rId4" cstate="print"/>
          <a:stretch>
            <a:fillRect/>
          </a:stretch>
        </p:blipFill>
        <p:spPr>
          <a:xfrm>
            <a:off x="322975" y="838200"/>
            <a:ext cx="600075" cy="73342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28600" y="745067"/>
            <a:ext cx="8458200" cy="6050066"/>
          </a:xfrm>
          <a:prstGeom prst="rect">
            <a:avLst/>
          </a:prstGeom>
        </p:spPr>
      </p:pic>
      <p:sp>
        <p:nvSpPr>
          <p:cNvPr id="2" name="Title 1"/>
          <p:cNvSpPr>
            <a:spLocks noGrp="1"/>
          </p:cNvSpPr>
          <p:nvPr>
            <p:ph type="title"/>
          </p:nvPr>
        </p:nvSpPr>
        <p:spPr/>
        <p:txBody>
          <a:bodyPr/>
          <a:lstStyle/>
          <a:p>
            <a:r>
              <a:rPr lang="en-US" dirty="0" smtClean="0"/>
              <a:t>Allocations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361949" y="762000"/>
            <a:ext cx="8116261" cy="5943600"/>
          </a:xfrm>
          <a:prstGeom prst="rect">
            <a:avLst/>
          </a:prstGeom>
        </p:spPr>
      </p:pic>
      <p:sp>
        <p:nvSpPr>
          <p:cNvPr id="2" name="Title 1"/>
          <p:cNvSpPr>
            <a:spLocks noGrp="1"/>
          </p:cNvSpPr>
          <p:nvPr>
            <p:ph type="title"/>
          </p:nvPr>
        </p:nvSpPr>
        <p:spPr/>
        <p:txBody>
          <a:bodyPr/>
          <a:lstStyle/>
          <a:p>
            <a:r>
              <a:rPr lang="en-US" dirty="0" smtClean="0"/>
              <a:t>Returns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43</a:t>
            </a:fld>
            <a:endParaRPr lang="en-US" dirty="0"/>
          </a:p>
        </p:txBody>
      </p:sp>
    </p:spTree>
    <p:extLst>
      <p:ext uri="{BB962C8B-B14F-4D97-AF65-F5344CB8AC3E}">
        <p14:creationId xmlns:p14="http://schemas.microsoft.com/office/powerpoint/2010/main" xmlns="" val="1547727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44</a:t>
            </a:fld>
            <a:endParaRPr lang="en-US" dirty="0"/>
          </a:p>
        </p:txBody>
      </p:sp>
      <p:pic>
        <p:nvPicPr>
          <p:cNvPr id="6" name="Picture 5"/>
          <p:cNvPicPr>
            <a:picLocks noChangeAspect="1"/>
          </p:cNvPicPr>
          <p:nvPr/>
        </p:nvPicPr>
        <p:blipFill>
          <a:blip r:embed="rId2" cstate="print"/>
          <a:stretch>
            <a:fillRect/>
          </a:stretch>
        </p:blipFill>
        <p:spPr>
          <a:xfrm>
            <a:off x="2628900" y="762000"/>
            <a:ext cx="3581400" cy="5852169"/>
          </a:xfrm>
          <a:prstGeom prst="rect">
            <a:avLst/>
          </a:prstGeom>
        </p:spPr>
      </p:pic>
    </p:spTree>
    <p:extLst>
      <p:ext uri="{BB962C8B-B14F-4D97-AF65-F5344CB8AC3E}">
        <p14:creationId xmlns:p14="http://schemas.microsoft.com/office/powerpoint/2010/main" xmlns="" val="244071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391253" y="914400"/>
            <a:ext cx="8295547" cy="5612757"/>
          </a:xfrm>
          <a:prstGeom prst="rect">
            <a:avLst/>
          </a:prstGeom>
        </p:spPr>
      </p:pic>
      <p:sp>
        <p:nvSpPr>
          <p:cNvPr id="2" name="Title 1"/>
          <p:cNvSpPr>
            <a:spLocks noGrp="1"/>
          </p:cNvSpPr>
          <p:nvPr>
            <p:ph type="title"/>
          </p:nvPr>
        </p:nvSpPr>
        <p:spPr/>
        <p:txBody>
          <a:bodyPr/>
          <a:lstStyle/>
          <a:p>
            <a:r>
              <a:rPr lang="en-US" dirty="0" smtClean="0"/>
              <a:t>How to Get?</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45</a:t>
            </a:fld>
            <a:endParaRPr lang="en-US" dirty="0"/>
          </a:p>
        </p:txBody>
      </p:sp>
    </p:spTree>
    <p:extLst>
      <p:ext uri="{BB962C8B-B14F-4D97-AF65-F5344CB8AC3E}">
        <p14:creationId xmlns:p14="http://schemas.microsoft.com/office/powerpoint/2010/main" xmlns="" val="2018196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762000"/>
            <a:ext cx="8305800" cy="5334000"/>
          </a:xfrm>
        </p:spPr>
        <p:txBody>
          <a:bodyPr/>
          <a:lstStyle/>
          <a:p>
            <a:r>
              <a:rPr lang="en-US" dirty="0" smtClean="0"/>
              <a:t>Be an institution</a:t>
            </a:r>
          </a:p>
          <a:p>
            <a:pPr lvl="1"/>
            <a:r>
              <a:rPr lang="en-US" dirty="0">
                <a:solidFill>
                  <a:srgbClr val="FFC000"/>
                </a:solidFill>
              </a:rPr>
              <a:t>Foundation/Endowment/Family Office</a:t>
            </a:r>
          </a:p>
          <a:p>
            <a:pPr lvl="1"/>
            <a:r>
              <a:rPr lang="en-US" dirty="0">
                <a:solidFill>
                  <a:srgbClr val="FFC000"/>
                </a:solidFill>
              </a:rPr>
              <a:t>401(K) Plan Sponsor/Adviser</a:t>
            </a:r>
          </a:p>
          <a:p>
            <a:pPr lvl="1"/>
            <a:r>
              <a:rPr lang="en-US" dirty="0">
                <a:solidFill>
                  <a:srgbClr val="FFC000"/>
                </a:solidFill>
              </a:rPr>
              <a:t>Investment Adviser</a:t>
            </a:r>
          </a:p>
          <a:p>
            <a:r>
              <a:rPr lang="en-US" dirty="0" smtClean="0"/>
              <a:t>Construct your own Endowment Index using ETF’s (Similar to ^ENDOW)</a:t>
            </a:r>
          </a:p>
          <a:p>
            <a:pPr lvl="1"/>
            <a:r>
              <a:rPr lang="en-US" dirty="0" smtClean="0"/>
              <a:t>19 sub-indexes (ETF)</a:t>
            </a:r>
          </a:p>
          <a:p>
            <a:pPr lvl="1"/>
            <a:r>
              <a:rPr lang="en-US" dirty="0" smtClean="0"/>
              <a:t>Represents over 30,000 securities</a:t>
            </a:r>
          </a:p>
          <a:p>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46</a:t>
            </a:fld>
            <a:endParaRPr lang="en-US" dirty="0"/>
          </a:p>
        </p:txBody>
      </p:sp>
      <p:pic>
        <p:nvPicPr>
          <p:cNvPr id="5" name="Picture 4"/>
          <p:cNvPicPr>
            <a:picLocks noChangeAspect="1"/>
          </p:cNvPicPr>
          <p:nvPr/>
        </p:nvPicPr>
        <p:blipFill>
          <a:blip r:embed="rId3" cstate="print"/>
          <a:stretch>
            <a:fillRect/>
          </a:stretch>
        </p:blipFill>
        <p:spPr>
          <a:xfrm>
            <a:off x="2057400" y="4876800"/>
            <a:ext cx="4038600" cy="1711468"/>
          </a:xfrm>
          <a:prstGeom prst="rect">
            <a:avLst/>
          </a:prstGeom>
        </p:spPr>
      </p:pic>
    </p:spTree>
    <p:extLst>
      <p:ext uri="{BB962C8B-B14F-4D97-AF65-F5344CB8AC3E}">
        <p14:creationId xmlns:p14="http://schemas.microsoft.com/office/powerpoint/2010/main" xmlns="" val="413716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^ENDOW</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47</a:t>
            </a:fld>
            <a:endParaRPr lang="en-US" dirty="0"/>
          </a:p>
        </p:txBody>
      </p:sp>
      <p:pic>
        <p:nvPicPr>
          <p:cNvPr id="5" name="Picture 4"/>
          <p:cNvPicPr>
            <a:picLocks noChangeAspect="1"/>
          </p:cNvPicPr>
          <p:nvPr/>
        </p:nvPicPr>
        <p:blipFill>
          <a:blip r:embed="rId2" cstate="print"/>
          <a:stretch>
            <a:fillRect/>
          </a:stretch>
        </p:blipFill>
        <p:spPr>
          <a:xfrm>
            <a:off x="1351948" y="838200"/>
            <a:ext cx="6153752" cy="5029200"/>
          </a:xfrm>
          <a:prstGeom prst="rect">
            <a:avLst/>
          </a:prstGeom>
        </p:spPr>
      </p:pic>
    </p:spTree>
    <p:extLst>
      <p:ext uri="{BB962C8B-B14F-4D97-AF65-F5344CB8AC3E}">
        <p14:creationId xmlns:p14="http://schemas.microsoft.com/office/powerpoint/2010/main" xmlns="" val="1532958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lstStyle/>
          <a:p>
            <a:r>
              <a:rPr lang="en-US" dirty="0" smtClean="0"/>
              <a:t>Other viable alternative investments</a:t>
            </a:r>
          </a:p>
          <a:p>
            <a:pPr lvl="1"/>
            <a:r>
              <a:rPr lang="en-US" dirty="0" smtClean="0"/>
              <a:t>Real estate (residential, commercial, industrial/office, hotels, self-storage, 10%  CAGR since 1900) </a:t>
            </a:r>
          </a:p>
          <a:p>
            <a:pPr lvl="1"/>
            <a:r>
              <a:rPr lang="en-US" dirty="0" smtClean="0"/>
              <a:t>Water (44% 2009-2014)</a:t>
            </a:r>
          </a:p>
          <a:p>
            <a:pPr lvl="1"/>
            <a:r>
              <a:rPr lang="en-US" dirty="0" smtClean="0"/>
              <a:t>Carbon Emissions (Quite volatile ’05-’16)</a:t>
            </a:r>
          </a:p>
          <a:p>
            <a:pPr lvl="1"/>
            <a:r>
              <a:rPr lang="en-US" dirty="0" smtClean="0"/>
              <a:t>Gold (-4.2% 2011-2016) [Entry dependent]</a:t>
            </a:r>
          </a:p>
          <a:p>
            <a:pPr lvl="1"/>
            <a:r>
              <a:rPr lang="en-US" dirty="0" smtClean="0"/>
              <a:t>Art (4% 2006-2016)</a:t>
            </a:r>
          </a:p>
          <a:p>
            <a:pPr lvl="1"/>
            <a:r>
              <a:rPr lang="en-US" dirty="0" smtClean="0"/>
              <a:t>Wine (14% 7-yr CAGR)</a:t>
            </a:r>
          </a:p>
          <a:p>
            <a:pPr lvl="1"/>
            <a:r>
              <a:rPr lang="en-US" dirty="0" smtClean="0"/>
              <a:t>Oil wells </a:t>
            </a:r>
            <a:r>
              <a:rPr lang="en-US" dirty="0"/>
              <a:t> [Entry dependent]</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48</a:t>
            </a:fld>
            <a:endParaRPr lang="en-US" dirty="0"/>
          </a:p>
        </p:txBody>
      </p:sp>
    </p:spTree>
    <p:extLst>
      <p:ext uri="{BB962C8B-B14F-4D97-AF65-F5344CB8AC3E}">
        <p14:creationId xmlns:p14="http://schemas.microsoft.com/office/powerpoint/2010/main" xmlns="" val="3268980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DIY Quant Strategies</a:t>
            </a:r>
            <a:endParaRPr lang="en-US" sz="3600" dirty="0"/>
          </a:p>
        </p:txBody>
      </p:sp>
      <p:sp>
        <p:nvSpPr>
          <p:cNvPr id="3" name="Content Placeholder 2"/>
          <p:cNvSpPr>
            <a:spLocks noGrp="1"/>
          </p:cNvSpPr>
          <p:nvPr>
            <p:ph idx="1"/>
          </p:nvPr>
        </p:nvSpPr>
        <p:spPr>
          <a:xfrm>
            <a:off x="914400" y="6172200"/>
            <a:ext cx="4419600" cy="533400"/>
          </a:xfrm>
        </p:spPr>
        <p:txBody>
          <a:bodyPr/>
          <a:lstStyle/>
          <a:p>
            <a:pPr>
              <a:buNone/>
            </a:pPr>
            <a:r>
              <a:rPr lang="en-US" sz="2000" dirty="0" smtClean="0"/>
              <a:t>James Yuan and Alex </a:t>
            </a:r>
            <a:r>
              <a:rPr lang="en-US" sz="2000" dirty="0" err="1" smtClean="0"/>
              <a:t>Sokolyk</a:t>
            </a:r>
            <a:r>
              <a:rPr lang="en-US" sz="2000" dirty="0" smtClean="0"/>
              <a:t>, 2016</a:t>
            </a:r>
            <a:endParaRPr lang="en-US" sz="2000"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49</a:t>
            </a:fld>
            <a:endParaRPr lang="en-US" dirty="0"/>
          </a:p>
        </p:txBody>
      </p:sp>
      <p:pic>
        <p:nvPicPr>
          <p:cNvPr id="5" name="Picture 4"/>
          <p:cNvPicPr>
            <a:picLocks noChangeAspect="1"/>
          </p:cNvPicPr>
          <p:nvPr/>
        </p:nvPicPr>
        <p:blipFill>
          <a:blip r:embed="rId3" cstate="print"/>
          <a:stretch>
            <a:fillRect/>
          </a:stretch>
        </p:blipFill>
        <p:spPr>
          <a:xfrm>
            <a:off x="619125" y="847725"/>
            <a:ext cx="7905750" cy="5162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334000" cy="762000"/>
          </a:xfrm>
        </p:spPr>
        <p:txBody>
          <a:bodyPr/>
          <a:lstStyle/>
          <a:p>
            <a:r>
              <a:rPr lang="en-US" sz="3600" dirty="0" smtClean="0"/>
              <a:t>1</a:t>
            </a:r>
            <a:r>
              <a:rPr lang="en-US" sz="3600" baseline="30000" dirty="0" smtClean="0"/>
              <a:t>st</a:t>
            </a:r>
            <a:r>
              <a:rPr lang="en-US" sz="3600" dirty="0" smtClean="0"/>
              <a:t> Eubank Conference</a:t>
            </a:r>
            <a:endParaRPr lang="en-US" sz="3600" dirty="0"/>
          </a:p>
        </p:txBody>
      </p:sp>
      <p:sp>
        <p:nvSpPr>
          <p:cNvPr id="3" name="Content Placeholder 2"/>
          <p:cNvSpPr>
            <a:spLocks noGrp="1"/>
          </p:cNvSpPr>
          <p:nvPr>
            <p:ph idx="1"/>
          </p:nvPr>
        </p:nvSpPr>
        <p:spPr/>
        <p:txBody>
          <a:bodyPr/>
          <a:lstStyle/>
          <a:p>
            <a:r>
              <a:rPr lang="en-US" dirty="0"/>
              <a:t>Recall the </a:t>
            </a:r>
            <a:r>
              <a:rPr lang="en-US" dirty="0" smtClean="0"/>
              <a:t>First Eubank conference </a:t>
            </a:r>
            <a:r>
              <a:rPr lang="en-US" dirty="0"/>
              <a:t>(March 23-24, 2009) was held at the very bottom of investor sentiment and pessimism during the 2008-2009 </a:t>
            </a:r>
            <a:r>
              <a:rPr lang="en-US" dirty="0" smtClean="0"/>
              <a:t>meltdown</a:t>
            </a:r>
          </a:p>
          <a:p>
            <a:r>
              <a:rPr lang="en-US" dirty="0"/>
              <a:t>Recall the Third Eubank Conference October 17-18, 2011:</a:t>
            </a:r>
          </a:p>
          <a:p>
            <a:pPr marL="857250" lvl="2" indent="0">
              <a:buNone/>
            </a:pPr>
            <a:r>
              <a:rPr lang="en-US" sz="3200" dirty="0"/>
              <a:t>Real World Markets - Investing During Troubled Times</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5</a:t>
            </a:fld>
            <a:endParaRPr lang="en-US" dirty="0"/>
          </a:p>
        </p:txBody>
      </p:sp>
    </p:spTree>
    <p:extLst>
      <p:ext uri="{BB962C8B-B14F-4D97-AF65-F5344CB8AC3E}">
        <p14:creationId xmlns:p14="http://schemas.microsoft.com/office/powerpoint/2010/main" xmlns="" val="2883989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28600" y="762000"/>
            <a:ext cx="8763000" cy="5334000"/>
          </a:xfrm>
        </p:spPr>
        <p:txBody>
          <a:bodyPr/>
          <a:lstStyle/>
          <a:p>
            <a:r>
              <a:rPr lang="en-US" sz="2400" dirty="0" smtClean="0"/>
              <a:t>Philip Ernst, James Thompson, and </a:t>
            </a:r>
            <a:r>
              <a:rPr lang="en-US" sz="2400" dirty="0" err="1" smtClean="0"/>
              <a:t>Yinsen</a:t>
            </a:r>
            <a:r>
              <a:rPr lang="en-US" sz="2400" dirty="0" smtClean="0"/>
              <a:t> Miao, "</a:t>
            </a:r>
            <a:r>
              <a:rPr lang="en-US" sz="2400" dirty="0" err="1" smtClean="0"/>
              <a:t>Tukey's</a:t>
            </a:r>
            <a:r>
              <a:rPr lang="en-US" sz="2400" dirty="0" smtClean="0"/>
              <a:t> Transformational Ladder for Portfolio Management", To appear in </a:t>
            </a:r>
            <a:r>
              <a:rPr lang="en-US" sz="2400" i="1" dirty="0" smtClean="0"/>
              <a:t>J. Port. Mgt</a:t>
            </a:r>
            <a:r>
              <a:rPr lang="en-US" sz="2400" dirty="0" smtClean="0"/>
              <a:t>.  Submitted on 19 Mar 2016, http://arxiv.org/pdf/1603.06050v1 </a:t>
            </a:r>
          </a:p>
          <a:p>
            <a:r>
              <a:rPr lang="en-US" sz="2400" dirty="0"/>
              <a:t>McMahon, Ethan K. and Dobelman, John A., A Market for Water: Constructing a </a:t>
            </a:r>
            <a:r>
              <a:rPr lang="en-US" sz="2400" dirty="0" smtClean="0"/>
              <a:t>Custom </a:t>
            </a:r>
            <a:r>
              <a:rPr lang="en-US" sz="2400" dirty="0"/>
              <a:t>Weighted Water Index, The Rice University, Statistics Department </a:t>
            </a:r>
            <a:r>
              <a:rPr lang="en-US" sz="2400" dirty="0" smtClean="0"/>
              <a:t>TR2014-02 (1/2014).</a:t>
            </a:r>
          </a:p>
          <a:p>
            <a:r>
              <a:rPr lang="en-US" sz="2400" dirty="0" smtClean="0"/>
              <a:t>James Yuan and Alex </a:t>
            </a:r>
            <a:r>
              <a:rPr lang="en-US" sz="2400" dirty="0" err="1" smtClean="0"/>
              <a:t>Sokolyk</a:t>
            </a:r>
            <a:r>
              <a:rPr lang="en-US" sz="2400" dirty="0" smtClean="0"/>
              <a:t>, "Successfully Mining Greed and Fear: An Analysis", Rice University 6th Eubank Conference, 2016</a:t>
            </a:r>
            <a:r>
              <a:rPr lang="en-US" sz="2400" dirty="0" smtClean="0"/>
              <a:t>.</a:t>
            </a:r>
          </a:p>
          <a:p>
            <a:r>
              <a:rPr lang="en-US" sz="2400" dirty="0" smtClean="0"/>
              <a:t>Fernandez, Pablo and </a:t>
            </a:r>
            <a:r>
              <a:rPr lang="en-US" sz="2400" dirty="0" err="1" smtClean="0"/>
              <a:t>Carelli</a:t>
            </a:r>
            <a:r>
              <a:rPr lang="en-US" sz="2400" dirty="0" smtClean="0"/>
              <a:t>, The Market Portfolio is NOT Efficient: Evidences, Consequences and Easy to Avoid Errors (March 16, 2016). Available at http://dx.doi.org/10.2139/ssrn.2741083 </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0" y="0"/>
            <a:ext cx="4953000" cy="762000"/>
          </a:xfrm>
        </p:spPr>
        <p:txBody>
          <a:bodyPr/>
          <a:lstStyle/>
          <a:p>
            <a:r>
              <a:rPr lang="en-US" sz="3200" dirty="0" smtClean="0"/>
              <a:t>Acknowledgements</a:t>
            </a: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p>
            <a:pPr>
              <a:defRPr/>
            </a:pPr>
            <a:fld id="{15722759-F944-452F-8A2E-5BCAADBD7401}" type="slidenum">
              <a:rPr lang="en-US" smtClean="0"/>
              <a:pPr>
                <a:defRPr/>
              </a:pPr>
              <a:t>51</a:t>
            </a:fld>
            <a:endParaRPr lang="en-US" dirty="0"/>
          </a:p>
        </p:txBody>
      </p:sp>
      <p:sp>
        <p:nvSpPr>
          <p:cNvPr id="6" name="Rectangle 5"/>
          <p:cNvSpPr/>
          <p:nvPr/>
        </p:nvSpPr>
        <p:spPr>
          <a:xfrm>
            <a:off x="0" y="762000"/>
            <a:ext cx="9144000" cy="40934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9FF01"/>
                </a:solidFill>
                <a:effectLst>
                  <a:outerShdw blurRad="50800" dist="39000" dir="5460000" algn="tl">
                    <a:srgbClr val="000000">
                      <a:alpha val="38000"/>
                    </a:srgbClr>
                  </a:outerShdw>
                </a:effectLst>
              </a:rPr>
              <a:t>Tom &amp; Nancy Eubank</a:t>
            </a:r>
          </a:p>
          <a:p>
            <a:pPr algn="ctr"/>
            <a:endParaRPr lang="en-US" sz="3600" b="1" cap="none" spc="0" dirty="0" smtClean="0">
              <a:ln w="11430"/>
              <a:solidFill>
                <a:srgbClr val="F9FF01"/>
              </a:solidFill>
              <a:effectLst>
                <a:outerShdw blurRad="50800" dist="39000" dir="5460000" algn="tl">
                  <a:srgbClr val="000000">
                    <a:alpha val="38000"/>
                  </a:srgbClr>
                </a:outerShdw>
              </a:effectLst>
            </a:endParaRPr>
          </a:p>
          <a:p>
            <a:pPr algn="ctr"/>
            <a:r>
              <a:rPr lang="en-US" sz="3600" b="1" dirty="0" smtClean="0">
                <a:ln w="11430"/>
                <a:solidFill>
                  <a:srgbClr val="F9FF01"/>
                </a:solidFill>
                <a:effectLst>
                  <a:outerShdw blurRad="50800" dist="39000" dir="5460000" algn="tl">
                    <a:srgbClr val="000000">
                      <a:alpha val="38000"/>
                    </a:srgbClr>
                  </a:outerShdw>
                </a:effectLst>
              </a:rPr>
              <a:t>Katherine B. Ensor, Director</a:t>
            </a:r>
          </a:p>
          <a:p>
            <a:pPr algn="ctr"/>
            <a:r>
              <a:rPr lang="en-US" sz="2800" b="1" dirty="0" smtClean="0">
                <a:ln w="11430"/>
                <a:solidFill>
                  <a:srgbClr val="F9FF01"/>
                </a:solidFill>
                <a:effectLst>
                  <a:outerShdw blurRad="50800" dist="39000" dir="5460000" algn="tl">
                    <a:srgbClr val="000000">
                      <a:alpha val="38000"/>
                    </a:srgbClr>
                  </a:outerShdw>
                </a:effectLst>
              </a:rPr>
              <a:t>Center for Computational Finance and </a:t>
            </a:r>
          </a:p>
          <a:p>
            <a:pPr algn="ctr"/>
            <a:r>
              <a:rPr lang="en-US" sz="2800" b="1" dirty="0" smtClean="0">
                <a:ln w="11430"/>
                <a:solidFill>
                  <a:srgbClr val="F9FF01"/>
                </a:solidFill>
                <a:effectLst>
                  <a:outerShdw blurRad="50800" dist="39000" dir="5460000" algn="tl">
                    <a:srgbClr val="000000">
                      <a:alpha val="38000"/>
                    </a:srgbClr>
                  </a:outerShdw>
                </a:effectLst>
              </a:rPr>
              <a:t>Economic Systems (</a:t>
            </a:r>
            <a:r>
              <a:rPr lang="en-US" sz="2800" b="1" dirty="0" err="1" smtClean="0">
                <a:ln w="11430"/>
                <a:solidFill>
                  <a:srgbClr val="F9FF01"/>
                </a:solidFill>
                <a:effectLst>
                  <a:outerShdw blurRad="50800" dist="39000" dir="5460000" algn="tl">
                    <a:srgbClr val="000000">
                      <a:alpha val="38000"/>
                    </a:srgbClr>
                  </a:outerShdw>
                </a:effectLst>
              </a:rPr>
              <a:t>CoFES</a:t>
            </a:r>
            <a:r>
              <a:rPr lang="en-US" sz="2800" b="1" dirty="0" smtClean="0">
                <a:ln w="11430"/>
                <a:solidFill>
                  <a:srgbClr val="F9FF01"/>
                </a:solidFill>
                <a:effectLst>
                  <a:outerShdw blurRad="50800" dist="39000" dir="5460000" algn="tl">
                    <a:srgbClr val="000000">
                      <a:alpha val="38000"/>
                    </a:srgbClr>
                  </a:outerShdw>
                </a:effectLst>
              </a:rPr>
              <a:t>)</a:t>
            </a:r>
          </a:p>
          <a:p>
            <a:pPr algn="ctr"/>
            <a:endParaRPr lang="en-US" sz="3600" b="1" dirty="0" smtClean="0">
              <a:ln w="11430"/>
              <a:solidFill>
                <a:srgbClr val="F9FF01"/>
              </a:solidFill>
              <a:effectLst>
                <a:outerShdw blurRad="50800" dist="39000" dir="5460000" algn="tl">
                  <a:srgbClr val="000000">
                    <a:alpha val="38000"/>
                  </a:srgbClr>
                </a:outerShdw>
              </a:effectLst>
            </a:endParaRPr>
          </a:p>
          <a:p>
            <a:pPr algn="ctr"/>
            <a:r>
              <a:rPr lang="en-US" sz="3600" b="1" dirty="0" smtClean="0">
                <a:ln w="11430"/>
                <a:solidFill>
                  <a:srgbClr val="F9FF01"/>
                </a:solidFill>
                <a:effectLst>
                  <a:outerShdw blurRad="50800" dist="39000" dir="5460000" algn="tl">
                    <a:srgbClr val="000000">
                      <a:alpha val="38000"/>
                    </a:srgbClr>
                  </a:outerShdw>
                </a:effectLst>
              </a:rPr>
              <a:t>James R. Thompson, Founding Chair</a:t>
            </a:r>
          </a:p>
          <a:p>
            <a:pPr algn="ctr"/>
            <a:r>
              <a:rPr lang="en-US" b="1" dirty="0" smtClean="0">
                <a:ln w="11430"/>
                <a:solidFill>
                  <a:srgbClr val="F9FF01"/>
                </a:solidFill>
                <a:effectLst>
                  <a:outerShdw blurRad="50800" dist="39000" dir="5460000" algn="tl">
                    <a:srgbClr val="000000">
                      <a:alpha val="38000"/>
                    </a:srgbClr>
                  </a:outerShdw>
                </a:effectLst>
              </a:rPr>
              <a:t>Noah Harding Professor of Statistics, Rice University</a:t>
            </a:r>
            <a:endParaRPr lang="en-US" b="1" cap="none" spc="0" dirty="0">
              <a:ln w="11430"/>
              <a:solidFill>
                <a:srgbClr val="F9FF01"/>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166687" y="1181100"/>
            <a:ext cx="8810625" cy="4495800"/>
          </a:xfrm>
          <a:prstGeom prst="rect">
            <a:avLst/>
          </a:prstGeom>
        </p:spPr>
      </p:pic>
      <p:sp>
        <p:nvSpPr>
          <p:cNvPr id="2" name="Title 1"/>
          <p:cNvSpPr>
            <a:spLocks noGrp="1"/>
          </p:cNvSpPr>
          <p:nvPr>
            <p:ph type="title"/>
          </p:nvPr>
        </p:nvSpPr>
        <p:spPr/>
        <p:txBody>
          <a:bodyPr/>
          <a:lstStyle/>
          <a:p>
            <a:r>
              <a:rPr lang="en-US" dirty="0" smtClean="0"/>
              <a:t>US Stock Market</a:t>
            </a:r>
            <a:endParaRPr lang="en-US" dirty="0"/>
          </a:p>
        </p:txBody>
      </p:sp>
      <p:sp>
        <p:nvSpPr>
          <p:cNvPr id="3" name="Content Placeholder 2"/>
          <p:cNvSpPr>
            <a:spLocks noGrp="1"/>
          </p:cNvSpPr>
          <p:nvPr>
            <p:ph idx="1"/>
          </p:nvPr>
        </p:nvSpPr>
        <p:spPr>
          <a:xfrm>
            <a:off x="508896" y="595489"/>
            <a:ext cx="8534400" cy="5334000"/>
          </a:xfrm>
        </p:spPr>
        <p:txBody>
          <a:bodyPr/>
          <a:lstStyle/>
          <a:p>
            <a:pPr marL="514350" indent="-457200"/>
            <a:endParaRPr lang="en-US" sz="4000"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6</a:t>
            </a:fld>
            <a:endParaRPr lang="en-US" dirty="0"/>
          </a:p>
        </p:txBody>
      </p:sp>
      <p:sp>
        <p:nvSpPr>
          <p:cNvPr id="6" name="Content Placeholder 2"/>
          <p:cNvSpPr txBox="1">
            <a:spLocks/>
          </p:cNvSpPr>
          <p:nvPr/>
        </p:nvSpPr>
        <p:spPr>
          <a:xfrm>
            <a:off x="2121348" y="5960533"/>
            <a:ext cx="5029200" cy="609600"/>
          </a:xfrm>
          <a:prstGeom prst="rect">
            <a:avLst/>
          </a:prstGeom>
        </p:spPr>
        <p:txBody>
          <a:bodyPr/>
          <a:lstStyle>
            <a:lvl1pPr marL="342900" indent="-342900" algn="l" rtl="0" fontAlgn="base">
              <a:spcBef>
                <a:spcPct val="20000"/>
              </a:spcBef>
              <a:spcAft>
                <a:spcPct val="0"/>
              </a:spcAft>
              <a:buChar char="•"/>
              <a:defRPr sz="3200">
                <a:solidFill>
                  <a:srgbClr val="6AFCEE"/>
                </a:solidFill>
                <a:latin typeface="+mn-lt"/>
                <a:ea typeface="MS PGothic" pitchFamily="34" charset="-128"/>
                <a:cs typeface="+mn-cs"/>
              </a:defRPr>
            </a:lvl1pPr>
            <a:lvl2pPr marL="742950" indent="-285750" algn="l" rtl="0" fontAlgn="base">
              <a:spcBef>
                <a:spcPct val="20000"/>
              </a:spcBef>
              <a:spcAft>
                <a:spcPct val="0"/>
              </a:spcAft>
              <a:buChar char="–"/>
              <a:defRPr sz="2800">
                <a:solidFill>
                  <a:srgbClr val="6AFCEE"/>
                </a:solidFill>
                <a:latin typeface="+mn-lt"/>
                <a:ea typeface="MS PGothic" pitchFamily="34" charset="-128"/>
              </a:defRPr>
            </a:lvl2pPr>
            <a:lvl3pPr marL="1143000" indent="-228600" algn="l" rtl="0" fontAlgn="base">
              <a:spcBef>
                <a:spcPct val="20000"/>
              </a:spcBef>
              <a:spcAft>
                <a:spcPct val="0"/>
              </a:spcAft>
              <a:buChar char="•"/>
              <a:defRPr sz="2400">
                <a:solidFill>
                  <a:srgbClr val="6AFCEE"/>
                </a:solidFill>
                <a:latin typeface="+mn-lt"/>
                <a:ea typeface="MS PGothic" pitchFamily="34" charset="-128"/>
              </a:defRPr>
            </a:lvl3pPr>
            <a:lvl4pPr marL="1600200" indent="-228600" algn="l" rtl="0" fontAlgn="base">
              <a:spcBef>
                <a:spcPct val="20000"/>
              </a:spcBef>
              <a:spcAft>
                <a:spcPct val="0"/>
              </a:spcAft>
              <a:buChar char="–"/>
              <a:defRPr sz="2000">
                <a:solidFill>
                  <a:srgbClr val="6AFCEE"/>
                </a:solidFill>
                <a:latin typeface="+mn-lt"/>
                <a:ea typeface="MS PGothic" pitchFamily="34" charset="-128"/>
              </a:defRPr>
            </a:lvl4pPr>
            <a:lvl5pPr marL="2057400" indent="-228600" algn="l" rtl="0" fontAlgn="base">
              <a:spcBef>
                <a:spcPct val="20000"/>
              </a:spcBef>
              <a:spcAft>
                <a:spcPct val="0"/>
              </a:spcAft>
              <a:buChar char="»"/>
              <a:defRPr sz="2000">
                <a:solidFill>
                  <a:srgbClr val="6AFCE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kern="0" dirty="0" smtClean="0"/>
              <a:t>(As of Third Eubank Conference)</a:t>
            </a:r>
            <a:endParaRPr lang="en-US" sz="2400" kern="0" dirty="0"/>
          </a:p>
        </p:txBody>
      </p:sp>
      <p:pic>
        <p:nvPicPr>
          <p:cNvPr id="11" name="Picture 10"/>
          <p:cNvPicPr>
            <a:picLocks noChangeAspect="1"/>
          </p:cNvPicPr>
          <p:nvPr/>
        </p:nvPicPr>
        <p:blipFill>
          <a:blip r:embed="rId4" cstate="print"/>
          <a:stretch>
            <a:fillRect/>
          </a:stretch>
        </p:blipFill>
        <p:spPr>
          <a:xfrm>
            <a:off x="7353300" y="4038600"/>
            <a:ext cx="304800" cy="361950"/>
          </a:xfrm>
          <a:prstGeom prst="rect">
            <a:avLst/>
          </a:prstGeom>
        </p:spPr>
      </p:pic>
      <p:pic>
        <p:nvPicPr>
          <p:cNvPr id="12" name="Picture 11"/>
          <p:cNvPicPr>
            <a:picLocks noChangeAspect="1"/>
          </p:cNvPicPr>
          <p:nvPr/>
        </p:nvPicPr>
        <p:blipFill>
          <a:blip r:embed="rId5" cstate="print"/>
          <a:stretch>
            <a:fillRect/>
          </a:stretch>
        </p:blipFill>
        <p:spPr>
          <a:xfrm>
            <a:off x="8001000" y="3081161"/>
            <a:ext cx="457200" cy="409575"/>
          </a:xfrm>
          <a:prstGeom prst="rect">
            <a:avLst/>
          </a:prstGeom>
        </p:spPr>
      </p:pic>
      <p:pic>
        <p:nvPicPr>
          <p:cNvPr id="13" name="Picture 12"/>
          <p:cNvPicPr>
            <a:picLocks noChangeAspect="1"/>
          </p:cNvPicPr>
          <p:nvPr/>
        </p:nvPicPr>
        <p:blipFill>
          <a:blip r:embed="rId6" cstate="print"/>
          <a:stretch>
            <a:fillRect/>
          </a:stretch>
        </p:blipFill>
        <p:spPr>
          <a:xfrm>
            <a:off x="8355806" y="2828572"/>
            <a:ext cx="361950" cy="352425"/>
          </a:xfrm>
          <a:prstGeom prst="rect">
            <a:avLst/>
          </a:prstGeom>
        </p:spPr>
      </p:pic>
    </p:spTree>
    <p:extLst>
      <p:ext uri="{BB962C8B-B14F-4D97-AF65-F5344CB8AC3E}">
        <p14:creationId xmlns:p14="http://schemas.microsoft.com/office/powerpoint/2010/main" xmlns="" val="3168765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SPX: 1.04% CAGR </a:t>
            </a:r>
          </a:p>
        </p:txBody>
      </p:sp>
      <p:sp>
        <p:nvSpPr>
          <p:cNvPr id="1638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E65B7E0-ADAB-4B95-8544-D8DE512EE282}" type="slidenum">
              <a:rPr lang="en-US">
                <a:ea typeface="MS PGothic" pitchFamily="34" charset="-128"/>
              </a:rPr>
              <a:pPr/>
              <a:t>7</a:t>
            </a:fld>
            <a:endParaRPr lang="en-US" dirty="0">
              <a:ea typeface="MS PGothic" pitchFamily="34" charset="-128"/>
            </a:endParaRPr>
          </a:p>
        </p:txBody>
      </p:sp>
      <p:pic>
        <p:nvPicPr>
          <p:cNvPr id="16388" name="Content Placeholder 8" descr="Jn-Dc_1-30yrs.emf"/>
          <p:cNvPicPr>
            <a:picLocks noGrp="1" noChangeAspect="1"/>
          </p:cNvPicPr>
          <p:nvPr>
            <p:ph idx="1"/>
          </p:nvPr>
        </p:nvPicPr>
        <p:blipFill>
          <a:blip r:embed="rId3" cstate="print">
            <a:lum bright="100000" contrast="100000"/>
            <a:grayscl/>
            <a:biLevel thresh="50000"/>
          </a:blip>
          <a:srcRect/>
          <a:stretch>
            <a:fillRect/>
          </a:stretch>
        </p:blipFill>
        <p:spPr bwMode="auto">
          <a:xfrm>
            <a:off x="457200" y="522288"/>
            <a:ext cx="6324600" cy="6335712"/>
          </a:xfrm>
          <a:noFill/>
          <a:ln>
            <a:miter lim="800000"/>
            <a:headEnd/>
            <a:tailEnd/>
          </a:ln>
        </p:spPr>
      </p:pic>
      <p:sp>
        <p:nvSpPr>
          <p:cNvPr id="16389" name="TextBox 12"/>
          <p:cNvSpPr txBox="1">
            <a:spLocks noChangeArrowheads="1"/>
          </p:cNvSpPr>
          <p:nvPr/>
        </p:nvSpPr>
        <p:spPr bwMode="auto">
          <a:xfrm>
            <a:off x="7086600" y="1219200"/>
            <a:ext cx="1828800" cy="3108543"/>
          </a:xfrm>
          <a:prstGeom prst="rect">
            <a:avLst/>
          </a:prstGeom>
          <a:noFill/>
          <a:ln w="9525">
            <a:noFill/>
            <a:miter lim="800000"/>
            <a:headEnd/>
            <a:tailEnd/>
          </a:ln>
        </p:spPr>
        <p:txBody>
          <a:bodyPr wrap="square">
            <a:spAutoFit/>
          </a:bodyPr>
          <a:lstStyle/>
          <a:p>
            <a:pPr algn="ctr" eaLnBrk="0" hangingPunct="0"/>
            <a:r>
              <a:rPr lang="en-US" sz="2000" dirty="0" smtClean="0">
                <a:solidFill>
                  <a:srgbClr val="FF9147"/>
                </a:solidFill>
              </a:rPr>
              <a:t>10/17/01</a:t>
            </a:r>
            <a:endParaRPr lang="en-US" sz="2000" dirty="0">
              <a:solidFill>
                <a:srgbClr val="FF9147"/>
              </a:solidFill>
            </a:endParaRPr>
          </a:p>
          <a:p>
            <a:pPr algn="ctr" eaLnBrk="0" hangingPunct="0"/>
            <a:r>
              <a:rPr lang="en-US" dirty="0" smtClean="0">
                <a:solidFill>
                  <a:srgbClr val="FF9147"/>
                </a:solidFill>
              </a:rPr>
              <a:t>1,077.09</a:t>
            </a:r>
          </a:p>
          <a:p>
            <a:pPr algn="ctr" eaLnBrk="0" hangingPunct="0"/>
            <a:endParaRPr lang="en-US" sz="2000" dirty="0">
              <a:solidFill>
                <a:srgbClr val="FF9147"/>
              </a:solidFill>
            </a:endParaRPr>
          </a:p>
          <a:p>
            <a:pPr algn="ctr" eaLnBrk="0" hangingPunct="0"/>
            <a:r>
              <a:rPr lang="en-US" sz="2000" dirty="0">
                <a:solidFill>
                  <a:srgbClr val="FF9147"/>
                </a:solidFill>
              </a:rPr>
              <a:t>10/10/11</a:t>
            </a:r>
          </a:p>
          <a:p>
            <a:pPr algn="ctr" eaLnBrk="0" hangingPunct="0"/>
            <a:r>
              <a:rPr lang="en-US" dirty="0">
                <a:solidFill>
                  <a:srgbClr val="FF9147"/>
                </a:solidFill>
              </a:rPr>
              <a:t>1,194.89</a:t>
            </a:r>
          </a:p>
          <a:p>
            <a:pPr algn="ctr" eaLnBrk="0" hangingPunct="0"/>
            <a:endParaRPr lang="en-US" dirty="0">
              <a:solidFill>
                <a:srgbClr val="FF9147"/>
              </a:solidFill>
            </a:endParaRPr>
          </a:p>
          <a:p>
            <a:pPr algn="ctr" eaLnBrk="0" hangingPunct="0"/>
            <a:endParaRPr lang="en-US" sz="2000" dirty="0">
              <a:solidFill>
                <a:srgbClr val="FF9147"/>
              </a:solidFill>
            </a:endParaRPr>
          </a:p>
          <a:p>
            <a:pPr algn="ctr" eaLnBrk="0" hangingPunct="0"/>
            <a:r>
              <a:rPr lang="en-US" sz="2000" dirty="0" smtClean="0">
                <a:solidFill>
                  <a:srgbClr val="FF9147"/>
                </a:solidFill>
              </a:rPr>
              <a:t>R</a:t>
            </a:r>
            <a:r>
              <a:rPr lang="en-US" sz="2000" baseline="-25000" dirty="0" smtClean="0">
                <a:solidFill>
                  <a:srgbClr val="FF9147"/>
                </a:solidFill>
              </a:rPr>
              <a:t>T</a:t>
            </a:r>
            <a:r>
              <a:rPr lang="en-US" sz="2000" dirty="0" smtClean="0">
                <a:solidFill>
                  <a:srgbClr val="FF9147"/>
                </a:solidFill>
              </a:rPr>
              <a:t> = 10.9%</a:t>
            </a:r>
          </a:p>
          <a:p>
            <a:pPr algn="ctr" eaLnBrk="0" hangingPunct="0"/>
            <a:r>
              <a:rPr lang="en-US" sz="2000" dirty="0" smtClean="0">
                <a:solidFill>
                  <a:srgbClr val="FF9147"/>
                </a:solidFill>
              </a:rPr>
              <a:t>10 </a:t>
            </a:r>
            <a:r>
              <a:rPr lang="en-US" sz="2000" dirty="0">
                <a:solidFill>
                  <a:srgbClr val="FF9147"/>
                </a:solidFill>
              </a:rPr>
              <a:t>Yr: </a:t>
            </a:r>
            <a:r>
              <a:rPr lang="en-US" sz="2000" dirty="0" smtClean="0">
                <a:solidFill>
                  <a:srgbClr val="FF9147"/>
                </a:solidFill>
              </a:rPr>
              <a:t>1.04</a:t>
            </a:r>
            <a:r>
              <a:rPr lang="en-US" dirty="0" smtClean="0">
                <a:solidFill>
                  <a:srgbClr val="FF9147"/>
                </a:solidFill>
              </a:rPr>
              <a:t>%</a:t>
            </a:r>
            <a:endParaRPr lang="en-US" dirty="0">
              <a:solidFill>
                <a:srgbClr val="FF9147"/>
              </a:solidFill>
            </a:endParaRPr>
          </a:p>
        </p:txBody>
      </p:sp>
    </p:spTree>
    <p:extLst>
      <p:ext uri="{BB962C8B-B14F-4D97-AF65-F5344CB8AC3E}">
        <p14:creationId xmlns:p14="http://schemas.microsoft.com/office/powerpoint/2010/main" xmlns="" val="100890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2015</a:t>
            </a:r>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8</a:t>
            </a:fld>
            <a:endParaRPr lang="en-US" dirty="0"/>
          </a:p>
        </p:txBody>
      </p:sp>
      <p:pic>
        <p:nvPicPr>
          <p:cNvPr id="3" name="Picture 2"/>
          <p:cNvPicPr>
            <a:picLocks noChangeAspect="1"/>
          </p:cNvPicPr>
          <p:nvPr/>
        </p:nvPicPr>
        <p:blipFill>
          <a:blip r:embed="rId3" cstate="print"/>
          <a:stretch>
            <a:fillRect/>
          </a:stretch>
        </p:blipFill>
        <p:spPr>
          <a:xfrm>
            <a:off x="0" y="909637"/>
            <a:ext cx="9144000" cy="5038725"/>
          </a:xfrm>
          <a:prstGeom prst="rect">
            <a:avLst/>
          </a:prstGeom>
        </p:spPr>
      </p:pic>
    </p:spTree>
    <p:extLst>
      <p:ext uri="{BB962C8B-B14F-4D97-AF65-F5344CB8AC3E}">
        <p14:creationId xmlns:p14="http://schemas.microsoft.com/office/powerpoint/2010/main" xmlns="" val="136975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a:t>
            </a:r>
            <a:endParaRPr lang="en-US" dirty="0"/>
          </a:p>
        </p:txBody>
      </p:sp>
      <p:sp>
        <p:nvSpPr>
          <p:cNvPr id="3" name="Content Placeholder 2"/>
          <p:cNvSpPr>
            <a:spLocks noGrp="1"/>
          </p:cNvSpPr>
          <p:nvPr>
            <p:ph idx="1"/>
          </p:nvPr>
        </p:nvSpPr>
        <p:spPr>
          <a:xfrm>
            <a:off x="685800" y="762000"/>
            <a:ext cx="7772400" cy="6858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9</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40875" y="762000"/>
            <a:ext cx="8903125" cy="5486400"/>
          </a:xfrm>
          <a:prstGeom prst="rect">
            <a:avLst/>
          </a:prstGeom>
          <a:noFill/>
          <a:ln w="9525">
            <a:noFill/>
            <a:miter lim="800000"/>
            <a:headEnd/>
            <a:tailEnd/>
          </a:ln>
          <a:effectLst/>
        </p:spPr>
      </p:pic>
    </p:spTree>
    <p:extLst>
      <p:ext uri="{BB962C8B-B14F-4D97-AF65-F5344CB8AC3E}">
        <p14:creationId xmlns:p14="http://schemas.microsoft.com/office/powerpoint/2010/main" xmlns="" val="592115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_GRB_Stat_Blank">
  <a:themeElements>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ceU_blu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ceU_blueb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ceU_blueb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ceU_blueb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ceU_blueb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ceU_blueb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ceU_blueba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ceU_blueb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ceU_blueb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ceU_blueb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ceU_blueb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ceU_blueb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6036</TotalTime>
  <Words>1651</Words>
  <Application>Microsoft Office PowerPoint</Application>
  <PresentationFormat>On-screen Show (4:3)</PresentationFormat>
  <Paragraphs>304</Paragraphs>
  <Slides>51</Slides>
  <Notes>34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_GRB_Stat_Blank</vt:lpstr>
      <vt:lpstr>alt.investments</vt:lpstr>
      <vt:lpstr>Slide 2</vt:lpstr>
      <vt:lpstr>Slide 3</vt:lpstr>
      <vt:lpstr>Slide 4</vt:lpstr>
      <vt:lpstr>1st Eubank Conference</vt:lpstr>
      <vt:lpstr>US Stock Market</vt:lpstr>
      <vt:lpstr>SPX: 1.04% CAGR </vt:lpstr>
      <vt:lpstr>Back to 2015</vt:lpstr>
      <vt:lpstr>2015-2016</vt:lpstr>
      <vt:lpstr>Headlines</vt:lpstr>
      <vt:lpstr>1 Year</vt:lpstr>
      <vt:lpstr>Last 2 Years</vt:lpstr>
      <vt:lpstr>Since 3rd Eubank</vt:lpstr>
      <vt:lpstr>Since GFC</vt:lpstr>
      <vt:lpstr>YTD 2016</vt:lpstr>
      <vt:lpstr>Traditional Vehicles</vt:lpstr>
      <vt:lpstr>Slide 17</vt:lpstr>
      <vt:lpstr>Slide 18</vt:lpstr>
      <vt:lpstr>4 April 2016</vt:lpstr>
      <vt:lpstr>Put/Call Ratio</vt:lpstr>
      <vt:lpstr>VIX</vt:lpstr>
      <vt:lpstr>VIX vs. SPX</vt:lpstr>
      <vt:lpstr>Slide 23</vt:lpstr>
      <vt:lpstr>CSFB Divergence</vt:lpstr>
      <vt:lpstr>But but but</vt:lpstr>
      <vt:lpstr>Where to from here</vt:lpstr>
      <vt:lpstr>Recall Alternatives</vt:lpstr>
      <vt:lpstr>Typical Fund</vt:lpstr>
      <vt:lpstr>Alternative Strategies</vt:lpstr>
      <vt:lpstr>Slide 30</vt:lpstr>
      <vt:lpstr>Where to get this</vt:lpstr>
      <vt:lpstr>1990-2011</vt:lpstr>
      <vt:lpstr>1990-2016</vt:lpstr>
      <vt:lpstr>Slide 34</vt:lpstr>
      <vt:lpstr>Some Salient funds</vt:lpstr>
      <vt:lpstr>Private! equity</vt:lpstr>
      <vt:lpstr>Slide 37</vt:lpstr>
      <vt:lpstr>20.1% CAGR</vt:lpstr>
      <vt:lpstr>MSFT</vt:lpstr>
      <vt:lpstr>Endowments</vt:lpstr>
      <vt:lpstr>Rice Endowment</vt:lpstr>
      <vt:lpstr>Allocations</vt:lpstr>
      <vt:lpstr>Returns</vt:lpstr>
      <vt:lpstr>Slide 44</vt:lpstr>
      <vt:lpstr>How to Get?</vt:lpstr>
      <vt:lpstr>Slide 46</vt:lpstr>
      <vt:lpstr>^ENDOW</vt:lpstr>
      <vt:lpstr>Others</vt:lpstr>
      <vt:lpstr>DIY Quant Strategies</vt:lpstr>
      <vt:lpstr>References</vt:lpstr>
      <vt:lpstr>Acknowledgements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Methods for Data</dc:title>
  <dc:creator>John &amp; Kathleen Dobelman</dc:creator>
  <cp:lastModifiedBy>John A. dobelman</cp:lastModifiedBy>
  <cp:revision>440</cp:revision>
  <cp:lastPrinted>2016-04-23T17:19:44Z</cp:lastPrinted>
  <dcterms:created xsi:type="dcterms:W3CDTF">2011-10-11T03:37:30Z</dcterms:created>
  <dcterms:modified xsi:type="dcterms:W3CDTF">2016-04-24T23:08:43Z</dcterms:modified>
</cp:coreProperties>
</file>