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Default Extension="bin" ContentType="application/vnd.openxmlformats-officedocument.oleObject"/>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56"/>
  </p:notesMasterIdLst>
  <p:sldIdLst>
    <p:sldId id="308" r:id="rId2"/>
    <p:sldId id="310" r:id="rId3"/>
    <p:sldId id="311" r:id="rId4"/>
    <p:sldId id="307" r:id="rId5"/>
    <p:sldId id="309" r:id="rId6"/>
    <p:sldId id="312" r:id="rId7"/>
    <p:sldId id="313" r:id="rId8"/>
    <p:sldId id="314" r:id="rId9"/>
    <p:sldId id="316" r:id="rId10"/>
    <p:sldId id="315" r:id="rId11"/>
    <p:sldId id="317" r:id="rId12"/>
    <p:sldId id="322" r:id="rId13"/>
    <p:sldId id="343" r:id="rId14"/>
    <p:sldId id="320" r:id="rId15"/>
    <p:sldId id="329" r:id="rId16"/>
    <p:sldId id="330" r:id="rId17"/>
    <p:sldId id="323" r:id="rId18"/>
    <p:sldId id="326" r:id="rId19"/>
    <p:sldId id="327" r:id="rId20"/>
    <p:sldId id="344" r:id="rId21"/>
    <p:sldId id="324" r:id="rId22"/>
    <p:sldId id="328" r:id="rId23"/>
    <p:sldId id="331" r:id="rId24"/>
    <p:sldId id="332" r:id="rId25"/>
    <p:sldId id="333" r:id="rId26"/>
    <p:sldId id="334" r:id="rId27"/>
    <p:sldId id="325" r:id="rId28"/>
    <p:sldId id="342" r:id="rId29"/>
    <p:sldId id="335" r:id="rId30"/>
    <p:sldId id="337" r:id="rId31"/>
    <p:sldId id="339" r:id="rId32"/>
    <p:sldId id="340" r:id="rId33"/>
    <p:sldId id="341" r:id="rId34"/>
    <p:sldId id="338" r:id="rId35"/>
    <p:sldId id="358" r:id="rId36"/>
    <p:sldId id="345" r:id="rId37"/>
    <p:sldId id="346" r:id="rId38"/>
    <p:sldId id="347" r:id="rId39"/>
    <p:sldId id="348" r:id="rId40"/>
    <p:sldId id="349" r:id="rId41"/>
    <p:sldId id="350" r:id="rId42"/>
    <p:sldId id="351" r:id="rId43"/>
    <p:sldId id="352" r:id="rId44"/>
    <p:sldId id="359" r:id="rId45"/>
    <p:sldId id="353" r:id="rId46"/>
    <p:sldId id="336" r:id="rId47"/>
    <p:sldId id="355" r:id="rId48"/>
    <p:sldId id="354" r:id="rId49"/>
    <p:sldId id="356" r:id="rId50"/>
    <p:sldId id="360" r:id="rId51"/>
    <p:sldId id="357" r:id="rId52"/>
    <p:sldId id="361" r:id="rId53"/>
    <p:sldId id="363" r:id="rId54"/>
    <p:sldId id="364" r:id="rId55"/>
  </p:sldIdLst>
  <p:sldSz cx="9144000" cy="6858000" type="screen4x3"/>
  <p:notesSz cx="6881813" cy="9296400"/>
  <p:defaultTextStyle>
    <a:defPPr>
      <a:defRPr lang="en-US"/>
    </a:defPPr>
    <a:lvl1pPr algn="l" rtl="0" fontAlgn="base">
      <a:spcBef>
        <a:spcPct val="0"/>
      </a:spcBef>
      <a:spcAft>
        <a:spcPct val="0"/>
      </a:spcAft>
      <a:defRPr sz="2400" kern="1200">
        <a:solidFill>
          <a:schemeClr val="tx1"/>
        </a:solidFill>
        <a:latin typeface="Arial" charset="0"/>
        <a:ea typeface="MS PGothic" pitchFamily="34" charset="-128"/>
        <a:cs typeface="Arial" charset="0"/>
      </a:defRPr>
    </a:lvl1pPr>
    <a:lvl2pPr marL="457200" algn="l" rtl="0" fontAlgn="base">
      <a:spcBef>
        <a:spcPct val="0"/>
      </a:spcBef>
      <a:spcAft>
        <a:spcPct val="0"/>
      </a:spcAft>
      <a:defRPr sz="2400" kern="1200">
        <a:solidFill>
          <a:schemeClr val="tx1"/>
        </a:solidFill>
        <a:latin typeface="Arial" charset="0"/>
        <a:ea typeface="MS PGothic" pitchFamily="34" charset="-128"/>
        <a:cs typeface="Arial" charset="0"/>
      </a:defRPr>
    </a:lvl2pPr>
    <a:lvl3pPr marL="914400" algn="l" rtl="0" fontAlgn="base">
      <a:spcBef>
        <a:spcPct val="0"/>
      </a:spcBef>
      <a:spcAft>
        <a:spcPct val="0"/>
      </a:spcAft>
      <a:defRPr sz="2400" kern="1200">
        <a:solidFill>
          <a:schemeClr val="tx1"/>
        </a:solidFill>
        <a:latin typeface="Arial" charset="0"/>
        <a:ea typeface="MS PGothic" pitchFamily="34" charset="-128"/>
        <a:cs typeface="Arial" charset="0"/>
      </a:defRPr>
    </a:lvl3pPr>
    <a:lvl4pPr marL="1371600" algn="l" rtl="0" fontAlgn="base">
      <a:spcBef>
        <a:spcPct val="0"/>
      </a:spcBef>
      <a:spcAft>
        <a:spcPct val="0"/>
      </a:spcAft>
      <a:defRPr sz="2400" kern="1200">
        <a:solidFill>
          <a:schemeClr val="tx1"/>
        </a:solidFill>
        <a:latin typeface="Arial" charset="0"/>
        <a:ea typeface="MS PGothic" pitchFamily="34" charset="-128"/>
        <a:cs typeface="Arial" charset="0"/>
      </a:defRPr>
    </a:lvl4pPr>
    <a:lvl5pPr marL="1828800" algn="l" rtl="0" fontAlgn="base">
      <a:spcBef>
        <a:spcPct val="0"/>
      </a:spcBef>
      <a:spcAft>
        <a:spcPct val="0"/>
      </a:spcAft>
      <a:defRPr sz="2400" kern="1200">
        <a:solidFill>
          <a:schemeClr val="tx1"/>
        </a:solidFill>
        <a:latin typeface="Arial" charset="0"/>
        <a:ea typeface="MS PGothic" pitchFamily="34" charset="-128"/>
        <a:cs typeface="Arial" charset="0"/>
      </a:defRPr>
    </a:lvl5pPr>
    <a:lvl6pPr marL="2286000" algn="l" defTabSz="914400" rtl="0" eaLnBrk="1" latinLnBrk="0" hangingPunct="1">
      <a:defRPr sz="2400" kern="1200">
        <a:solidFill>
          <a:schemeClr val="tx1"/>
        </a:solidFill>
        <a:latin typeface="Arial" charset="0"/>
        <a:ea typeface="MS PGothic" pitchFamily="34" charset="-128"/>
        <a:cs typeface="Arial" charset="0"/>
      </a:defRPr>
    </a:lvl6pPr>
    <a:lvl7pPr marL="2743200" algn="l" defTabSz="914400" rtl="0" eaLnBrk="1" latinLnBrk="0" hangingPunct="1">
      <a:defRPr sz="2400" kern="1200">
        <a:solidFill>
          <a:schemeClr val="tx1"/>
        </a:solidFill>
        <a:latin typeface="Arial" charset="0"/>
        <a:ea typeface="MS PGothic" pitchFamily="34" charset="-128"/>
        <a:cs typeface="Arial" charset="0"/>
      </a:defRPr>
    </a:lvl7pPr>
    <a:lvl8pPr marL="3200400" algn="l" defTabSz="914400" rtl="0" eaLnBrk="1" latinLnBrk="0" hangingPunct="1">
      <a:defRPr sz="2400" kern="1200">
        <a:solidFill>
          <a:schemeClr val="tx1"/>
        </a:solidFill>
        <a:latin typeface="Arial" charset="0"/>
        <a:ea typeface="MS PGothic" pitchFamily="34" charset="-128"/>
        <a:cs typeface="Arial" charset="0"/>
      </a:defRPr>
    </a:lvl8pPr>
    <a:lvl9pPr marL="3657600" algn="l" defTabSz="914400" rtl="0" eaLnBrk="1" latinLnBrk="0" hangingPunct="1">
      <a:defRPr sz="2400" kern="1200">
        <a:solidFill>
          <a:schemeClr val="tx1"/>
        </a:solidFill>
        <a:latin typeface="Arial" charset="0"/>
        <a:ea typeface="MS PGothic" pitchFamily="34" charset="-128"/>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9FF01"/>
    <a:srgbClr val="89E185"/>
    <a:srgbClr val="E0F274"/>
    <a:srgbClr val="A836AB"/>
    <a:srgbClr val="FD314E"/>
    <a:srgbClr val="6AFCEE"/>
    <a:srgbClr val="00FF00"/>
    <a:srgbClr val="FF9147"/>
    <a:srgbClr val="EBFE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58" autoAdjust="0"/>
    <p:restoredTop sz="84642" autoAdjust="0"/>
  </p:normalViewPr>
  <p:slideViewPr>
    <p:cSldViewPr>
      <p:cViewPr varScale="1">
        <p:scale>
          <a:sx n="63" d="100"/>
          <a:sy n="63" d="100"/>
        </p:scale>
        <p:origin x="-798" y="-102"/>
      </p:cViewPr>
      <p:guideLst>
        <p:guide orient="horz" pos="2160"/>
        <p:guide pos="2880"/>
      </p:guideLst>
    </p:cSldViewPr>
  </p:slideViewPr>
  <p:outlineViewPr>
    <p:cViewPr>
      <p:scale>
        <a:sx n="33" d="100"/>
        <a:sy n="33" d="100"/>
      </p:scale>
      <p:origin x="0" y="12516"/>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BE8B3A-0BE9-4DFF-BD9B-11CB3CB7B0D4}"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1CC3D7E0-6F7F-44FC-AD76-85B38C50EA65}">
      <dgm:prSet phldrT="[Text]"/>
      <dgm:spPr>
        <a:blipFill rotWithShape="0">
          <a:blip xmlns:r="http://schemas.openxmlformats.org/officeDocument/2006/relationships" r:embed="rId1"/>
          <a:stretch>
            <a:fillRect/>
          </a:stretch>
        </a:blipFill>
        <a:ln>
          <a:noFill/>
        </a:ln>
      </dgm:spPr>
      <dgm:t>
        <a:bodyPr/>
        <a:lstStyle/>
        <a:p>
          <a:r>
            <a:rPr lang="en-US" dirty="0"/>
            <a:t> </a:t>
          </a:r>
        </a:p>
      </dgm:t>
    </dgm:pt>
    <dgm:pt modelId="{61B89BDB-97B4-4EC1-BFA4-B8C88F3ABF2C}" type="parTrans" cxnId="{87B50656-2BC5-4231-8B37-135E79E075FE}">
      <dgm:prSet/>
      <dgm:spPr/>
      <dgm:t>
        <a:bodyPr/>
        <a:lstStyle/>
        <a:p>
          <a:endParaRPr lang="en-US"/>
        </a:p>
      </dgm:t>
    </dgm:pt>
    <dgm:pt modelId="{29C6752F-D495-46C0-97E7-6150026FD5D5}" type="sibTrans" cxnId="{87B50656-2BC5-4231-8B37-135E79E075FE}">
      <dgm:prSet/>
      <dgm:spPr/>
      <dgm:t>
        <a:bodyPr/>
        <a:lstStyle/>
        <a:p>
          <a:endParaRPr lang="en-US" dirty="0"/>
        </a:p>
      </dgm:t>
    </dgm:pt>
    <dgm:pt modelId="{88D2FC96-425F-4D83-8C31-D26E55AA966E}">
      <dgm:prSet phldrT="[Text]"/>
      <dgm:spPr>
        <a:blipFill rotWithShape="0">
          <a:blip xmlns:r="http://schemas.openxmlformats.org/officeDocument/2006/relationships" r:embed="rId2"/>
          <a:stretch>
            <a:fillRect/>
          </a:stretch>
        </a:blipFill>
        <a:ln>
          <a:noFill/>
        </a:ln>
      </dgm:spPr>
      <dgm:t>
        <a:bodyPr/>
        <a:lstStyle/>
        <a:p>
          <a:r>
            <a:rPr lang="en-US" dirty="0"/>
            <a:t> </a:t>
          </a:r>
        </a:p>
      </dgm:t>
    </dgm:pt>
    <dgm:pt modelId="{1AD4FE19-2C52-43FA-9B49-A300BC7398CD}" type="sibTrans" cxnId="{7BB266B9-8D39-4082-A210-0B395B5DB0BF}">
      <dgm:prSet/>
      <dgm:spPr/>
      <dgm:t>
        <a:bodyPr/>
        <a:lstStyle/>
        <a:p>
          <a:endParaRPr lang="en-US" dirty="0"/>
        </a:p>
      </dgm:t>
    </dgm:pt>
    <dgm:pt modelId="{8DF219AD-D570-4C92-9122-D17718D16071}" type="parTrans" cxnId="{7BB266B9-8D39-4082-A210-0B395B5DB0BF}">
      <dgm:prSet/>
      <dgm:spPr/>
      <dgm:t>
        <a:bodyPr/>
        <a:lstStyle/>
        <a:p>
          <a:endParaRPr lang="en-US"/>
        </a:p>
      </dgm:t>
    </dgm:pt>
    <dgm:pt modelId="{4D954892-7930-40FB-8568-5B41D20D050F}" type="pres">
      <dgm:prSet presAssocID="{95BE8B3A-0BE9-4DFF-BD9B-11CB3CB7B0D4}" presName="cycle" presStyleCnt="0">
        <dgm:presLayoutVars>
          <dgm:dir/>
          <dgm:resizeHandles val="exact"/>
        </dgm:presLayoutVars>
      </dgm:prSet>
      <dgm:spPr/>
      <dgm:t>
        <a:bodyPr/>
        <a:lstStyle/>
        <a:p>
          <a:endParaRPr lang="en-US"/>
        </a:p>
      </dgm:t>
    </dgm:pt>
    <dgm:pt modelId="{744A77A4-0DBA-45B1-81DF-CD48A7EEB871}" type="pres">
      <dgm:prSet presAssocID="{88D2FC96-425F-4D83-8C31-D26E55AA966E}" presName="node" presStyleLbl="node1" presStyleIdx="0" presStyleCnt="2" custScaleX="134969" custScaleY="126296" custRadScaleRad="100645" custRadScaleInc="2847">
        <dgm:presLayoutVars>
          <dgm:bulletEnabled val="1"/>
        </dgm:presLayoutVars>
      </dgm:prSet>
      <dgm:spPr/>
      <dgm:t>
        <a:bodyPr/>
        <a:lstStyle/>
        <a:p>
          <a:endParaRPr lang="en-US"/>
        </a:p>
      </dgm:t>
    </dgm:pt>
    <dgm:pt modelId="{A684727A-695B-4A5F-8EAF-CDF20EC0FD3C}" type="pres">
      <dgm:prSet presAssocID="{88D2FC96-425F-4D83-8C31-D26E55AA966E}" presName="spNode" presStyleCnt="0"/>
      <dgm:spPr/>
    </dgm:pt>
    <dgm:pt modelId="{3D4269BF-EC16-4D30-B468-AF76DD0B2A78}" type="pres">
      <dgm:prSet presAssocID="{1AD4FE19-2C52-43FA-9B49-A300BC7398CD}" presName="sibTrans" presStyleLbl="sibTrans1D1" presStyleIdx="0" presStyleCnt="2"/>
      <dgm:spPr/>
      <dgm:t>
        <a:bodyPr/>
        <a:lstStyle/>
        <a:p>
          <a:endParaRPr lang="en-US"/>
        </a:p>
      </dgm:t>
    </dgm:pt>
    <dgm:pt modelId="{E5974CFB-1649-4AC5-84AA-29B9D655BBF9}" type="pres">
      <dgm:prSet presAssocID="{1CC3D7E0-6F7F-44FC-AD76-85B38C50EA65}" presName="node" presStyleLbl="node1" presStyleIdx="1" presStyleCnt="2" custScaleX="139176" custScaleY="131388" custRadScaleRad="110810" custRadScaleInc="1035">
        <dgm:presLayoutVars>
          <dgm:bulletEnabled val="1"/>
        </dgm:presLayoutVars>
      </dgm:prSet>
      <dgm:spPr/>
      <dgm:t>
        <a:bodyPr/>
        <a:lstStyle/>
        <a:p>
          <a:endParaRPr lang="en-US"/>
        </a:p>
      </dgm:t>
    </dgm:pt>
    <dgm:pt modelId="{22C44428-EF3D-48A9-8E41-ADAE2A2DB96B}" type="pres">
      <dgm:prSet presAssocID="{1CC3D7E0-6F7F-44FC-AD76-85B38C50EA65}" presName="spNode" presStyleCnt="0"/>
      <dgm:spPr/>
    </dgm:pt>
    <dgm:pt modelId="{DC02469F-42CF-402D-8594-1BB64AC9107E}" type="pres">
      <dgm:prSet presAssocID="{29C6752F-D495-46C0-97E7-6150026FD5D5}" presName="sibTrans" presStyleLbl="sibTrans1D1" presStyleIdx="1" presStyleCnt="2"/>
      <dgm:spPr/>
      <dgm:t>
        <a:bodyPr/>
        <a:lstStyle/>
        <a:p>
          <a:endParaRPr lang="en-US"/>
        </a:p>
      </dgm:t>
    </dgm:pt>
  </dgm:ptLst>
  <dgm:cxnLst>
    <dgm:cxn modelId="{4CFB6340-85D5-4000-B7BE-E91AF7D1289C}" type="presOf" srcId="{95BE8B3A-0BE9-4DFF-BD9B-11CB3CB7B0D4}" destId="{4D954892-7930-40FB-8568-5B41D20D050F}" srcOrd="0" destOrd="0" presId="urn:microsoft.com/office/officeart/2005/8/layout/cycle5"/>
    <dgm:cxn modelId="{14BE2697-269B-4C52-941C-ED632427508B}" type="presOf" srcId="{1AD4FE19-2C52-43FA-9B49-A300BC7398CD}" destId="{3D4269BF-EC16-4D30-B468-AF76DD0B2A78}" srcOrd="0" destOrd="0" presId="urn:microsoft.com/office/officeart/2005/8/layout/cycle5"/>
    <dgm:cxn modelId="{7BB266B9-8D39-4082-A210-0B395B5DB0BF}" srcId="{95BE8B3A-0BE9-4DFF-BD9B-11CB3CB7B0D4}" destId="{88D2FC96-425F-4D83-8C31-D26E55AA966E}" srcOrd="0" destOrd="0" parTransId="{8DF219AD-D570-4C92-9122-D17718D16071}" sibTransId="{1AD4FE19-2C52-43FA-9B49-A300BC7398CD}"/>
    <dgm:cxn modelId="{A6BFC118-9C57-4B01-BEDE-8AFF29A5FF17}" type="presOf" srcId="{1CC3D7E0-6F7F-44FC-AD76-85B38C50EA65}" destId="{E5974CFB-1649-4AC5-84AA-29B9D655BBF9}" srcOrd="0" destOrd="0" presId="urn:microsoft.com/office/officeart/2005/8/layout/cycle5"/>
    <dgm:cxn modelId="{87B50656-2BC5-4231-8B37-135E79E075FE}" srcId="{95BE8B3A-0BE9-4DFF-BD9B-11CB3CB7B0D4}" destId="{1CC3D7E0-6F7F-44FC-AD76-85B38C50EA65}" srcOrd="1" destOrd="0" parTransId="{61B89BDB-97B4-4EC1-BFA4-B8C88F3ABF2C}" sibTransId="{29C6752F-D495-46C0-97E7-6150026FD5D5}"/>
    <dgm:cxn modelId="{1F62FAAD-D7EC-4F1A-B875-BC7CD322F873}" type="presOf" srcId="{88D2FC96-425F-4D83-8C31-D26E55AA966E}" destId="{744A77A4-0DBA-45B1-81DF-CD48A7EEB871}" srcOrd="0" destOrd="0" presId="urn:microsoft.com/office/officeart/2005/8/layout/cycle5"/>
    <dgm:cxn modelId="{B4023994-3624-4CE2-B758-D887618D4120}" type="presOf" srcId="{29C6752F-D495-46C0-97E7-6150026FD5D5}" destId="{DC02469F-42CF-402D-8594-1BB64AC9107E}" srcOrd="0" destOrd="0" presId="urn:microsoft.com/office/officeart/2005/8/layout/cycle5"/>
    <dgm:cxn modelId="{F00E35C8-B02A-4ED8-B685-C54478765FBD}" type="presParOf" srcId="{4D954892-7930-40FB-8568-5B41D20D050F}" destId="{744A77A4-0DBA-45B1-81DF-CD48A7EEB871}" srcOrd="0" destOrd="0" presId="urn:microsoft.com/office/officeart/2005/8/layout/cycle5"/>
    <dgm:cxn modelId="{06ED0CA4-E62B-4214-AE90-699505B3FE46}" type="presParOf" srcId="{4D954892-7930-40FB-8568-5B41D20D050F}" destId="{A684727A-695B-4A5F-8EAF-CDF20EC0FD3C}" srcOrd="1" destOrd="0" presId="urn:microsoft.com/office/officeart/2005/8/layout/cycle5"/>
    <dgm:cxn modelId="{3CDC9813-F1AD-46A4-BD9C-4DD829AA9CDA}" type="presParOf" srcId="{4D954892-7930-40FB-8568-5B41D20D050F}" destId="{3D4269BF-EC16-4D30-B468-AF76DD0B2A78}" srcOrd="2" destOrd="0" presId="urn:microsoft.com/office/officeart/2005/8/layout/cycle5"/>
    <dgm:cxn modelId="{4E96F6ED-243A-4767-966E-94CB0CDE72B2}" type="presParOf" srcId="{4D954892-7930-40FB-8568-5B41D20D050F}" destId="{E5974CFB-1649-4AC5-84AA-29B9D655BBF9}" srcOrd="3" destOrd="0" presId="urn:microsoft.com/office/officeart/2005/8/layout/cycle5"/>
    <dgm:cxn modelId="{FAFEB391-C913-4DBE-91E8-C3D445FD3FCB}" type="presParOf" srcId="{4D954892-7930-40FB-8568-5B41D20D050F}" destId="{22C44428-EF3D-48A9-8E41-ADAE2A2DB96B}" srcOrd="4" destOrd="0" presId="urn:microsoft.com/office/officeart/2005/8/layout/cycle5"/>
    <dgm:cxn modelId="{F690C070-23B0-4C20-A843-0E67ABE60075}" type="presParOf" srcId="{4D954892-7930-40FB-8568-5B41D20D050F}" destId="{DC02469F-42CF-402D-8594-1BB64AC9107E}" srcOrd="5" destOrd="0" presId="urn:microsoft.com/office/officeart/2005/8/layout/cycle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0F6191-928C-4968-A295-DF42A800D11E}"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F05D3CE0-BAF1-43C6-95AF-E3508A421C51}">
      <dgm:prSet phldrT="[Text]" custT="1"/>
      <dgm:spPr>
        <a:blipFill rotWithShape="0">
          <a:blip xmlns:r="http://schemas.openxmlformats.org/officeDocument/2006/relationships" r:embed="rId1"/>
          <a:stretch>
            <a:fillRect/>
          </a:stretch>
        </a:blipFill>
      </dgm:spPr>
      <dgm:t>
        <a:bodyPr/>
        <a:lstStyle/>
        <a:p>
          <a:r>
            <a:rPr lang="en-US" sz="3000" b="1" dirty="0">
              <a:solidFill>
                <a:srgbClr val="FFFF00"/>
              </a:solidFill>
              <a:latin typeface="Arial" pitchFamily="34" charset="0"/>
              <a:cs typeface="Arial" pitchFamily="34" charset="0"/>
            </a:rPr>
            <a:t>Industrialists</a:t>
          </a:r>
        </a:p>
      </dgm:t>
    </dgm:pt>
    <dgm:pt modelId="{1802C477-9BB0-4C2C-8309-C2D4D317CEDD}" type="parTrans" cxnId="{5BB9D111-2608-4AE6-9EED-2A9DAAE08521}">
      <dgm:prSet/>
      <dgm:spPr/>
      <dgm:t>
        <a:bodyPr/>
        <a:lstStyle/>
        <a:p>
          <a:endParaRPr lang="en-US"/>
        </a:p>
      </dgm:t>
    </dgm:pt>
    <dgm:pt modelId="{644CA19A-30A7-4A81-84AD-86EA9C7ACB17}" type="sibTrans" cxnId="{5BB9D111-2608-4AE6-9EED-2A9DAAE08521}">
      <dgm:prSet/>
      <dgm:spPr>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dgm:spPr>
      <dgm:t>
        <a:bodyPr/>
        <a:lstStyle/>
        <a:p>
          <a:endParaRPr lang="en-US" dirty="0"/>
        </a:p>
      </dgm:t>
    </dgm:pt>
    <dgm:pt modelId="{07D1C33F-9064-43CE-AD0D-6DE5976B5E16}">
      <dgm:prSet phldrT="[Text]"/>
      <dgm:spPr>
        <a:blipFill rotWithShape="0">
          <a:blip xmlns:r="http://schemas.openxmlformats.org/officeDocument/2006/relationships" r:embed="rId2"/>
          <a:stretch>
            <a:fillRect/>
          </a:stretch>
        </a:blipFill>
      </dgm:spPr>
      <dgm:t>
        <a:bodyPr/>
        <a:lstStyle/>
        <a:p>
          <a:r>
            <a:rPr lang="en-US" b="1" dirty="0">
              <a:solidFill>
                <a:srgbClr val="FFFF00"/>
              </a:solidFill>
              <a:latin typeface="Arial" pitchFamily="34" charset="0"/>
              <a:cs typeface="Arial" pitchFamily="34" charset="0"/>
            </a:rPr>
            <a:t>Fundamentals</a:t>
          </a:r>
          <a:endParaRPr lang="en-US" b="1" dirty="0">
            <a:solidFill>
              <a:srgbClr val="FFFF00"/>
            </a:solidFill>
            <a:latin typeface="Aharoni" pitchFamily="2" charset="-79"/>
            <a:cs typeface="Aharoni" pitchFamily="2" charset="-79"/>
          </a:endParaRPr>
        </a:p>
      </dgm:t>
    </dgm:pt>
    <dgm:pt modelId="{37CEA376-CBBF-45B8-A17B-93A944F82933}" type="parTrans" cxnId="{2B43E77C-E977-44AB-B2B1-8DF6EC152170}">
      <dgm:prSet/>
      <dgm:spPr/>
      <dgm:t>
        <a:bodyPr/>
        <a:lstStyle/>
        <a:p>
          <a:endParaRPr lang="en-US"/>
        </a:p>
      </dgm:t>
    </dgm:pt>
    <dgm:pt modelId="{659147CD-D0E5-4F47-B8A3-DC77AD629802}" type="sibTrans" cxnId="{2B43E77C-E977-44AB-B2B1-8DF6EC152170}">
      <dgm:prSet/>
      <dgm:spPr>
        <a:gradFill flip="none"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tileRect/>
        </a:gradFill>
      </dgm:spPr>
      <dgm:t>
        <a:bodyPr/>
        <a:lstStyle/>
        <a:p>
          <a:endParaRPr lang="en-US" dirty="0"/>
        </a:p>
      </dgm:t>
    </dgm:pt>
    <dgm:pt modelId="{0FDCE6BE-AC89-4C02-B972-AFBC519A233E}">
      <dgm:prSet phldrT="[Text]" custT="1"/>
      <dgm:spPr>
        <a:blipFill dpi="0" rotWithShape="0">
          <a:blip xmlns:r="http://schemas.openxmlformats.org/officeDocument/2006/relationships" r:embed="rId3">
            <a:alphaModFix amt="91000"/>
          </a:blip>
          <a:srcRect/>
          <a:stretch>
            <a:fillRect/>
          </a:stretch>
        </a:blipFill>
      </dgm:spPr>
      <dgm:t>
        <a:bodyPr/>
        <a:lstStyle/>
        <a:p>
          <a:r>
            <a:rPr lang="en-US" sz="3000" b="1" dirty="0">
              <a:solidFill>
                <a:srgbClr val="FFFF00"/>
              </a:solidFill>
              <a:latin typeface="Arial" pitchFamily="34" charset="0"/>
              <a:cs typeface="Arial" pitchFamily="34" charset="0"/>
            </a:rPr>
            <a:t>Technicals</a:t>
          </a:r>
        </a:p>
      </dgm:t>
    </dgm:pt>
    <dgm:pt modelId="{14A4D6D9-40F5-42C3-84D2-D27A3769D647}" type="parTrans" cxnId="{6E6ED3C7-E0D0-41B5-A586-91CFBBA49BB4}">
      <dgm:prSet/>
      <dgm:spPr/>
      <dgm:t>
        <a:bodyPr/>
        <a:lstStyle/>
        <a:p>
          <a:endParaRPr lang="en-US"/>
        </a:p>
      </dgm:t>
    </dgm:pt>
    <dgm:pt modelId="{0488658A-B110-463A-A49C-0A5F1945D02C}" type="sibTrans" cxnId="{6E6ED3C7-E0D0-41B5-A586-91CFBBA49BB4}">
      <dgm:prSet/>
      <dgm:spPr>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dgm:spPr>
      <dgm:t>
        <a:bodyPr/>
        <a:lstStyle/>
        <a:p>
          <a:endParaRPr lang="en-US" dirty="0"/>
        </a:p>
      </dgm:t>
    </dgm:pt>
    <dgm:pt modelId="{3CD70E95-8331-4F0D-A21B-CC626AA34CE8}">
      <dgm:prSet phldrT="[Text]"/>
      <dgm:spPr>
        <a:blipFill rotWithShape="0">
          <a:blip xmlns:r="http://schemas.openxmlformats.org/officeDocument/2006/relationships" r:embed="rId4"/>
          <a:stretch>
            <a:fillRect/>
          </a:stretch>
        </a:blipFill>
      </dgm:spPr>
      <dgm:t>
        <a:bodyPr/>
        <a:lstStyle/>
        <a:p>
          <a:r>
            <a:rPr lang="en-US" b="1" dirty="0">
              <a:solidFill>
                <a:srgbClr val="FFFF00"/>
              </a:solidFill>
              <a:latin typeface="Arial" pitchFamily="34" charset="0"/>
              <a:cs typeface="Arial" pitchFamily="34" charset="0"/>
            </a:rPr>
            <a:t>Investors</a:t>
          </a:r>
          <a:endParaRPr lang="en-US" dirty="0"/>
        </a:p>
      </dgm:t>
    </dgm:pt>
    <dgm:pt modelId="{6A08C89A-189F-428C-9FA6-871F4D4D75C2}" type="parTrans" cxnId="{7BEB996D-B6B2-44C4-854E-70BB8EB8C0BD}">
      <dgm:prSet/>
      <dgm:spPr/>
      <dgm:t>
        <a:bodyPr/>
        <a:lstStyle/>
        <a:p>
          <a:endParaRPr lang="en-US"/>
        </a:p>
      </dgm:t>
    </dgm:pt>
    <dgm:pt modelId="{D56D8B3E-AD77-4F41-9AF3-74BA88E4DB55}" type="sibTrans" cxnId="{7BEB996D-B6B2-44C4-854E-70BB8EB8C0BD}">
      <dgm:prSet/>
      <dgm:spPr>
        <a:gradFill flip="none"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tileRect/>
        </a:gradFill>
      </dgm:spPr>
      <dgm:t>
        <a:bodyPr/>
        <a:lstStyle/>
        <a:p>
          <a:endParaRPr lang="en-US" dirty="0"/>
        </a:p>
      </dgm:t>
    </dgm:pt>
    <dgm:pt modelId="{AB953ECA-9ECB-40B5-A56F-2A7908F69DFC}" type="pres">
      <dgm:prSet presAssocID="{C70F6191-928C-4968-A295-DF42A800D11E}" presName="Name0" presStyleCnt="0">
        <dgm:presLayoutVars>
          <dgm:dir/>
          <dgm:resizeHandles val="exact"/>
        </dgm:presLayoutVars>
      </dgm:prSet>
      <dgm:spPr/>
      <dgm:t>
        <a:bodyPr/>
        <a:lstStyle/>
        <a:p>
          <a:endParaRPr lang="en-US"/>
        </a:p>
      </dgm:t>
    </dgm:pt>
    <dgm:pt modelId="{672764F2-53F3-4902-AF25-A03BC9BF0DAD}" type="pres">
      <dgm:prSet presAssocID="{F05D3CE0-BAF1-43C6-95AF-E3508A421C51}" presName="node" presStyleLbl="node1" presStyleIdx="0" presStyleCnt="4" custRadScaleRad="100054" custRadScaleInc="-121798">
        <dgm:presLayoutVars>
          <dgm:bulletEnabled val="1"/>
        </dgm:presLayoutVars>
      </dgm:prSet>
      <dgm:spPr/>
      <dgm:t>
        <a:bodyPr/>
        <a:lstStyle/>
        <a:p>
          <a:endParaRPr lang="en-US"/>
        </a:p>
      </dgm:t>
    </dgm:pt>
    <dgm:pt modelId="{29F02441-9543-4E98-908F-5FCC2C5D3E0A}" type="pres">
      <dgm:prSet presAssocID="{644CA19A-30A7-4A81-84AD-86EA9C7ACB17}" presName="sibTrans" presStyleLbl="sibTrans2D1" presStyleIdx="0" presStyleCnt="4" custScaleY="61305" custLinFactNeighborX="6109" custLinFactNeighborY="2960"/>
      <dgm:spPr/>
      <dgm:t>
        <a:bodyPr/>
        <a:lstStyle/>
        <a:p>
          <a:endParaRPr lang="en-US"/>
        </a:p>
      </dgm:t>
    </dgm:pt>
    <dgm:pt modelId="{96FE371A-E893-40CB-8F78-4B7F29285DDF}" type="pres">
      <dgm:prSet presAssocID="{644CA19A-30A7-4A81-84AD-86EA9C7ACB17}" presName="connectorText" presStyleLbl="sibTrans2D1" presStyleIdx="0" presStyleCnt="4"/>
      <dgm:spPr/>
      <dgm:t>
        <a:bodyPr/>
        <a:lstStyle/>
        <a:p>
          <a:endParaRPr lang="en-US"/>
        </a:p>
      </dgm:t>
    </dgm:pt>
    <dgm:pt modelId="{B45B8C96-B7D6-427B-B594-867D20715E22}" type="pres">
      <dgm:prSet presAssocID="{07D1C33F-9064-43CE-AD0D-6DE5976B5E16}" presName="node" presStyleLbl="node1" presStyleIdx="1" presStyleCnt="4" custRadScaleRad="111275" custRadScaleInc="-68536">
        <dgm:presLayoutVars>
          <dgm:bulletEnabled val="1"/>
        </dgm:presLayoutVars>
      </dgm:prSet>
      <dgm:spPr/>
      <dgm:t>
        <a:bodyPr/>
        <a:lstStyle/>
        <a:p>
          <a:endParaRPr lang="en-US"/>
        </a:p>
      </dgm:t>
    </dgm:pt>
    <dgm:pt modelId="{832DD032-638B-438E-9080-C870126005D4}" type="pres">
      <dgm:prSet presAssocID="{659147CD-D0E5-4F47-B8A3-DC77AD629802}" presName="sibTrans" presStyleLbl="sibTrans2D1" presStyleIdx="1" presStyleCnt="4" custScaleY="53938" custLinFactNeighborX="2579" custLinFactNeighborY="-11197"/>
      <dgm:spPr/>
      <dgm:t>
        <a:bodyPr/>
        <a:lstStyle/>
        <a:p>
          <a:endParaRPr lang="en-US"/>
        </a:p>
      </dgm:t>
    </dgm:pt>
    <dgm:pt modelId="{C27E1CFC-2B57-4C95-924D-2B4540C05614}" type="pres">
      <dgm:prSet presAssocID="{659147CD-D0E5-4F47-B8A3-DC77AD629802}" presName="connectorText" presStyleLbl="sibTrans2D1" presStyleIdx="1" presStyleCnt="4"/>
      <dgm:spPr/>
      <dgm:t>
        <a:bodyPr/>
        <a:lstStyle/>
        <a:p>
          <a:endParaRPr lang="en-US"/>
        </a:p>
      </dgm:t>
    </dgm:pt>
    <dgm:pt modelId="{F3917E7F-F7FC-4612-A64F-0A99460FA87F}" type="pres">
      <dgm:prSet presAssocID="{0FDCE6BE-AC89-4C02-B972-AFBC519A233E}" presName="node" presStyleLbl="node1" presStyleIdx="2" presStyleCnt="4" custRadScaleRad="109144" custRadScaleInc="-133901">
        <dgm:presLayoutVars>
          <dgm:bulletEnabled val="1"/>
        </dgm:presLayoutVars>
      </dgm:prSet>
      <dgm:spPr/>
      <dgm:t>
        <a:bodyPr/>
        <a:lstStyle/>
        <a:p>
          <a:endParaRPr lang="en-US"/>
        </a:p>
      </dgm:t>
    </dgm:pt>
    <dgm:pt modelId="{F317E886-99E6-47D3-B027-A33333EF8428}" type="pres">
      <dgm:prSet presAssocID="{0488658A-B110-463A-A49C-0A5F1945D02C}" presName="sibTrans" presStyleLbl="sibTrans2D1" presStyleIdx="2" presStyleCnt="4" custScaleY="50491"/>
      <dgm:spPr/>
      <dgm:t>
        <a:bodyPr/>
        <a:lstStyle/>
        <a:p>
          <a:endParaRPr lang="en-US"/>
        </a:p>
      </dgm:t>
    </dgm:pt>
    <dgm:pt modelId="{F984AAC2-1BBD-468E-A643-7488DC288F2B}" type="pres">
      <dgm:prSet presAssocID="{0488658A-B110-463A-A49C-0A5F1945D02C}" presName="connectorText" presStyleLbl="sibTrans2D1" presStyleIdx="2" presStyleCnt="4"/>
      <dgm:spPr/>
      <dgm:t>
        <a:bodyPr/>
        <a:lstStyle/>
        <a:p>
          <a:endParaRPr lang="en-US"/>
        </a:p>
      </dgm:t>
    </dgm:pt>
    <dgm:pt modelId="{0BE69BE0-B4FC-4CB7-9665-E99A35814088}" type="pres">
      <dgm:prSet presAssocID="{3CD70E95-8331-4F0D-A21B-CC626AA34CE8}" presName="node" presStyleLbl="node1" presStyleIdx="3" presStyleCnt="4" custRadScaleRad="97976" custRadScaleInc="-71222">
        <dgm:presLayoutVars>
          <dgm:bulletEnabled val="1"/>
        </dgm:presLayoutVars>
      </dgm:prSet>
      <dgm:spPr/>
      <dgm:t>
        <a:bodyPr/>
        <a:lstStyle/>
        <a:p>
          <a:endParaRPr lang="en-US"/>
        </a:p>
      </dgm:t>
    </dgm:pt>
    <dgm:pt modelId="{E7D058DA-D736-4D24-B80D-37FD7B309D3A}" type="pres">
      <dgm:prSet presAssocID="{D56D8B3E-AD77-4F41-9AF3-74BA88E4DB55}" presName="sibTrans" presStyleLbl="sibTrans2D1" presStyleIdx="3" presStyleCnt="4" custScaleY="47119"/>
      <dgm:spPr/>
      <dgm:t>
        <a:bodyPr/>
        <a:lstStyle/>
        <a:p>
          <a:endParaRPr lang="en-US"/>
        </a:p>
      </dgm:t>
    </dgm:pt>
    <dgm:pt modelId="{FDAF745A-4AD3-476B-83F6-DA82A637DC67}" type="pres">
      <dgm:prSet presAssocID="{D56D8B3E-AD77-4F41-9AF3-74BA88E4DB55}" presName="connectorText" presStyleLbl="sibTrans2D1" presStyleIdx="3" presStyleCnt="4"/>
      <dgm:spPr/>
      <dgm:t>
        <a:bodyPr/>
        <a:lstStyle/>
        <a:p>
          <a:endParaRPr lang="en-US"/>
        </a:p>
      </dgm:t>
    </dgm:pt>
  </dgm:ptLst>
  <dgm:cxnLst>
    <dgm:cxn modelId="{BDA2DA54-C3A3-41C3-9A9B-4BA577DFB339}" type="presOf" srcId="{F05D3CE0-BAF1-43C6-95AF-E3508A421C51}" destId="{672764F2-53F3-4902-AF25-A03BC9BF0DAD}" srcOrd="0" destOrd="0" presId="urn:microsoft.com/office/officeart/2005/8/layout/cycle7"/>
    <dgm:cxn modelId="{70AF3381-100D-4615-843F-8A1ECC6ED536}" type="presOf" srcId="{D56D8B3E-AD77-4F41-9AF3-74BA88E4DB55}" destId="{E7D058DA-D736-4D24-B80D-37FD7B309D3A}" srcOrd="0" destOrd="0" presId="urn:microsoft.com/office/officeart/2005/8/layout/cycle7"/>
    <dgm:cxn modelId="{5BB9D111-2608-4AE6-9EED-2A9DAAE08521}" srcId="{C70F6191-928C-4968-A295-DF42A800D11E}" destId="{F05D3CE0-BAF1-43C6-95AF-E3508A421C51}" srcOrd="0" destOrd="0" parTransId="{1802C477-9BB0-4C2C-8309-C2D4D317CEDD}" sibTransId="{644CA19A-30A7-4A81-84AD-86EA9C7ACB17}"/>
    <dgm:cxn modelId="{7BEB996D-B6B2-44C4-854E-70BB8EB8C0BD}" srcId="{C70F6191-928C-4968-A295-DF42A800D11E}" destId="{3CD70E95-8331-4F0D-A21B-CC626AA34CE8}" srcOrd="3" destOrd="0" parTransId="{6A08C89A-189F-428C-9FA6-871F4D4D75C2}" sibTransId="{D56D8B3E-AD77-4F41-9AF3-74BA88E4DB55}"/>
    <dgm:cxn modelId="{0D25E85E-3149-4C4A-BA09-73823FDBFE78}" type="presOf" srcId="{644CA19A-30A7-4A81-84AD-86EA9C7ACB17}" destId="{96FE371A-E893-40CB-8F78-4B7F29285DDF}" srcOrd="1" destOrd="0" presId="urn:microsoft.com/office/officeart/2005/8/layout/cycle7"/>
    <dgm:cxn modelId="{D79C8F78-61B9-42E4-9005-98BB9576D1A0}" type="presOf" srcId="{D56D8B3E-AD77-4F41-9AF3-74BA88E4DB55}" destId="{FDAF745A-4AD3-476B-83F6-DA82A637DC67}" srcOrd="1" destOrd="0" presId="urn:microsoft.com/office/officeart/2005/8/layout/cycle7"/>
    <dgm:cxn modelId="{87843D71-23B6-4070-BD12-6D4E093FEABC}" type="presOf" srcId="{07D1C33F-9064-43CE-AD0D-6DE5976B5E16}" destId="{B45B8C96-B7D6-427B-B594-867D20715E22}" srcOrd="0" destOrd="0" presId="urn:microsoft.com/office/officeart/2005/8/layout/cycle7"/>
    <dgm:cxn modelId="{A42A0FFD-8746-4666-803C-A9A6F432EF2C}" type="presOf" srcId="{C70F6191-928C-4968-A295-DF42A800D11E}" destId="{AB953ECA-9ECB-40B5-A56F-2A7908F69DFC}" srcOrd="0" destOrd="0" presId="urn:microsoft.com/office/officeart/2005/8/layout/cycle7"/>
    <dgm:cxn modelId="{843752F0-CB64-4FCB-A67B-075E9BF32998}" type="presOf" srcId="{3CD70E95-8331-4F0D-A21B-CC626AA34CE8}" destId="{0BE69BE0-B4FC-4CB7-9665-E99A35814088}" srcOrd="0" destOrd="0" presId="urn:microsoft.com/office/officeart/2005/8/layout/cycle7"/>
    <dgm:cxn modelId="{6E6ED3C7-E0D0-41B5-A586-91CFBBA49BB4}" srcId="{C70F6191-928C-4968-A295-DF42A800D11E}" destId="{0FDCE6BE-AC89-4C02-B972-AFBC519A233E}" srcOrd="2" destOrd="0" parTransId="{14A4D6D9-40F5-42C3-84D2-D27A3769D647}" sibTransId="{0488658A-B110-463A-A49C-0A5F1945D02C}"/>
    <dgm:cxn modelId="{2B43E77C-E977-44AB-B2B1-8DF6EC152170}" srcId="{C70F6191-928C-4968-A295-DF42A800D11E}" destId="{07D1C33F-9064-43CE-AD0D-6DE5976B5E16}" srcOrd="1" destOrd="0" parTransId="{37CEA376-CBBF-45B8-A17B-93A944F82933}" sibTransId="{659147CD-D0E5-4F47-B8A3-DC77AD629802}"/>
    <dgm:cxn modelId="{B87BF0D6-5F50-4ED1-9F9A-65CD50BDD17E}" type="presOf" srcId="{659147CD-D0E5-4F47-B8A3-DC77AD629802}" destId="{C27E1CFC-2B57-4C95-924D-2B4540C05614}" srcOrd="1" destOrd="0" presId="urn:microsoft.com/office/officeart/2005/8/layout/cycle7"/>
    <dgm:cxn modelId="{8E923397-FCB8-4FBB-AAFB-E0000E7045E8}" type="presOf" srcId="{659147CD-D0E5-4F47-B8A3-DC77AD629802}" destId="{832DD032-638B-438E-9080-C870126005D4}" srcOrd="0" destOrd="0" presId="urn:microsoft.com/office/officeart/2005/8/layout/cycle7"/>
    <dgm:cxn modelId="{6A0385BC-7967-4B08-8567-A095E19670A7}" type="presOf" srcId="{0488658A-B110-463A-A49C-0A5F1945D02C}" destId="{F984AAC2-1BBD-468E-A643-7488DC288F2B}" srcOrd="1" destOrd="0" presId="urn:microsoft.com/office/officeart/2005/8/layout/cycle7"/>
    <dgm:cxn modelId="{9B06910C-49CE-434E-83E0-17FB19BA12A0}" type="presOf" srcId="{0488658A-B110-463A-A49C-0A5F1945D02C}" destId="{F317E886-99E6-47D3-B027-A33333EF8428}" srcOrd="0" destOrd="0" presId="urn:microsoft.com/office/officeart/2005/8/layout/cycle7"/>
    <dgm:cxn modelId="{EEF1BB40-5B53-478F-827B-125B1F06D5F2}" type="presOf" srcId="{644CA19A-30A7-4A81-84AD-86EA9C7ACB17}" destId="{29F02441-9543-4E98-908F-5FCC2C5D3E0A}" srcOrd="0" destOrd="0" presId="urn:microsoft.com/office/officeart/2005/8/layout/cycle7"/>
    <dgm:cxn modelId="{1ABB7D5A-2F14-4FA6-9590-88D089B117A1}" type="presOf" srcId="{0FDCE6BE-AC89-4C02-B972-AFBC519A233E}" destId="{F3917E7F-F7FC-4612-A64F-0A99460FA87F}" srcOrd="0" destOrd="0" presId="urn:microsoft.com/office/officeart/2005/8/layout/cycle7"/>
    <dgm:cxn modelId="{187EAB37-6DE0-42D4-B432-F2BA8033FC11}" type="presParOf" srcId="{AB953ECA-9ECB-40B5-A56F-2A7908F69DFC}" destId="{672764F2-53F3-4902-AF25-A03BC9BF0DAD}" srcOrd="0" destOrd="0" presId="urn:microsoft.com/office/officeart/2005/8/layout/cycle7"/>
    <dgm:cxn modelId="{52D8BE03-986B-4431-8055-B0F7BEC76E94}" type="presParOf" srcId="{AB953ECA-9ECB-40B5-A56F-2A7908F69DFC}" destId="{29F02441-9543-4E98-908F-5FCC2C5D3E0A}" srcOrd="1" destOrd="0" presId="urn:microsoft.com/office/officeart/2005/8/layout/cycle7"/>
    <dgm:cxn modelId="{0FA575E8-EAD7-4633-BC28-674B12818326}" type="presParOf" srcId="{29F02441-9543-4E98-908F-5FCC2C5D3E0A}" destId="{96FE371A-E893-40CB-8F78-4B7F29285DDF}" srcOrd="0" destOrd="0" presId="urn:microsoft.com/office/officeart/2005/8/layout/cycle7"/>
    <dgm:cxn modelId="{710C008C-CA9B-41B3-9660-D22D9AFBB121}" type="presParOf" srcId="{AB953ECA-9ECB-40B5-A56F-2A7908F69DFC}" destId="{B45B8C96-B7D6-427B-B594-867D20715E22}" srcOrd="2" destOrd="0" presId="urn:microsoft.com/office/officeart/2005/8/layout/cycle7"/>
    <dgm:cxn modelId="{A2EB0B1B-94B7-4C43-B48E-D645286B280B}" type="presParOf" srcId="{AB953ECA-9ECB-40B5-A56F-2A7908F69DFC}" destId="{832DD032-638B-438E-9080-C870126005D4}" srcOrd="3" destOrd="0" presId="urn:microsoft.com/office/officeart/2005/8/layout/cycle7"/>
    <dgm:cxn modelId="{1E25AD25-4086-45A9-BEA7-91B53C4FEE62}" type="presParOf" srcId="{832DD032-638B-438E-9080-C870126005D4}" destId="{C27E1CFC-2B57-4C95-924D-2B4540C05614}" srcOrd="0" destOrd="0" presId="urn:microsoft.com/office/officeart/2005/8/layout/cycle7"/>
    <dgm:cxn modelId="{91554382-FC2E-4C24-80E0-15E75330C302}" type="presParOf" srcId="{AB953ECA-9ECB-40B5-A56F-2A7908F69DFC}" destId="{F3917E7F-F7FC-4612-A64F-0A99460FA87F}" srcOrd="4" destOrd="0" presId="urn:microsoft.com/office/officeart/2005/8/layout/cycle7"/>
    <dgm:cxn modelId="{75288BED-CC1B-4B56-92C2-FCD6974F4CBF}" type="presParOf" srcId="{AB953ECA-9ECB-40B5-A56F-2A7908F69DFC}" destId="{F317E886-99E6-47D3-B027-A33333EF8428}" srcOrd="5" destOrd="0" presId="urn:microsoft.com/office/officeart/2005/8/layout/cycle7"/>
    <dgm:cxn modelId="{1158CF69-87BD-48CB-A6D9-14994DB5CEC3}" type="presParOf" srcId="{F317E886-99E6-47D3-B027-A33333EF8428}" destId="{F984AAC2-1BBD-468E-A643-7488DC288F2B}" srcOrd="0" destOrd="0" presId="urn:microsoft.com/office/officeart/2005/8/layout/cycle7"/>
    <dgm:cxn modelId="{B2B25C9D-542A-4682-816D-0B074D02584F}" type="presParOf" srcId="{AB953ECA-9ECB-40B5-A56F-2A7908F69DFC}" destId="{0BE69BE0-B4FC-4CB7-9665-E99A35814088}" srcOrd="6" destOrd="0" presId="urn:microsoft.com/office/officeart/2005/8/layout/cycle7"/>
    <dgm:cxn modelId="{2B6A8881-FC5C-4657-9CA9-F44652BAF75E}" type="presParOf" srcId="{AB953ECA-9ECB-40B5-A56F-2A7908F69DFC}" destId="{E7D058DA-D736-4D24-B80D-37FD7B309D3A}" srcOrd="7" destOrd="0" presId="urn:microsoft.com/office/officeart/2005/8/layout/cycle7"/>
    <dgm:cxn modelId="{4686A422-EE3C-482C-AC5A-2A8FAE9AF7C6}" type="presParOf" srcId="{E7D058DA-D736-4D24-B80D-37FD7B309D3A}" destId="{FDAF745A-4AD3-476B-83F6-DA82A637DC67}" srcOrd="0" destOrd="0" presId="urn:microsoft.com/office/officeart/2005/8/layout/cycle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571ADC-98F8-4265-8E3E-392A35EE1623}"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667A6037-438A-47D3-920D-21EBD6DEA80D}">
      <dgm:prSet phldrT="[Text]" custT="1"/>
      <dgm:spPr>
        <a:gradFill flip="none" rotWithShape="1">
          <a:gsLst>
            <a:gs pos="0">
              <a:srgbClr val="000000"/>
            </a:gs>
            <a:gs pos="39999">
              <a:srgbClr val="0A128C"/>
            </a:gs>
            <a:gs pos="70000">
              <a:srgbClr val="181CC7"/>
            </a:gs>
            <a:gs pos="88000">
              <a:srgbClr val="7005D4"/>
            </a:gs>
            <a:gs pos="100000">
              <a:srgbClr val="8C3D91"/>
            </a:gs>
          </a:gsLst>
          <a:lin ang="0" scaled="0"/>
          <a:tileRect/>
        </a:gradFill>
      </dgm:spPr>
      <dgm:t>
        <a:bodyPr/>
        <a:lstStyle/>
        <a:p>
          <a:r>
            <a:rPr lang="en-US" sz="1800" dirty="0"/>
            <a:t>Asset Acquisition</a:t>
          </a:r>
        </a:p>
      </dgm:t>
    </dgm:pt>
    <dgm:pt modelId="{23C2D1C2-8138-483F-9FF2-4CB6A94C9DE9}" type="parTrans" cxnId="{4B4171C5-F52A-49FA-A533-1368AEAE59D5}">
      <dgm:prSet/>
      <dgm:spPr/>
      <dgm:t>
        <a:bodyPr/>
        <a:lstStyle/>
        <a:p>
          <a:endParaRPr lang="en-US"/>
        </a:p>
      </dgm:t>
    </dgm:pt>
    <dgm:pt modelId="{41801322-13B8-4596-B36C-8A6488E30671}" type="sibTrans" cxnId="{4B4171C5-F52A-49FA-A533-1368AEAE59D5}">
      <dgm:prSet/>
      <dgm:spPr/>
      <dgm:t>
        <a:bodyPr/>
        <a:lstStyle/>
        <a:p>
          <a:endParaRPr lang="en-US"/>
        </a:p>
      </dgm:t>
    </dgm:pt>
    <dgm:pt modelId="{F160CF37-F95B-47C8-B5B6-0D6578A23E91}">
      <dgm:prSet phldrT="[Text]" custT="1"/>
      <dgm:spPr>
        <a:gradFill rotWithShape="0">
          <a:gsLst>
            <a:gs pos="0">
              <a:srgbClr val="000000"/>
            </a:gs>
            <a:gs pos="39999">
              <a:srgbClr val="0A128C"/>
            </a:gs>
            <a:gs pos="70000">
              <a:srgbClr val="181CC7"/>
            </a:gs>
            <a:gs pos="88000">
              <a:srgbClr val="7005D4"/>
            </a:gs>
            <a:gs pos="100000">
              <a:srgbClr val="8C3D91"/>
            </a:gs>
          </a:gsLst>
          <a:lin ang="0" scaled="0"/>
        </a:gradFill>
      </dgm:spPr>
      <dgm:t>
        <a:bodyPr/>
        <a:lstStyle/>
        <a:p>
          <a:r>
            <a:rPr lang="en-US" sz="1800" dirty="0"/>
            <a:t>Pooling</a:t>
          </a:r>
        </a:p>
      </dgm:t>
    </dgm:pt>
    <dgm:pt modelId="{78B53B82-BBDC-4705-87EF-45A909A677ED}" type="parTrans" cxnId="{A2D05B4B-4996-460E-9C6D-DC31BCE54965}">
      <dgm:prSet/>
      <dgm:spPr/>
      <dgm:t>
        <a:bodyPr/>
        <a:lstStyle/>
        <a:p>
          <a:endParaRPr lang="en-US"/>
        </a:p>
      </dgm:t>
    </dgm:pt>
    <dgm:pt modelId="{D0D4D19A-7A1B-4D21-AF27-8437DB2E226A}" type="sibTrans" cxnId="{A2D05B4B-4996-460E-9C6D-DC31BCE54965}">
      <dgm:prSet/>
      <dgm:spPr/>
      <dgm:t>
        <a:bodyPr/>
        <a:lstStyle/>
        <a:p>
          <a:endParaRPr lang="en-US"/>
        </a:p>
      </dgm:t>
    </dgm:pt>
    <dgm:pt modelId="{8B9A058F-A963-4AF4-B995-810B3D9883F6}">
      <dgm:prSet phldrT="[Text]" custT="1"/>
      <dgm:spPr>
        <a:gradFill rotWithShape="0">
          <a:gsLst>
            <a:gs pos="0">
              <a:srgbClr val="000000"/>
            </a:gs>
            <a:gs pos="39999">
              <a:srgbClr val="0A128C"/>
            </a:gs>
            <a:gs pos="70000">
              <a:srgbClr val="181CC7"/>
            </a:gs>
            <a:gs pos="88000">
              <a:srgbClr val="7005D4"/>
            </a:gs>
            <a:gs pos="100000">
              <a:srgbClr val="8C3D91"/>
            </a:gs>
          </a:gsLst>
          <a:lin ang="0" scaled="0"/>
        </a:gradFill>
      </dgm:spPr>
      <dgm:t>
        <a:bodyPr/>
        <a:lstStyle/>
        <a:p>
          <a:r>
            <a:rPr lang="en-US" sz="1800" dirty="0"/>
            <a:t>Standardize</a:t>
          </a:r>
        </a:p>
      </dgm:t>
    </dgm:pt>
    <dgm:pt modelId="{1904D496-CBA5-4286-B532-B09EFE4C6BCC}" type="parTrans" cxnId="{FBEB10CE-0118-489E-8FA1-20E71EB71379}">
      <dgm:prSet/>
      <dgm:spPr/>
      <dgm:t>
        <a:bodyPr/>
        <a:lstStyle/>
        <a:p>
          <a:endParaRPr lang="en-US"/>
        </a:p>
      </dgm:t>
    </dgm:pt>
    <dgm:pt modelId="{2B3782F5-5E8D-4CD3-8EE8-10999C0C156A}" type="sibTrans" cxnId="{FBEB10CE-0118-489E-8FA1-20E71EB71379}">
      <dgm:prSet/>
      <dgm:spPr/>
      <dgm:t>
        <a:bodyPr/>
        <a:lstStyle/>
        <a:p>
          <a:endParaRPr lang="en-US"/>
        </a:p>
      </dgm:t>
    </dgm:pt>
    <dgm:pt modelId="{5BEB5211-877E-4517-8AC6-B6933BE7E555}">
      <dgm:prSet phldrT="[Text]" custT="1"/>
      <dgm:spPr>
        <a:gradFill rotWithShape="0">
          <a:gsLst>
            <a:gs pos="0">
              <a:srgbClr val="000000"/>
            </a:gs>
            <a:gs pos="39999">
              <a:srgbClr val="0A128C"/>
            </a:gs>
            <a:gs pos="70000">
              <a:srgbClr val="181CC7"/>
            </a:gs>
            <a:gs pos="88000">
              <a:srgbClr val="7005D4"/>
            </a:gs>
            <a:gs pos="100000">
              <a:srgbClr val="8C3D91"/>
            </a:gs>
          </a:gsLst>
          <a:lin ang="0" scaled="0"/>
        </a:gradFill>
      </dgm:spPr>
      <dgm:t>
        <a:bodyPr/>
        <a:lstStyle/>
        <a:p>
          <a:r>
            <a:rPr lang="en-US" sz="1800" dirty="0"/>
            <a:t>Sell</a:t>
          </a:r>
        </a:p>
      </dgm:t>
    </dgm:pt>
    <dgm:pt modelId="{8140664D-1219-48DC-AFAD-288238247354}" type="parTrans" cxnId="{968BBB42-166B-47F5-81BD-7764746566B2}">
      <dgm:prSet/>
      <dgm:spPr/>
      <dgm:t>
        <a:bodyPr/>
        <a:lstStyle/>
        <a:p>
          <a:endParaRPr lang="en-US"/>
        </a:p>
      </dgm:t>
    </dgm:pt>
    <dgm:pt modelId="{BAE71190-E297-4834-8A0C-CAB5D0F2C063}" type="sibTrans" cxnId="{968BBB42-166B-47F5-81BD-7764746566B2}">
      <dgm:prSet/>
      <dgm:spPr/>
      <dgm:t>
        <a:bodyPr/>
        <a:lstStyle/>
        <a:p>
          <a:endParaRPr lang="en-US"/>
        </a:p>
      </dgm:t>
    </dgm:pt>
    <dgm:pt modelId="{9810DAEC-7BA0-4A8B-B809-603AB579CF39}" type="pres">
      <dgm:prSet presAssocID="{45571ADC-98F8-4265-8E3E-392A35EE1623}" presName="Name0" presStyleCnt="0">
        <dgm:presLayoutVars>
          <dgm:dir/>
          <dgm:animLvl val="lvl"/>
          <dgm:resizeHandles val="exact"/>
        </dgm:presLayoutVars>
      </dgm:prSet>
      <dgm:spPr/>
      <dgm:t>
        <a:bodyPr/>
        <a:lstStyle/>
        <a:p>
          <a:endParaRPr lang="en-US"/>
        </a:p>
      </dgm:t>
    </dgm:pt>
    <dgm:pt modelId="{C3002F4D-7CA8-4176-9FA7-4EBE47975570}" type="pres">
      <dgm:prSet presAssocID="{667A6037-438A-47D3-920D-21EBD6DEA80D}" presName="parTxOnly" presStyleLbl="node1" presStyleIdx="0" presStyleCnt="4">
        <dgm:presLayoutVars>
          <dgm:chMax val="0"/>
          <dgm:chPref val="0"/>
          <dgm:bulletEnabled val="1"/>
        </dgm:presLayoutVars>
      </dgm:prSet>
      <dgm:spPr/>
      <dgm:t>
        <a:bodyPr/>
        <a:lstStyle/>
        <a:p>
          <a:endParaRPr lang="en-US"/>
        </a:p>
      </dgm:t>
    </dgm:pt>
    <dgm:pt modelId="{8F9EB3C5-0F40-4B6B-93AA-B14749C3E864}" type="pres">
      <dgm:prSet presAssocID="{41801322-13B8-4596-B36C-8A6488E30671}" presName="parTxOnlySpace" presStyleCnt="0"/>
      <dgm:spPr/>
    </dgm:pt>
    <dgm:pt modelId="{1DE555AA-9CD0-4EAF-B875-9069A1DF6533}" type="pres">
      <dgm:prSet presAssocID="{F160CF37-F95B-47C8-B5B6-0D6578A23E91}" presName="parTxOnly" presStyleLbl="node1" presStyleIdx="1" presStyleCnt="4" custScaleX="85129">
        <dgm:presLayoutVars>
          <dgm:chMax val="0"/>
          <dgm:chPref val="0"/>
          <dgm:bulletEnabled val="1"/>
        </dgm:presLayoutVars>
      </dgm:prSet>
      <dgm:spPr/>
      <dgm:t>
        <a:bodyPr/>
        <a:lstStyle/>
        <a:p>
          <a:endParaRPr lang="en-US"/>
        </a:p>
      </dgm:t>
    </dgm:pt>
    <dgm:pt modelId="{3FF48CBE-2C43-4E94-9B3E-5E559D008C54}" type="pres">
      <dgm:prSet presAssocID="{D0D4D19A-7A1B-4D21-AF27-8437DB2E226A}" presName="parTxOnlySpace" presStyleCnt="0"/>
      <dgm:spPr/>
    </dgm:pt>
    <dgm:pt modelId="{8BF277AD-F1CA-4BF5-9924-AA25923B3CF4}" type="pres">
      <dgm:prSet presAssocID="{8B9A058F-A963-4AF4-B995-810B3D9883F6}" presName="parTxOnly" presStyleLbl="node1" presStyleIdx="2" presStyleCnt="4" custScaleX="108424">
        <dgm:presLayoutVars>
          <dgm:chMax val="0"/>
          <dgm:chPref val="0"/>
          <dgm:bulletEnabled val="1"/>
        </dgm:presLayoutVars>
      </dgm:prSet>
      <dgm:spPr/>
      <dgm:t>
        <a:bodyPr/>
        <a:lstStyle/>
        <a:p>
          <a:endParaRPr lang="en-US"/>
        </a:p>
      </dgm:t>
    </dgm:pt>
    <dgm:pt modelId="{0B1A4FB8-68CA-49D9-B68D-F9868502F962}" type="pres">
      <dgm:prSet presAssocID="{2B3782F5-5E8D-4CD3-8EE8-10999C0C156A}" presName="parTxOnlySpace" presStyleCnt="0"/>
      <dgm:spPr/>
    </dgm:pt>
    <dgm:pt modelId="{A7F2836A-CF8F-4BB9-9A1D-A1713A8871EC}" type="pres">
      <dgm:prSet presAssocID="{5BEB5211-877E-4517-8AC6-B6933BE7E555}" presName="parTxOnly" presStyleLbl="node1" presStyleIdx="3" presStyleCnt="4" custScaleX="65160">
        <dgm:presLayoutVars>
          <dgm:chMax val="0"/>
          <dgm:chPref val="0"/>
          <dgm:bulletEnabled val="1"/>
        </dgm:presLayoutVars>
      </dgm:prSet>
      <dgm:spPr/>
      <dgm:t>
        <a:bodyPr/>
        <a:lstStyle/>
        <a:p>
          <a:endParaRPr lang="en-US"/>
        </a:p>
      </dgm:t>
    </dgm:pt>
  </dgm:ptLst>
  <dgm:cxnLst>
    <dgm:cxn modelId="{FFF1F22A-876C-4B8A-BBB7-6A8CFA7ED907}" type="presOf" srcId="{F160CF37-F95B-47C8-B5B6-0D6578A23E91}" destId="{1DE555AA-9CD0-4EAF-B875-9069A1DF6533}" srcOrd="0" destOrd="0" presId="urn:microsoft.com/office/officeart/2005/8/layout/chevron1"/>
    <dgm:cxn modelId="{C13125DB-95CF-41D3-BE98-CCA2BF5ABD67}" type="presOf" srcId="{8B9A058F-A963-4AF4-B995-810B3D9883F6}" destId="{8BF277AD-F1CA-4BF5-9924-AA25923B3CF4}" srcOrd="0" destOrd="0" presId="urn:microsoft.com/office/officeart/2005/8/layout/chevron1"/>
    <dgm:cxn modelId="{32D483F0-B292-4840-831B-5BADBCB466E7}" type="presOf" srcId="{667A6037-438A-47D3-920D-21EBD6DEA80D}" destId="{C3002F4D-7CA8-4176-9FA7-4EBE47975570}" srcOrd="0" destOrd="0" presId="urn:microsoft.com/office/officeart/2005/8/layout/chevron1"/>
    <dgm:cxn modelId="{113A584F-DB4E-4F77-9117-852A7276F025}" type="presOf" srcId="{5BEB5211-877E-4517-8AC6-B6933BE7E555}" destId="{A7F2836A-CF8F-4BB9-9A1D-A1713A8871EC}" srcOrd="0" destOrd="0" presId="urn:microsoft.com/office/officeart/2005/8/layout/chevron1"/>
    <dgm:cxn modelId="{FBEB10CE-0118-489E-8FA1-20E71EB71379}" srcId="{45571ADC-98F8-4265-8E3E-392A35EE1623}" destId="{8B9A058F-A963-4AF4-B995-810B3D9883F6}" srcOrd="2" destOrd="0" parTransId="{1904D496-CBA5-4286-B532-B09EFE4C6BCC}" sibTransId="{2B3782F5-5E8D-4CD3-8EE8-10999C0C156A}"/>
    <dgm:cxn modelId="{A2D05B4B-4996-460E-9C6D-DC31BCE54965}" srcId="{45571ADC-98F8-4265-8E3E-392A35EE1623}" destId="{F160CF37-F95B-47C8-B5B6-0D6578A23E91}" srcOrd="1" destOrd="0" parTransId="{78B53B82-BBDC-4705-87EF-45A909A677ED}" sibTransId="{D0D4D19A-7A1B-4D21-AF27-8437DB2E226A}"/>
    <dgm:cxn modelId="{968BBB42-166B-47F5-81BD-7764746566B2}" srcId="{45571ADC-98F8-4265-8E3E-392A35EE1623}" destId="{5BEB5211-877E-4517-8AC6-B6933BE7E555}" srcOrd="3" destOrd="0" parTransId="{8140664D-1219-48DC-AFAD-288238247354}" sibTransId="{BAE71190-E297-4834-8A0C-CAB5D0F2C063}"/>
    <dgm:cxn modelId="{4B4171C5-F52A-49FA-A533-1368AEAE59D5}" srcId="{45571ADC-98F8-4265-8E3E-392A35EE1623}" destId="{667A6037-438A-47D3-920D-21EBD6DEA80D}" srcOrd="0" destOrd="0" parTransId="{23C2D1C2-8138-483F-9FF2-4CB6A94C9DE9}" sibTransId="{41801322-13B8-4596-B36C-8A6488E30671}"/>
    <dgm:cxn modelId="{2FF78034-09BD-4320-8594-823A26C9CC9F}" type="presOf" srcId="{45571ADC-98F8-4265-8E3E-392A35EE1623}" destId="{9810DAEC-7BA0-4A8B-B809-603AB579CF39}" srcOrd="0" destOrd="0" presId="urn:microsoft.com/office/officeart/2005/8/layout/chevron1"/>
    <dgm:cxn modelId="{34446D53-08E0-4803-9C07-7EC09047419C}" type="presParOf" srcId="{9810DAEC-7BA0-4A8B-B809-603AB579CF39}" destId="{C3002F4D-7CA8-4176-9FA7-4EBE47975570}" srcOrd="0" destOrd="0" presId="urn:microsoft.com/office/officeart/2005/8/layout/chevron1"/>
    <dgm:cxn modelId="{62113861-4B3F-4958-B2D8-F4DF16491BD9}" type="presParOf" srcId="{9810DAEC-7BA0-4A8B-B809-603AB579CF39}" destId="{8F9EB3C5-0F40-4B6B-93AA-B14749C3E864}" srcOrd="1" destOrd="0" presId="urn:microsoft.com/office/officeart/2005/8/layout/chevron1"/>
    <dgm:cxn modelId="{E4C6366D-37C4-4B7E-8F23-A7944B9EAD8D}" type="presParOf" srcId="{9810DAEC-7BA0-4A8B-B809-603AB579CF39}" destId="{1DE555AA-9CD0-4EAF-B875-9069A1DF6533}" srcOrd="2" destOrd="0" presId="urn:microsoft.com/office/officeart/2005/8/layout/chevron1"/>
    <dgm:cxn modelId="{58D05784-BB62-4215-811E-5FBFAC975C61}" type="presParOf" srcId="{9810DAEC-7BA0-4A8B-B809-603AB579CF39}" destId="{3FF48CBE-2C43-4E94-9B3E-5E559D008C54}" srcOrd="3" destOrd="0" presId="urn:microsoft.com/office/officeart/2005/8/layout/chevron1"/>
    <dgm:cxn modelId="{47A9883B-83C2-4030-A80F-871E8DA4590B}" type="presParOf" srcId="{9810DAEC-7BA0-4A8B-B809-603AB579CF39}" destId="{8BF277AD-F1CA-4BF5-9924-AA25923B3CF4}" srcOrd="4" destOrd="0" presId="urn:microsoft.com/office/officeart/2005/8/layout/chevron1"/>
    <dgm:cxn modelId="{5A655003-5B24-481C-B1A0-A5CFF865C866}" type="presParOf" srcId="{9810DAEC-7BA0-4A8B-B809-603AB579CF39}" destId="{0B1A4FB8-68CA-49D9-B68D-F9868502F962}" srcOrd="5" destOrd="0" presId="urn:microsoft.com/office/officeart/2005/8/layout/chevron1"/>
    <dgm:cxn modelId="{1E323664-DE6D-422E-8E74-0C0760023180}" type="presParOf" srcId="{9810DAEC-7BA0-4A8B-B809-603AB579CF39}" destId="{A7F2836A-CF8F-4BB9-9A1D-A1713A8871EC}" srcOrd="6" destOrd="0" presId="urn:microsoft.com/office/officeart/2005/8/layout/chevr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44A77A4-0DBA-45B1-81DF-CD48A7EEB871}">
      <dsp:nvSpPr>
        <dsp:cNvPr id="0" name=""/>
        <dsp:cNvSpPr/>
      </dsp:nvSpPr>
      <dsp:spPr>
        <a:xfrm>
          <a:off x="-684482" y="1088628"/>
          <a:ext cx="4989053" cy="3034499"/>
        </a:xfrm>
        <a:prstGeom prst="roundRect">
          <a:avLst/>
        </a:prstGeom>
        <a:blipFill rotWithShape="0">
          <a:blip xmlns:r="http://schemas.openxmlformats.org/officeDocument/2006/relationships" r:embed="rId1"/>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a:t> </a:t>
          </a:r>
        </a:p>
      </dsp:txBody>
      <dsp:txXfrm>
        <a:off x="-684482" y="1088628"/>
        <a:ext cx="4989053" cy="3034499"/>
      </dsp:txXfrm>
    </dsp:sp>
    <dsp:sp modelId="{3D4269BF-EC16-4D30-B468-AF76DD0B2A78}">
      <dsp:nvSpPr>
        <dsp:cNvPr id="0" name=""/>
        <dsp:cNvSpPr/>
      </dsp:nvSpPr>
      <dsp:spPr>
        <a:xfrm>
          <a:off x="1809448" y="629023"/>
          <a:ext cx="4074557" cy="4074557"/>
        </a:xfrm>
        <a:custGeom>
          <a:avLst/>
          <a:gdLst/>
          <a:ahLst/>
          <a:cxnLst/>
          <a:rect l="0" t="0" r="0" b="0"/>
          <a:pathLst>
            <a:path>
              <a:moveTo>
                <a:pt x="1189739" y="184663"/>
              </a:moveTo>
              <a:arcTo wR="2037278" hR="2037278" stAng="14725003" swAng="301437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5974CFB-1649-4AC5-84AA-29B9D655BBF9}">
      <dsp:nvSpPr>
        <dsp:cNvPr id="0" name=""/>
        <dsp:cNvSpPr/>
      </dsp:nvSpPr>
      <dsp:spPr>
        <a:xfrm>
          <a:off x="3312319" y="1113045"/>
          <a:ext cx="5144563" cy="3156844"/>
        </a:xfrm>
        <a:prstGeom prst="roundRect">
          <a:avLst/>
        </a:prstGeom>
        <a:blipFill rotWithShape="0">
          <a:blip xmlns:r="http://schemas.openxmlformats.org/officeDocument/2006/relationships" r:embed="rId2"/>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a:t> </a:t>
          </a:r>
        </a:p>
      </dsp:txBody>
      <dsp:txXfrm>
        <a:off x="3312319" y="1113045"/>
        <a:ext cx="5144563" cy="3156844"/>
      </dsp:txXfrm>
    </dsp:sp>
    <dsp:sp modelId="{DC02469F-42CF-402D-8594-1BB64AC9107E}">
      <dsp:nvSpPr>
        <dsp:cNvPr id="0" name=""/>
        <dsp:cNvSpPr/>
      </dsp:nvSpPr>
      <dsp:spPr>
        <a:xfrm>
          <a:off x="1809422" y="630395"/>
          <a:ext cx="4074557" cy="4074557"/>
        </a:xfrm>
        <a:custGeom>
          <a:avLst/>
          <a:gdLst/>
          <a:ahLst/>
          <a:cxnLst/>
          <a:rect l="0" t="0" r="0" b="0"/>
          <a:pathLst>
            <a:path>
              <a:moveTo>
                <a:pt x="2834173" y="3912235"/>
              </a:moveTo>
              <a:arcTo wR="2037278" hR="2037278" stAng="4018411" swAng="313877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72764F2-53F3-4902-AF25-A03BC9BF0DAD}">
      <dsp:nvSpPr>
        <dsp:cNvPr id="0" name=""/>
        <dsp:cNvSpPr/>
      </dsp:nvSpPr>
      <dsp:spPr>
        <a:xfrm>
          <a:off x="996773" y="1216612"/>
          <a:ext cx="2986385" cy="1493192"/>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a:solidFill>
                <a:srgbClr val="FFFF00"/>
              </a:solidFill>
              <a:latin typeface="Arial" pitchFamily="34" charset="0"/>
              <a:cs typeface="Arial" pitchFamily="34" charset="0"/>
            </a:rPr>
            <a:t>Industrialists</a:t>
          </a:r>
        </a:p>
      </dsp:txBody>
      <dsp:txXfrm>
        <a:off x="996773" y="1216612"/>
        <a:ext cx="2986385" cy="1493192"/>
      </dsp:txXfrm>
    </dsp:sp>
    <dsp:sp modelId="{29F02441-9543-4E98-908F-5FCC2C5D3E0A}">
      <dsp:nvSpPr>
        <dsp:cNvPr id="0" name=""/>
        <dsp:cNvSpPr/>
      </dsp:nvSpPr>
      <dsp:spPr>
        <a:xfrm rot="11926">
          <a:off x="4454802" y="1827316"/>
          <a:ext cx="1325315" cy="320390"/>
        </a:xfrm>
        <a:prstGeom prst="leftRightArrow">
          <a:avLst>
            <a:gd name="adj1" fmla="val 60000"/>
            <a:gd name="adj2" fmla="val 50000"/>
          </a:avLst>
        </a:prstGeom>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11926">
        <a:off x="4454802" y="1827316"/>
        <a:ext cx="1325315" cy="320390"/>
      </dsp:txXfrm>
    </dsp:sp>
    <dsp:sp modelId="{B45B8C96-B7D6-427B-B594-867D20715E22}">
      <dsp:nvSpPr>
        <dsp:cNvPr id="0" name=""/>
        <dsp:cNvSpPr/>
      </dsp:nvSpPr>
      <dsp:spPr>
        <a:xfrm>
          <a:off x="6089834" y="1234280"/>
          <a:ext cx="2986385" cy="1493192"/>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a:solidFill>
                <a:srgbClr val="FFFF00"/>
              </a:solidFill>
              <a:latin typeface="Arial" pitchFamily="34" charset="0"/>
              <a:cs typeface="Arial" pitchFamily="34" charset="0"/>
            </a:rPr>
            <a:t>Fundamentals</a:t>
          </a:r>
          <a:endParaRPr lang="en-US" sz="3000" b="1" kern="1200" dirty="0">
            <a:solidFill>
              <a:srgbClr val="FFFF00"/>
            </a:solidFill>
            <a:latin typeface="Aharoni" pitchFamily="2" charset="-79"/>
            <a:cs typeface="Aharoni" pitchFamily="2" charset="-79"/>
          </a:endParaRPr>
        </a:p>
      </dsp:txBody>
      <dsp:txXfrm>
        <a:off x="6089834" y="1234280"/>
        <a:ext cx="2986385" cy="1493192"/>
      </dsp:txXfrm>
    </dsp:sp>
    <dsp:sp modelId="{832DD032-638B-438E-9080-C870126005D4}">
      <dsp:nvSpPr>
        <dsp:cNvPr id="0" name=""/>
        <dsp:cNvSpPr/>
      </dsp:nvSpPr>
      <dsp:spPr>
        <a:xfrm rot="5423988">
          <a:off x="6943405" y="3378441"/>
          <a:ext cx="1325315" cy="281889"/>
        </a:xfrm>
        <a:prstGeom prst="leftRightArrow">
          <a:avLst>
            <a:gd name="adj1" fmla="val 60000"/>
            <a:gd name="adj2" fmla="val 50000"/>
          </a:avLst>
        </a:prstGeom>
        <a:gradFill flip="none"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5423988">
        <a:off x="6943405" y="3378441"/>
        <a:ext cx="1325315" cy="281889"/>
      </dsp:txXfrm>
    </dsp:sp>
    <dsp:sp modelId="{F3917E7F-F7FC-4612-A64F-0A99460FA87F}">
      <dsp:nvSpPr>
        <dsp:cNvPr id="0" name=""/>
        <dsp:cNvSpPr/>
      </dsp:nvSpPr>
      <dsp:spPr>
        <a:xfrm>
          <a:off x="6067546" y="4428333"/>
          <a:ext cx="2986385" cy="1493192"/>
        </a:xfrm>
        <a:prstGeom prst="roundRect">
          <a:avLst>
            <a:gd name="adj" fmla="val 10000"/>
          </a:avLst>
        </a:prstGeom>
        <a:blipFill dpi="0" rotWithShape="0">
          <a:blip xmlns:r="http://schemas.openxmlformats.org/officeDocument/2006/relationships" r:embed="rId3">
            <a:alphaModFix amt="91000"/>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a:solidFill>
                <a:srgbClr val="FFFF00"/>
              </a:solidFill>
              <a:latin typeface="Arial" pitchFamily="34" charset="0"/>
              <a:cs typeface="Arial" pitchFamily="34" charset="0"/>
            </a:rPr>
            <a:t>Technicals</a:t>
          </a:r>
        </a:p>
      </dsp:txBody>
      <dsp:txXfrm>
        <a:off x="6067546" y="4428333"/>
        <a:ext cx="2986385" cy="1493192"/>
      </dsp:txXfrm>
    </dsp:sp>
    <dsp:sp modelId="{F317E886-99E6-47D3-B027-A33333EF8428}">
      <dsp:nvSpPr>
        <dsp:cNvPr id="0" name=""/>
        <dsp:cNvSpPr/>
      </dsp:nvSpPr>
      <dsp:spPr>
        <a:xfrm rot="10841727">
          <a:off x="4344378" y="5011994"/>
          <a:ext cx="1325315" cy="263874"/>
        </a:xfrm>
        <a:prstGeom prst="leftRightArrow">
          <a:avLst>
            <a:gd name="adj1" fmla="val 60000"/>
            <a:gd name="adj2" fmla="val 50000"/>
          </a:avLst>
        </a:prstGeom>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41727">
        <a:off x="4344378" y="5011994"/>
        <a:ext cx="1325315" cy="263874"/>
      </dsp:txXfrm>
    </dsp:sp>
    <dsp:sp modelId="{0BE69BE0-B4FC-4CB7-9665-E99A35814088}">
      <dsp:nvSpPr>
        <dsp:cNvPr id="0" name=""/>
        <dsp:cNvSpPr/>
      </dsp:nvSpPr>
      <dsp:spPr>
        <a:xfrm>
          <a:off x="960139" y="4366337"/>
          <a:ext cx="2986385" cy="1493192"/>
        </a:xfrm>
        <a:prstGeom prst="roundRect">
          <a:avLst>
            <a:gd name="adj" fmla="val 10000"/>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a:solidFill>
                <a:srgbClr val="FFFF00"/>
              </a:solidFill>
              <a:latin typeface="Arial" pitchFamily="34" charset="0"/>
              <a:cs typeface="Arial" pitchFamily="34" charset="0"/>
            </a:rPr>
            <a:t>Investors</a:t>
          </a:r>
          <a:endParaRPr lang="en-US" sz="3000" kern="1200" dirty="0"/>
        </a:p>
      </dsp:txBody>
      <dsp:txXfrm>
        <a:off x="960139" y="4366337"/>
        <a:ext cx="2986385" cy="1493192"/>
      </dsp:txXfrm>
    </dsp:sp>
    <dsp:sp modelId="{E7D058DA-D736-4D24-B80D-37FD7B309D3A}">
      <dsp:nvSpPr>
        <dsp:cNvPr id="0" name=""/>
        <dsp:cNvSpPr/>
      </dsp:nvSpPr>
      <dsp:spPr>
        <a:xfrm rot="16239981">
          <a:off x="1808991" y="3414945"/>
          <a:ext cx="1325315" cy="246252"/>
        </a:xfrm>
        <a:prstGeom prst="leftRightArrow">
          <a:avLst>
            <a:gd name="adj1" fmla="val 60000"/>
            <a:gd name="adj2" fmla="val 50000"/>
          </a:avLst>
        </a:prstGeom>
        <a:gradFill flip="none"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rot="16239981">
        <a:off x="1808991" y="3414945"/>
        <a:ext cx="1325315" cy="24625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3002F4D-7CA8-4176-9FA7-4EBE47975570}">
      <dsp:nvSpPr>
        <dsp:cNvPr id="0" name=""/>
        <dsp:cNvSpPr/>
      </dsp:nvSpPr>
      <dsp:spPr>
        <a:xfrm>
          <a:off x="250" y="500196"/>
          <a:ext cx="2642517" cy="1057007"/>
        </a:xfrm>
        <a:prstGeom prst="chevron">
          <a:avLst/>
        </a:prstGeom>
        <a:gradFill flip="none" rotWithShape="1">
          <a:gsLst>
            <a:gs pos="0">
              <a:srgbClr val="000000"/>
            </a:gs>
            <a:gs pos="39999">
              <a:srgbClr val="0A128C"/>
            </a:gs>
            <a:gs pos="70000">
              <a:srgbClr val="181CC7"/>
            </a:gs>
            <a:gs pos="88000">
              <a:srgbClr val="7005D4"/>
            </a:gs>
            <a:gs pos="100000">
              <a:srgbClr val="8C3D91"/>
            </a:gs>
          </a:gsLst>
          <a:lin ang="0" scaled="0"/>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a:t>Asset Acquisition</a:t>
          </a:r>
        </a:p>
      </dsp:txBody>
      <dsp:txXfrm>
        <a:off x="250" y="500196"/>
        <a:ext cx="2642517" cy="1057007"/>
      </dsp:txXfrm>
    </dsp:sp>
    <dsp:sp modelId="{1DE555AA-9CD0-4EAF-B875-9069A1DF6533}">
      <dsp:nvSpPr>
        <dsp:cNvPr id="0" name=""/>
        <dsp:cNvSpPr/>
      </dsp:nvSpPr>
      <dsp:spPr>
        <a:xfrm>
          <a:off x="2378516" y="500196"/>
          <a:ext cx="2249548" cy="1057007"/>
        </a:xfrm>
        <a:prstGeom prst="chevron">
          <a:avLst/>
        </a:prstGeom>
        <a:gradFill rotWithShape="0">
          <a:gsLst>
            <a:gs pos="0">
              <a:srgbClr val="000000"/>
            </a:gs>
            <a:gs pos="39999">
              <a:srgbClr val="0A128C"/>
            </a:gs>
            <a:gs pos="70000">
              <a:srgbClr val="181CC7"/>
            </a:gs>
            <a:gs pos="88000">
              <a:srgbClr val="7005D4"/>
            </a:gs>
            <a:gs pos="100000">
              <a:srgbClr val="8C3D91"/>
            </a:gs>
          </a:gsLst>
          <a:lin ang="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a:t>Pooling</a:t>
          </a:r>
        </a:p>
      </dsp:txBody>
      <dsp:txXfrm>
        <a:off x="2378516" y="500196"/>
        <a:ext cx="2249548" cy="1057007"/>
      </dsp:txXfrm>
    </dsp:sp>
    <dsp:sp modelId="{8BF277AD-F1CA-4BF5-9924-AA25923B3CF4}">
      <dsp:nvSpPr>
        <dsp:cNvPr id="0" name=""/>
        <dsp:cNvSpPr/>
      </dsp:nvSpPr>
      <dsp:spPr>
        <a:xfrm>
          <a:off x="4363813" y="500196"/>
          <a:ext cx="2865123" cy="1057007"/>
        </a:xfrm>
        <a:prstGeom prst="chevron">
          <a:avLst/>
        </a:prstGeom>
        <a:gradFill rotWithShape="0">
          <a:gsLst>
            <a:gs pos="0">
              <a:srgbClr val="000000"/>
            </a:gs>
            <a:gs pos="39999">
              <a:srgbClr val="0A128C"/>
            </a:gs>
            <a:gs pos="70000">
              <a:srgbClr val="181CC7"/>
            </a:gs>
            <a:gs pos="88000">
              <a:srgbClr val="7005D4"/>
            </a:gs>
            <a:gs pos="100000">
              <a:srgbClr val="8C3D91"/>
            </a:gs>
          </a:gsLst>
          <a:lin ang="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a:t>Standardize</a:t>
          </a:r>
        </a:p>
      </dsp:txBody>
      <dsp:txXfrm>
        <a:off x="4363813" y="500196"/>
        <a:ext cx="2865123" cy="1057007"/>
      </dsp:txXfrm>
    </dsp:sp>
    <dsp:sp modelId="{A7F2836A-CF8F-4BB9-9A1D-A1713A8871EC}">
      <dsp:nvSpPr>
        <dsp:cNvPr id="0" name=""/>
        <dsp:cNvSpPr/>
      </dsp:nvSpPr>
      <dsp:spPr>
        <a:xfrm>
          <a:off x="6964685" y="500196"/>
          <a:ext cx="1721864" cy="1057007"/>
        </a:xfrm>
        <a:prstGeom prst="chevron">
          <a:avLst/>
        </a:prstGeom>
        <a:gradFill rotWithShape="0">
          <a:gsLst>
            <a:gs pos="0">
              <a:srgbClr val="000000"/>
            </a:gs>
            <a:gs pos="39999">
              <a:srgbClr val="0A128C"/>
            </a:gs>
            <a:gs pos="70000">
              <a:srgbClr val="181CC7"/>
            </a:gs>
            <a:gs pos="88000">
              <a:srgbClr val="7005D4"/>
            </a:gs>
            <a:gs pos="100000">
              <a:srgbClr val="8C3D91"/>
            </a:gs>
          </a:gsLst>
          <a:lin ang="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a:t>Sell</a:t>
          </a:r>
        </a:p>
      </dsp:txBody>
      <dsp:txXfrm>
        <a:off x="6964685" y="500196"/>
        <a:ext cx="1721864" cy="1057007"/>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82119" cy="46482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eaLnBrk="0" hangingPunct="0">
              <a:defRPr sz="1200">
                <a:ea typeface="ＭＳ Ｐゴシック" pitchFamily="1" charset="-128"/>
                <a:cs typeface="+mn-cs"/>
              </a:defRPr>
            </a:lvl1pPr>
          </a:lstStyle>
          <a:p>
            <a:pPr>
              <a:defRPr/>
            </a:pPr>
            <a:endParaRPr lang="en-US" dirty="0"/>
          </a:p>
        </p:txBody>
      </p:sp>
      <p:sp>
        <p:nvSpPr>
          <p:cNvPr id="8195" name="Rectangle 3"/>
          <p:cNvSpPr>
            <a:spLocks noGrp="1" noChangeArrowheads="1"/>
          </p:cNvSpPr>
          <p:nvPr>
            <p:ph type="dt" idx="1"/>
          </p:nvPr>
        </p:nvSpPr>
        <p:spPr bwMode="auto">
          <a:xfrm>
            <a:off x="3898102" y="0"/>
            <a:ext cx="2982119" cy="46482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eaLnBrk="0" hangingPunct="0">
              <a:defRPr sz="1200">
                <a:ea typeface="ＭＳ Ｐゴシック" pitchFamily="1" charset="-128"/>
                <a:cs typeface="+mn-cs"/>
              </a:defRPr>
            </a:lvl1pPr>
          </a:lstStyle>
          <a:p>
            <a:pPr>
              <a:defRPr/>
            </a:pPr>
            <a:endParaRPr lang="en-US" dirty="0"/>
          </a:p>
        </p:txBody>
      </p:sp>
      <p:sp>
        <p:nvSpPr>
          <p:cNvPr id="19460" name="Rectangle 4"/>
          <p:cNvSpPr>
            <a:spLocks noGrp="1" noRot="1" noChangeAspect="1" noChangeArrowheads="1" noTextEdit="1"/>
          </p:cNvSpPr>
          <p:nvPr>
            <p:ph type="sldImg" idx="2"/>
          </p:nvPr>
        </p:nvSpPr>
        <p:spPr bwMode="auto">
          <a:xfrm>
            <a:off x="1117600" y="696913"/>
            <a:ext cx="4648200" cy="348615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8182" y="4415790"/>
            <a:ext cx="5505450" cy="418338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829967"/>
            <a:ext cx="2982119" cy="464820"/>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eaLnBrk="0" hangingPunct="0">
              <a:defRPr sz="1200">
                <a:ea typeface="ＭＳ Ｐゴシック" pitchFamily="1" charset="-128"/>
                <a:cs typeface="+mn-cs"/>
              </a:defRPr>
            </a:lvl1pPr>
          </a:lstStyle>
          <a:p>
            <a:pPr>
              <a:defRPr/>
            </a:pPr>
            <a:endParaRPr lang="en-US" dirty="0"/>
          </a:p>
        </p:txBody>
      </p:sp>
      <p:sp>
        <p:nvSpPr>
          <p:cNvPr id="8199" name="Rectangle 7"/>
          <p:cNvSpPr>
            <a:spLocks noGrp="1" noChangeArrowheads="1"/>
          </p:cNvSpPr>
          <p:nvPr>
            <p:ph type="sldNum" sz="quarter" idx="5"/>
          </p:nvPr>
        </p:nvSpPr>
        <p:spPr bwMode="auto">
          <a:xfrm>
            <a:off x="3898102" y="8829967"/>
            <a:ext cx="2982119" cy="464820"/>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eaLnBrk="0" hangingPunct="0">
              <a:defRPr sz="1200">
                <a:ea typeface="ＭＳ Ｐゴシック" pitchFamily="1" charset="-128"/>
                <a:cs typeface="+mn-cs"/>
              </a:defRPr>
            </a:lvl1pPr>
          </a:lstStyle>
          <a:p>
            <a:pPr>
              <a:defRPr/>
            </a:pPr>
            <a:fld id="{E0A4CDF0-E704-4927-93C7-EA51311D8D46}"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en.wikipedia.org/wiki/Numeraire" TargetMode="External"/><Relationship Id="rId3" Type="http://schemas.openxmlformats.org/officeDocument/2006/relationships/hyperlink" Target="http://en.wikipedia.org/wiki/Arbitrage" TargetMode="External"/><Relationship Id="rId7" Type="http://schemas.openxmlformats.org/officeDocument/2006/relationships/hyperlink" Target="http://en.wikipedia.org/wiki/Complete_market"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en.wikipedia.org/wiki/Bond_(finance)" TargetMode="External"/><Relationship Id="rId5" Type="http://schemas.openxmlformats.org/officeDocument/2006/relationships/hyperlink" Target="http://en.wikipedia.org/wiki/Equivalence_(measure_theory)" TargetMode="External"/><Relationship Id="rId4" Type="http://schemas.openxmlformats.org/officeDocument/2006/relationships/hyperlink" Target="http://en.wikipedia.org/wiki/Risk-neutral_measur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en.wikipedia.org/wiki/Reginald_Fessenden" TargetMode="External"/><Relationship Id="rId3" Type="http://schemas.openxmlformats.org/officeDocument/2006/relationships/hyperlink" Target="http://en.wikipedia.org/wiki/Heinrich_Hertz" TargetMode="External"/><Relationship Id="rId7" Type="http://schemas.openxmlformats.org/officeDocument/2006/relationships/hyperlink" Target="http://en.wikipedia.org/wiki/Sir_Oliver_Lodg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en.wikipedia.org/wiki/Alexander_Stepanovich_Popov" TargetMode="External"/><Relationship Id="rId11" Type="http://schemas.openxmlformats.org/officeDocument/2006/relationships/hyperlink" Target="http://en.wikipedia.org/wiki/Nikola_Tesla" TargetMode="External"/><Relationship Id="rId5" Type="http://schemas.openxmlformats.org/officeDocument/2006/relationships/hyperlink" Target="http://en.wikipedia.org/wiki/Michael_Faraday" TargetMode="External"/><Relationship Id="rId10" Type="http://schemas.openxmlformats.org/officeDocument/2006/relationships/hyperlink" Target="http://en.wikipedia.org/wiki/Jagadish_Chandra_Bose" TargetMode="External"/><Relationship Id="rId4" Type="http://schemas.openxmlformats.org/officeDocument/2006/relationships/hyperlink" Target="http://en.wikipedia.org/wiki/James_Clerk_Maxwell" TargetMode="External"/><Relationship Id="rId9" Type="http://schemas.openxmlformats.org/officeDocument/2006/relationships/hyperlink" Target="http://en.wikipedia.org/wiki/John_Stone_Ston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9CDDEDC4-1AD1-4B40-A43B-EDAEB79675AE}" type="slidenum">
              <a:rPr lang="en-US" smtClean="0">
                <a:ea typeface="MS PGothic" pitchFamily="34" charset="-128"/>
              </a:rPr>
              <a:pPr/>
              <a:t>1</a:t>
            </a:fld>
            <a:endParaRPr lang="en-US" dirty="0" smtClean="0">
              <a:ea typeface="MS PGothic" pitchFamily="34" charset="-128"/>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r>
              <a:rPr lang="en-US" dirty="0" smtClean="0"/>
              <a:t>1912. He drew his inspiration from the design on a 430 B.C. Greek coin, the </a:t>
            </a:r>
            <a:r>
              <a:rPr lang="en-US" dirty="0" err="1" smtClean="0"/>
              <a:t>tetradrachm</a:t>
            </a:r>
            <a:r>
              <a:rPr lang="en-US" dirty="0" smtClean="0"/>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Columbia university Ben Graham and David Dodd MS’21 took the notes for Graham</a:t>
            </a:r>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Stephen Ross</a:t>
            </a:r>
          </a:p>
          <a:p>
            <a:r>
              <a:rPr lang="en-US" dirty="0" smtClean="0"/>
              <a:t>Richard Roll – BAAE, worked Boeing, then </a:t>
            </a:r>
            <a:r>
              <a:rPr lang="en-US" dirty="0" err="1" smtClean="0"/>
              <a:t>phd</a:t>
            </a:r>
            <a:r>
              <a:rPr lang="en-US" dirty="0" smtClean="0"/>
              <a:t> </a:t>
            </a:r>
            <a:r>
              <a:rPr lang="en-US" dirty="0" err="1" smtClean="0"/>
              <a:t>chicago</a:t>
            </a:r>
            <a:r>
              <a:rPr lang="en-US" dirty="0" smtClean="0"/>
              <a:t>; 1985-87, he was a vice-president of Goldman, Sachs &amp; Co.</a:t>
            </a:r>
          </a:p>
          <a:p>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James Simons had 2 students;</a:t>
            </a:r>
            <a:r>
              <a:rPr lang="en-US" baseline="0" dirty="0" smtClean="0"/>
              <a:t> Daniel </a:t>
            </a:r>
            <a:r>
              <a:rPr lang="en-US" baseline="0" dirty="0" err="1" smtClean="0"/>
              <a:t>BakerState</a:t>
            </a:r>
            <a:r>
              <a:rPr lang="en-US" baseline="0" dirty="0" smtClean="0"/>
              <a:t> University of New York at Stony Brook1976, and John </a:t>
            </a:r>
            <a:r>
              <a:rPr lang="en-US" baseline="0" dirty="0" err="1" smtClean="0"/>
              <a:t>MillsonUniversity</a:t>
            </a:r>
            <a:r>
              <a:rPr lang="en-US" baseline="0" dirty="0" smtClean="0"/>
              <a:t> of California, Berkeley1973</a:t>
            </a:r>
          </a:p>
          <a:p>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French</a:t>
            </a:r>
            <a:r>
              <a:rPr lang="en-US" baseline="0" dirty="0" smtClean="0"/>
              <a:t> – Dartmouth Tuck		Merton – MIT Sloan, PhD Economics, BS eng. math</a:t>
            </a:r>
          </a:p>
          <a:p>
            <a:r>
              <a:rPr lang="en-US" baseline="0" dirty="0" smtClean="0"/>
              <a:t>Fama – Chicago Booth		Scholes - </a:t>
            </a:r>
            <a:r>
              <a:rPr lang="en-US" dirty="0" smtClean="0"/>
              <a:t>Oak Hill Capital Management manages Oak Hill Capital Partners, </a:t>
            </a:r>
          </a:p>
          <a:p>
            <a:pPr defTabSz="924458">
              <a:defRPr/>
            </a:pPr>
            <a:r>
              <a:rPr lang="en-US" baseline="0" dirty="0" smtClean="0"/>
              <a:t>Ibbotson – PIP Yale SOM		</a:t>
            </a:r>
            <a:r>
              <a:rPr lang="en-US" dirty="0" smtClean="0"/>
              <a:t>a private </a:t>
            </a:r>
            <a:r>
              <a:rPr lang="en-US" dirty="0" err="1" smtClean="0"/>
              <a:t>equi</a:t>
            </a:r>
            <a:endParaRPr lang="en-US" baseline="0" dirty="0" smtClean="0"/>
          </a:p>
          <a:p>
            <a:r>
              <a:rPr lang="en-US" baseline="0" dirty="0" smtClean="0"/>
              <a:t>Robert Merton - </a:t>
            </a:r>
          </a:p>
          <a:p>
            <a:r>
              <a:rPr lang="en-US" dirty="0" smtClean="0"/>
              <a:t>Andrew Lo – MIT</a:t>
            </a:r>
            <a:r>
              <a:rPr lang="en-US" baseline="0" dirty="0" smtClean="0"/>
              <a:t> Sloan, </a:t>
            </a:r>
            <a:r>
              <a:rPr lang="en-US" dirty="0" smtClean="0"/>
              <a:t>Chairman and Chief Investment Strategist</a:t>
            </a: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C:\research\Eubank\E2011\Images\Plots\fundcounts.emf</a:t>
            </a:r>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16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Keynes</a:t>
            </a:r>
            <a:r>
              <a:rPr lang="en-US" baseline="0" dirty="0" smtClean="0"/>
              <a:t> operated in Depression era; </a:t>
            </a:r>
            <a:r>
              <a:rPr lang="en-US" dirty="0" smtClean="0"/>
              <a:t>at the beginning of March 1937, when in a conversation with Felix </a:t>
            </a:r>
            <a:r>
              <a:rPr lang="en-US" dirty="0" err="1" smtClean="0"/>
              <a:t>Somary</a:t>
            </a:r>
            <a:r>
              <a:rPr lang="en-US" dirty="0" smtClean="0"/>
              <a:t> ("the Raven of Zurich"), Keynes said "We will not have any more crashes in our time." Over the following year, the market lost about half its value, with the Dow reaching its trough near the 100 level. Keynes walked right into the 1937-1938 plunge.</a:t>
            </a:r>
          </a:p>
          <a:p>
            <a:endParaRPr lang="en-US" dirty="0" smtClean="0"/>
          </a:p>
          <a:p>
            <a:r>
              <a:rPr lang="en-US" b="1" dirty="0" smtClean="0"/>
              <a:t>Quote</a:t>
            </a:r>
            <a:r>
              <a:rPr lang="en-US" dirty="0" smtClean="0"/>
              <a:t>: Markets can remain irrational longer than you can remain solvent. [The handle </a:t>
            </a:r>
            <a:r>
              <a:rPr lang="en-US" dirty="0" err="1" smtClean="0"/>
              <a:t>Cancerward</a:t>
            </a:r>
            <a:r>
              <a:rPr lang="en-US" dirty="0" smtClean="0"/>
              <a:t> was used by the person who added the 1993 citation for Gary Shilling in Forbes.]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18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22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24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endParaRPr lang="en-US" dirty="0" smtClean="0"/>
          </a:p>
        </p:txBody>
      </p:sp>
      <p:sp>
        <p:nvSpPr>
          <p:cNvPr id="21508" name="Slide Number Placeholder 3"/>
          <p:cNvSpPr>
            <a:spLocks noGrp="1"/>
          </p:cNvSpPr>
          <p:nvPr>
            <p:ph type="sldNum" sz="quarter" idx="5"/>
          </p:nvPr>
        </p:nvSpPr>
        <p:spPr>
          <a:noFill/>
        </p:spPr>
        <p:txBody>
          <a:bodyPr/>
          <a:lstStyle/>
          <a:p>
            <a:fld id="{D717C02B-056D-42DC-BF71-779415907ECD}" type="slidenum">
              <a:rPr lang="en-US" smtClean="0">
                <a:ea typeface="MS PGothic" pitchFamily="34" charset="-128"/>
              </a:rPr>
              <a:pPr/>
              <a:t>2</a:t>
            </a:fld>
            <a:endParaRPr lang="en-US" dirty="0" smtClean="0">
              <a:ea typeface="MS PGothic"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26</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The First Fundamental Theorem of Asset Pricing</a:t>
            </a:r>
            <a:r>
              <a:rPr lang="en-US" dirty="0" smtClean="0"/>
              <a:t>: A discrete market on a discrete probability space (Ω, , </a:t>
            </a:r>
            <a:r>
              <a:rPr lang="en-US" i="1" dirty="0" smtClean="0"/>
              <a:t>P</a:t>
            </a:r>
            <a:r>
              <a:rPr lang="en-US" dirty="0" smtClean="0"/>
              <a:t>) is </a:t>
            </a:r>
            <a:r>
              <a:rPr lang="en-US" dirty="0" smtClean="0">
                <a:hlinkClick r:id="rId3" tooltip="Arbitrage"/>
              </a:rPr>
              <a:t>arbitrage-free</a:t>
            </a:r>
            <a:r>
              <a:rPr lang="en-US" dirty="0" smtClean="0"/>
              <a:t> if and only if there exists at least one </a:t>
            </a:r>
            <a:r>
              <a:rPr lang="en-US" dirty="0" smtClean="0">
                <a:hlinkClick r:id="rId4" tooltip="Risk-neutral measure"/>
              </a:rPr>
              <a:t>risk neutral probability measure</a:t>
            </a:r>
            <a:r>
              <a:rPr lang="en-US" dirty="0" smtClean="0"/>
              <a:t> that is </a:t>
            </a:r>
            <a:r>
              <a:rPr lang="en-US" dirty="0" smtClean="0">
                <a:hlinkClick r:id="rId5" tooltip="Equivalence (measure theory)"/>
              </a:rPr>
              <a:t>equivalent</a:t>
            </a:r>
            <a:r>
              <a:rPr lang="en-US" dirty="0" smtClean="0"/>
              <a:t> to the original probability measure, </a:t>
            </a:r>
            <a:r>
              <a:rPr lang="en-US" i="1" dirty="0" smtClean="0"/>
              <a:t>P</a:t>
            </a:r>
            <a:r>
              <a:rPr lang="en-US" dirty="0" smtClean="0"/>
              <a:t>.</a:t>
            </a:r>
          </a:p>
          <a:p>
            <a:endParaRPr lang="en-US" b="1" dirty="0" smtClean="0"/>
          </a:p>
          <a:p>
            <a:r>
              <a:rPr lang="en-US" b="1" dirty="0" smtClean="0"/>
              <a:t>he Second Fundamental Theorem of Asset Pricing</a:t>
            </a:r>
            <a:r>
              <a:rPr lang="en-US" dirty="0" smtClean="0"/>
              <a:t>: An arbitrage-free market (S,B) consisting of a collection of stocks </a:t>
            </a:r>
            <a:r>
              <a:rPr lang="en-US" i="1" dirty="0" smtClean="0"/>
              <a:t>S</a:t>
            </a:r>
            <a:r>
              <a:rPr lang="en-US" dirty="0" smtClean="0"/>
              <a:t> and a risk-free </a:t>
            </a:r>
            <a:r>
              <a:rPr lang="en-US" dirty="0" smtClean="0">
                <a:hlinkClick r:id="rId6" tooltip="Bond (finance)"/>
              </a:rPr>
              <a:t>bond</a:t>
            </a:r>
            <a:r>
              <a:rPr lang="en-US" dirty="0" smtClean="0"/>
              <a:t> </a:t>
            </a:r>
            <a:r>
              <a:rPr lang="en-US" i="1" dirty="0" smtClean="0"/>
              <a:t>B</a:t>
            </a:r>
            <a:r>
              <a:rPr lang="en-US" dirty="0" smtClean="0"/>
              <a:t> is </a:t>
            </a:r>
            <a:r>
              <a:rPr lang="en-US" dirty="0" smtClean="0">
                <a:hlinkClick r:id="rId7" tooltip="Complete market"/>
              </a:rPr>
              <a:t>complete</a:t>
            </a:r>
            <a:r>
              <a:rPr lang="en-US" dirty="0" smtClean="0"/>
              <a:t> if and only if there exists a unique risk-neutral measure that is equivalent to </a:t>
            </a:r>
            <a:r>
              <a:rPr lang="en-US" i="1" dirty="0" smtClean="0"/>
              <a:t>P</a:t>
            </a:r>
            <a:r>
              <a:rPr lang="en-US" dirty="0" smtClean="0"/>
              <a:t> and has </a:t>
            </a:r>
            <a:r>
              <a:rPr lang="en-US" dirty="0" err="1" smtClean="0">
                <a:hlinkClick r:id="rId8" tooltip="Numeraire"/>
              </a:rPr>
              <a:t>numeraire</a:t>
            </a:r>
            <a:r>
              <a:rPr lang="en-US" dirty="0" smtClean="0"/>
              <a:t> </a:t>
            </a:r>
            <a:r>
              <a:rPr lang="en-US" i="1" dirty="0" smtClean="0"/>
              <a:t>B</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29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Thorp: first market neutral hedge fund 1969</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33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According to Dexter at the 2011 conference, the "CARS deal was ABS#2; the first deal was 1-2 months earlier, for Sperry, securitized computer leases.“  (</a:t>
            </a:r>
            <a:r>
              <a:rPr lang="en-US" dirty="0" err="1" smtClean="0"/>
              <a:t>Wiki</a:t>
            </a:r>
            <a:r>
              <a:rPr lang="en-US" baseline="0" dirty="0" err="1" smtClean="0"/>
              <a:t>prob</a:t>
            </a:r>
            <a:r>
              <a:rPr lang="en-US" baseline="0" dirty="0" smtClean="0"/>
              <a:t>)</a:t>
            </a:r>
            <a:endParaRPr lang="en-US" dirty="0" smtClean="0"/>
          </a:p>
          <a:p>
            <a:r>
              <a:rPr lang="en-US" dirty="0" smtClean="0"/>
              <a:t>2. AIG </a:t>
            </a:r>
            <a:r>
              <a:rPr lang="en-US" dirty="0" smtClean="0"/>
              <a:t>FP by Drexel Burnham Lambert and finance scholar </a:t>
            </a:r>
            <a:r>
              <a:rPr lang="en-US" dirty="0" err="1" smtClean="0"/>
              <a:t>Sosin</a:t>
            </a:r>
            <a:endParaRPr lang="en-US" dirty="0" smtClean="0"/>
          </a:p>
          <a:p>
            <a:r>
              <a:rPr lang="en-US" dirty="0" smtClean="0"/>
              <a:t>3. Eisner</a:t>
            </a:r>
            <a:r>
              <a:rPr lang="en-US" dirty="0" smtClean="0"/>
              <a:t>:</a:t>
            </a:r>
            <a:r>
              <a:rPr lang="en-US" baseline="0" dirty="0" smtClean="0"/>
              <a:t> Yeshiva school, the UPA, then Harvard Law, then corporate lawyer.  Went to parent’s Oppenheimer at 31yo</a:t>
            </a:r>
            <a:r>
              <a:rPr lang="en-US" baseline="0" dirty="0" smtClean="0"/>
              <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38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HFC lying to</a:t>
            </a:r>
            <a:r>
              <a:rPr lang="en-US" baseline="0" dirty="0" smtClean="0"/>
              <a:t> subprime clients, 7.5% really 12%, 30 year really 15 years.</a:t>
            </a:r>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40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43</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45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50</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51</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53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endParaRPr lang="en-US" dirty="0" smtClean="0"/>
          </a:p>
        </p:txBody>
      </p:sp>
      <p:sp>
        <p:nvSpPr>
          <p:cNvPr id="22532" name="Slide Number Placeholder 3"/>
          <p:cNvSpPr>
            <a:spLocks noGrp="1"/>
          </p:cNvSpPr>
          <p:nvPr>
            <p:ph type="sldNum" sz="quarter" idx="5"/>
          </p:nvPr>
        </p:nvSpPr>
        <p:spPr>
          <a:noFill/>
        </p:spPr>
        <p:txBody>
          <a:bodyPr/>
          <a:lstStyle/>
          <a:p>
            <a:fld id="{1D342D08-D28D-47E8-A778-235E92A05B80}" type="slidenum">
              <a:rPr lang="en-US" smtClean="0">
                <a:ea typeface="MS PGothic" pitchFamily="34" charset="-128"/>
              </a:rPr>
              <a:pPr/>
              <a:t>3</a:t>
            </a:fld>
            <a:endParaRPr lang="en-US" dirty="0" smtClean="0">
              <a:ea typeface="MS PGothic"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r>
              <a:rPr lang="en-US" dirty="0" smtClean="0"/>
              <a:t>2010:  132 periods, 99-09; Comparison of in and out of sample; the left panels are for a group of factors developed without the 2008 data; when you include the out of sample results, note the drawdown!</a:t>
            </a:r>
          </a:p>
          <a:p>
            <a:r>
              <a:rPr lang="en-US" dirty="0" smtClean="0"/>
              <a:t>2009:  1 strike, 25 years, draw from 10 to 65%; ticks are $1M</a:t>
            </a:r>
          </a:p>
          <a:p>
            <a:endParaRPr lang="en-US" dirty="0" smtClean="0"/>
          </a:p>
          <a:p>
            <a:endParaRPr lang="en-US" dirty="0" smtClean="0"/>
          </a:p>
          <a:p>
            <a:endParaRPr lang="en-US" dirty="0" smtClean="0"/>
          </a:p>
        </p:txBody>
      </p:sp>
      <p:sp>
        <p:nvSpPr>
          <p:cNvPr id="23556" name="Slide Number Placeholder 3"/>
          <p:cNvSpPr>
            <a:spLocks noGrp="1"/>
          </p:cNvSpPr>
          <p:nvPr>
            <p:ph type="sldNum" sz="quarter" idx="5"/>
          </p:nvPr>
        </p:nvSpPr>
        <p:spPr>
          <a:noFill/>
        </p:spPr>
        <p:txBody>
          <a:bodyPr/>
          <a:lstStyle/>
          <a:p>
            <a:fld id="{5F78318F-10BF-4C8C-A758-AEA3757E8839}" type="slidenum">
              <a:rPr lang="en-US" smtClean="0">
                <a:ea typeface="MS PGothic" pitchFamily="34" charset="-128"/>
              </a:rPr>
              <a:pPr/>
              <a:t>4</a:t>
            </a:fld>
            <a:endParaRPr lang="en-US" dirty="0" smtClean="0">
              <a:ea typeface="MS PGothic"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1892 Morgan arranged the merger of Edison General Electric and Thomson-Houston Electric Company to form General Electric.</a:t>
            </a:r>
          </a:p>
          <a:p>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Ford: "The only statement I care to make about the Protocols is that they fit in with what is going on." 1921</a:t>
            </a:r>
          </a:p>
          <a:p>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Marconi: Nobel 1909; </a:t>
            </a:r>
            <a:r>
              <a:rPr lang="en-US" dirty="0" smtClean="0">
                <a:hlinkClick r:id="rId3" tooltip="Heinrich Hertz"/>
              </a:rPr>
              <a:t>Hertz</a:t>
            </a:r>
            <a:r>
              <a:rPr lang="en-US" dirty="0" smtClean="0"/>
              <a:t>, </a:t>
            </a:r>
            <a:r>
              <a:rPr lang="en-US" dirty="0" smtClean="0">
                <a:hlinkClick r:id="rId4" tooltip="James Clerk Maxwell"/>
              </a:rPr>
              <a:t>Maxwell</a:t>
            </a:r>
            <a:r>
              <a:rPr lang="en-US" dirty="0" smtClean="0"/>
              <a:t>, </a:t>
            </a:r>
            <a:r>
              <a:rPr lang="en-US" dirty="0" smtClean="0">
                <a:hlinkClick r:id="rId5" tooltip="Michael Faraday"/>
              </a:rPr>
              <a:t>Faraday</a:t>
            </a:r>
            <a:r>
              <a:rPr lang="en-US" dirty="0" smtClean="0"/>
              <a:t>, </a:t>
            </a:r>
            <a:r>
              <a:rPr lang="en-US" dirty="0" smtClean="0">
                <a:hlinkClick r:id="rId6" tooltip="Alexander Stepanovich Popov"/>
              </a:rPr>
              <a:t>Popov</a:t>
            </a:r>
            <a:r>
              <a:rPr lang="en-US" dirty="0" smtClean="0"/>
              <a:t>, </a:t>
            </a:r>
            <a:r>
              <a:rPr lang="en-US" dirty="0" smtClean="0">
                <a:hlinkClick r:id="rId7" tooltip="Sir Oliver Lodge"/>
              </a:rPr>
              <a:t>Lodge</a:t>
            </a:r>
            <a:r>
              <a:rPr lang="en-US" dirty="0" smtClean="0"/>
              <a:t>, </a:t>
            </a:r>
            <a:r>
              <a:rPr lang="en-US" dirty="0" smtClean="0">
                <a:hlinkClick r:id="rId8" tooltip="Reginald Fessenden"/>
              </a:rPr>
              <a:t>Fessenden</a:t>
            </a:r>
            <a:r>
              <a:rPr lang="en-US" dirty="0" smtClean="0"/>
              <a:t>, </a:t>
            </a:r>
            <a:r>
              <a:rPr lang="en-US" dirty="0" smtClean="0">
                <a:hlinkClick r:id="rId9" tooltip="John Stone Stone"/>
              </a:rPr>
              <a:t>Stone</a:t>
            </a:r>
            <a:r>
              <a:rPr lang="en-US" dirty="0" smtClean="0"/>
              <a:t>, </a:t>
            </a:r>
            <a:r>
              <a:rPr lang="en-US" dirty="0" smtClean="0">
                <a:hlinkClick r:id="rId10" tooltip="Jagadish Chandra Bose"/>
              </a:rPr>
              <a:t>Bose</a:t>
            </a:r>
            <a:r>
              <a:rPr lang="en-US" dirty="0" smtClean="0"/>
              <a:t>, and </a:t>
            </a:r>
            <a:r>
              <a:rPr lang="en-US" dirty="0" smtClean="0">
                <a:hlinkClick r:id="rId11" tooltip="Nikola Tesla"/>
              </a:rPr>
              <a:t>Tesla</a:t>
            </a:r>
            <a:r>
              <a:rPr lang="en-US" dirty="0" smtClean="0"/>
              <a:t>.</a:t>
            </a:r>
          </a:p>
          <a:p>
            <a:r>
              <a:rPr lang="en-US" dirty="0" smtClean="0"/>
              <a:t>Bardeen: only person to win Nobel twice 1956 and 1972</a:t>
            </a:r>
          </a:p>
          <a:p>
            <a:r>
              <a:rPr lang="en-US" dirty="0" smtClean="0"/>
              <a:t>Crick, Watson: 1953; HGP, </a:t>
            </a:r>
            <a:r>
              <a:rPr lang="en-US" dirty="0" err="1" smtClean="0"/>
              <a:t>ongpgon</a:t>
            </a:r>
            <a:r>
              <a:rPr lang="en-US" dirty="0" smtClean="0"/>
              <a:t>, began 1990’s  Nobel 1962</a:t>
            </a:r>
          </a:p>
          <a:p>
            <a:endParaRPr lang="en-US" dirty="0" smtClean="0"/>
          </a:p>
          <a:p>
            <a:r>
              <a:rPr lang="en-US" dirty="0" smtClean="0"/>
              <a:t>Did not </a:t>
            </a:r>
            <a:r>
              <a:rPr lang="en-US" dirty="0" err="1" smtClean="0"/>
              <a:t>wil</a:t>
            </a:r>
            <a:r>
              <a:rPr lang="en-US" dirty="0" smtClean="0"/>
              <a:t> Nobel</a:t>
            </a:r>
            <a:r>
              <a:rPr lang="en-US" baseline="0" dirty="0" smtClean="0"/>
              <a:t> Prize: Wright Bros, and Fisher Black</a:t>
            </a:r>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Nikola Tesla (Serbian raised Croatia)</a:t>
            </a:r>
          </a:p>
          <a:p>
            <a:endParaRPr lang="en-US" dirty="0"/>
          </a:p>
        </p:txBody>
      </p:sp>
      <p:sp>
        <p:nvSpPr>
          <p:cNvPr id="4" name="Slide Number Placeholder 3"/>
          <p:cNvSpPr>
            <a:spLocks noGrp="1"/>
          </p:cNvSpPr>
          <p:nvPr>
            <p:ph type="sldNum" sz="quarter" idx="10"/>
          </p:nvPr>
        </p:nvSpPr>
        <p:spPr/>
        <p:txBody>
          <a:bodyPr/>
          <a:lstStyle/>
          <a:p>
            <a:pPr>
              <a:defRPr/>
            </a:pPr>
            <a:fld id="{E0A4CDF0-E704-4927-93C7-EA51311D8D46}" type="slidenum">
              <a:rPr lang="en-US" smtClean="0"/>
              <a:pPr>
                <a:defRPr/>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143000"/>
            <a:ext cx="7772400" cy="1470025"/>
          </a:xfrm>
          <a:prstGeom prst="rect">
            <a:avLst/>
          </a:prstGeom>
        </p:spPr>
        <p:txBody>
          <a:bodyPr/>
          <a:lstStyle>
            <a:lvl1pPr algn="ctr">
              <a:defRPr>
                <a:solidFill>
                  <a:srgbClr val="6AFCEE"/>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200400"/>
            <a:ext cx="6400800" cy="1752600"/>
          </a:xfrm>
          <a:prstGeom prst="rect">
            <a:avLst/>
          </a:prstGeom>
        </p:spPr>
        <p:txBody>
          <a:bodyPr/>
          <a:lstStyle>
            <a:lvl1pPr marL="0" indent="0" algn="ctr">
              <a:buNone/>
              <a:defRPr>
                <a:solidFill>
                  <a:srgbClr val="6AFCEE"/>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Rectangle 9"/>
          <p:cNvSpPr>
            <a:spLocks noGrp="1" noChangeArrowheads="1"/>
          </p:cNvSpPr>
          <p:nvPr>
            <p:ph type="dt" sz="half" idx="10"/>
          </p:nvPr>
        </p:nvSpPr>
        <p:spPr>
          <a:xfrm>
            <a:off x="685800" y="6248400"/>
            <a:ext cx="1905000" cy="457200"/>
          </a:xfrm>
          <a:prstGeom prst="rect">
            <a:avLst/>
          </a:prstGeom>
        </p:spPr>
        <p:txBody>
          <a:bodyPr/>
          <a:lstStyle>
            <a:lvl1pPr eaLnBrk="0" hangingPunct="0">
              <a:defRPr sz="1800" baseline="0" dirty="0">
                <a:solidFill>
                  <a:srgbClr val="6AFCEE"/>
                </a:solidFill>
                <a:ea typeface="ＭＳ Ｐゴシック" pitchFamily="1" charset="-128"/>
                <a:cs typeface="+mn-cs"/>
              </a:defRPr>
            </a:lvl1pPr>
          </a:lstStyle>
          <a:p>
            <a:pPr>
              <a:defRPr/>
            </a:pPr>
            <a:endParaRPr lang="en-US" dirty="0"/>
          </a:p>
        </p:txBody>
      </p:sp>
      <p:sp>
        <p:nvSpPr>
          <p:cNvPr id="5" name="Rectangle 10"/>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sz="1800" baseline="0" dirty="0">
                <a:solidFill>
                  <a:srgbClr val="6AFCEE"/>
                </a:solidFill>
                <a:ea typeface="ＭＳ Ｐゴシック" pitchFamily="1" charset="-128"/>
                <a:cs typeface="+mn-cs"/>
              </a:defRPr>
            </a:lvl1pPr>
          </a:lstStyle>
          <a:p>
            <a:pPr>
              <a:defRPr/>
            </a:pPr>
            <a:endParaRPr lang="en-US" dirty="0"/>
          </a:p>
        </p:txBody>
      </p:sp>
      <p:sp>
        <p:nvSpPr>
          <p:cNvPr id="6" name="Rectangle 11"/>
          <p:cNvSpPr>
            <a:spLocks noGrp="1" noChangeArrowheads="1"/>
          </p:cNvSpPr>
          <p:nvPr>
            <p:ph type="sldNum" sz="quarter" idx="12"/>
          </p:nvPr>
        </p:nvSpPr>
        <p:spPr>
          <a:xfrm>
            <a:off x="6553200" y="6248400"/>
            <a:ext cx="1905000" cy="457200"/>
          </a:xfrm>
          <a:prstGeom prst="rect">
            <a:avLst/>
          </a:prstGeom>
        </p:spPr>
        <p:txBody>
          <a:bodyPr/>
          <a:lstStyle>
            <a:lvl1pPr algn="r" eaLnBrk="0" hangingPunct="0">
              <a:defRPr sz="1800" baseline="0" smtClean="0">
                <a:solidFill>
                  <a:srgbClr val="E0F274"/>
                </a:solidFill>
                <a:ea typeface="ＭＳ Ｐゴシック" pitchFamily="1" charset="-128"/>
                <a:cs typeface="+mn-cs"/>
              </a:defRPr>
            </a:lvl1pPr>
          </a:lstStyle>
          <a:p>
            <a:pPr>
              <a:defRPr/>
            </a:pPr>
            <a:fld id="{1A5448F0-01C4-4D33-8A8E-106E45580AA0}"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rgbClr val="6AFCEE"/>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rgbClr val="E0F27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rgbClr val="6AFCE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Rectangle 9"/>
          <p:cNvSpPr>
            <a:spLocks noGrp="1" noChangeArrowheads="1"/>
          </p:cNvSpPr>
          <p:nvPr>
            <p:ph type="dt" sz="half" idx="10"/>
          </p:nvPr>
        </p:nvSpPr>
        <p:spPr>
          <a:xfrm>
            <a:off x="685800" y="6248400"/>
            <a:ext cx="1905000" cy="457200"/>
          </a:xfrm>
          <a:prstGeom prst="rect">
            <a:avLst/>
          </a:prstGeom>
        </p:spPr>
        <p:txBody>
          <a:bodyPr/>
          <a:lstStyle>
            <a:lvl1pPr eaLnBrk="0" hangingPunct="0">
              <a:defRPr sz="1600" baseline="0" dirty="0">
                <a:solidFill>
                  <a:srgbClr val="6AFCEE"/>
                </a:solidFill>
                <a:ea typeface="ＭＳ Ｐゴシック" pitchFamily="1" charset="-128"/>
                <a:cs typeface="+mn-cs"/>
              </a:defRPr>
            </a:lvl1pPr>
          </a:lstStyle>
          <a:p>
            <a:pPr>
              <a:defRPr/>
            </a:pPr>
            <a:endParaRPr lang="en-US" dirty="0"/>
          </a:p>
        </p:txBody>
      </p:sp>
      <p:sp>
        <p:nvSpPr>
          <p:cNvPr id="9" name="Rectangle 10"/>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sz="1600" baseline="0" dirty="0">
                <a:solidFill>
                  <a:srgbClr val="6AFCEE"/>
                </a:solidFill>
                <a:ea typeface="ＭＳ Ｐゴシック" pitchFamily="1" charset="-128"/>
                <a:cs typeface="+mn-cs"/>
              </a:defRPr>
            </a:lvl1pPr>
          </a:lstStyle>
          <a:p>
            <a:pPr>
              <a:defRPr/>
            </a:pPr>
            <a:endParaRPr lang="en-US" dirty="0"/>
          </a:p>
        </p:txBody>
      </p:sp>
      <p:sp>
        <p:nvSpPr>
          <p:cNvPr id="10" name="Rectangle 11"/>
          <p:cNvSpPr>
            <a:spLocks noGrp="1" noChangeArrowheads="1"/>
          </p:cNvSpPr>
          <p:nvPr>
            <p:ph type="sldNum" sz="quarter" idx="12"/>
          </p:nvPr>
        </p:nvSpPr>
        <p:spPr>
          <a:xfrm>
            <a:off x="6553200" y="6248400"/>
            <a:ext cx="1905000" cy="457200"/>
          </a:xfrm>
          <a:prstGeom prst="rect">
            <a:avLst/>
          </a:prstGeom>
        </p:spPr>
        <p:txBody>
          <a:bodyPr/>
          <a:lstStyle>
            <a:lvl1pPr algn="r" eaLnBrk="0" hangingPunct="0">
              <a:defRPr sz="1600" baseline="0" smtClean="0">
                <a:solidFill>
                  <a:srgbClr val="E7F595"/>
                </a:solidFill>
                <a:ea typeface="ＭＳ Ｐゴシック" pitchFamily="1" charset="-128"/>
                <a:cs typeface="+mn-cs"/>
              </a:defRPr>
            </a:lvl1pPr>
          </a:lstStyle>
          <a:p>
            <a:pPr>
              <a:defRPr/>
            </a:pPr>
            <a:fld id="{4DA4C2C7-3C26-4010-8029-5976E3D0524F}"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733800" y="0"/>
            <a:ext cx="5181600" cy="838200"/>
          </a:xfrm>
          <a:prstGeom prst="rect">
            <a:avLst/>
          </a:prstGeom>
        </p:spPr>
        <p:txBody>
          <a:bodyPr/>
          <a:lstStyle>
            <a:lvl1pPr>
              <a:defRPr>
                <a:solidFill>
                  <a:srgbClr val="6AFCEE"/>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838200"/>
            <a:ext cx="7772400" cy="5334000"/>
          </a:xfrm>
          <a:prstGeom prst="rect">
            <a:avLst/>
          </a:prstGeom>
        </p:spPr>
        <p:txBody>
          <a:bodyPr vert="eaVert"/>
          <a:lstStyle>
            <a:lvl1pPr>
              <a:defRPr>
                <a:solidFill>
                  <a:srgbClr val="6AFCEE"/>
                </a:solidFill>
              </a:defRPr>
            </a:lvl1pPr>
            <a:lvl2pPr>
              <a:defRPr>
                <a:solidFill>
                  <a:srgbClr val="6AFCEE"/>
                </a:solidFill>
              </a:defRPr>
            </a:lvl2pPr>
            <a:lvl3pPr>
              <a:defRPr>
                <a:solidFill>
                  <a:srgbClr val="6AFCEE"/>
                </a:solidFill>
              </a:defRPr>
            </a:lvl3pPr>
            <a:lvl4pPr>
              <a:defRPr>
                <a:solidFill>
                  <a:srgbClr val="6AFCEE"/>
                </a:solidFill>
              </a:defRPr>
            </a:lvl4pPr>
            <a:lvl5pPr>
              <a:defRPr>
                <a:solidFill>
                  <a:srgbClr val="6AFCE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04800"/>
            <a:ext cx="2000250" cy="6477000"/>
          </a:xfrm>
          <a:prstGeom prst="rect">
            <a:avLst/>
          </a:prstGeom>
        </p:spPr>
        <p:txBody>
          <a:bodyPr vert="eaVert"/>
          <a:lstStyle>
            <a:lvl1pPr>
              <a:defRPr>
                <a:solidFill>
                  <a:srgbClr val="EBFEFF"/>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85800" y="-304800"/>
            <a:ext cx="5848350" cy="6477000"/>
          </a:xfrm>
          <a:prstGeom prst="rect">
            <a:avLst/>
          </a:prstGeom>
        </p:spPr>
        <p:txBody>
          <a:bodyPr vert="eaVert"/>
          <a:lstStyle>
            <a:lvl1pPr>
              <a:defRPr>
                <a:solidFill>
                  <a:srgbClr val="6AFCEE"/>
                </a:solidFill>
              </a:defRPr>
            </a:lvl1pPr>
            <a:lvl2pPr>
              <a:defRPr>
                <a:solidFill>
                  <a:srgbClr val="6AFCEE"/>
                </a:solidFill>
              </a:defRPr>
            </a:lvl2pPr>
            <a:lvl3pPr>
              <a:defRPr>
                <a:solidFill>
                  <a:srgbClr val="6AFCEE"/>
                </a:solidFill>
              </a:defRPr>
            </a:lvl3pPr>
            <a:lvl4pPr>
              <a:defRPr>
                <a:solidFill>
                  <a:srgbClr val="6AFCEE"/>
                </a:solidFill>
              </a:defRPr>
            </a:lvl4pPr>
            <a:lvl5pPr>
              <a:defRPr>
                <a:solidFill>
                  <a:srgbClr val="6AFCE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33800" y="0"/>
            <a:ext cx="4953000" cy="762000"/>
          </a:xfrm>
          <a:prstGeom prst="rect">
            <a:avLst/>
          </a:prstGeom>
        </p:spPr>
        <p:txBody>
          <a:bodyPr/>
          <a:lstStyle>
            <a:lvl1pPr>
              <a:defRPr>
                <a:solidFill>
                  <a:srgbClr val="EBFE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85800" y="762000"/>
            <a:ext cx="7772400" cy="5334000"/>
          </a:xfrm>
          <a:prstGeom prst="rect">
            <a:avLst/>
          </a:prstGeom>
        </p:spPr>
        <p:txBody>
          <a:bodyPr/>
          <a:lstStyle>
            <a:lvl1pPr>
              <a:defRPr>
                <a:solidFill>
                  <a:srgbClr val="6AFCEE"/>
                </a:solidFill>
              </a:defRPr>
            </a:lvl1pPr>
            <a:lvl2pPr>
              <a:defRPr>
                <a:solidFill>
                  <a:srgbClr val="6AFCEE"/>
                </a:solidFill>
              </a:defRPr>
            </a:lvl2pPr>
            <a:lvl3pPr>
              <a:defRPr>
                <a:solidFill>
                  <a:srgbClr val="6AFCEE"/>
                </a:solidFill>
              </a:defRPr>
            </a:lvl3pPr>
            <a:lvl4pPr>
              <a:defRPr>
                <a:solidFill>
                  <a:srgbClr val="6AFCEE"/>
                </a:solidFill>
              </a:defRPr>
            </a:lvl4pPr>
            <a:lvl5pPr>
              <a:defRPr>
                <a:solidFill>
                  <a:srgbClr val="6AFCE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9"/>
          <p:cNvSpPr>
            <a:spLocks noGrp="1" noChangeArrowheads="1"/>
          </p:cNvSpPr>
          <p:nvPr>
            <p:ph type="dt" sz="half" idx="10"/>
          </p:nvPr>
        </p:nvSpPr>
        <p:spPr>
          <a:xfrm>
            <a:off x="685800" y="6248400"/>
            <a:ext cx="1905000" cy="457200"/>
          </a:xfrm>
          <a:prstGeom prst="rect">
            <a:avLst/>
          </a:prstGeom>
        </p:spPr>
        <p:txBody>
          <a:bodyPr/>
          <a:lstStyle>
            <a:lvl1pPr eaLnBrk="0" hangingPunct="0">
              <a:defRPr sz="1600" baseline="0" dirty="0">
                <a:solidFill>
                  <a:srgbClr val="6AFCEE"/>
                </a:solidFill>
                <a:ea typeface="ＭＳ Ｐゴシック" pitchFamily="1" charset="-128"/>
                <a:cs typeface="+mn-cs"/>
              </a:defRPr>
            </a:lvl1pPr>
          </a:lstStyle>
          <a:p>
            <a:pPr>
              <a:defRPr/>
            </a:pPr>
            <a:endParaRPr lang="en-US" dirty="0"/>
          </a:p>
        </p:txBody>
      </p:sp>
      <p:sp>
        <p:nvSpPr>
          <p:cNvPr id="5" name="Rectangle 10"/>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sz="1600" baseline="0" dirty="0">
                <a:solidFill>
                  <a:srgbClr val="6AFCEE"/>
                </a:solidFill>
                <a:ea typeface="ＭＳ Ｐゴシック" pitchFamily="1" charset="-128"/>
                <a:cs typeface="+mn-cs"/>
              </a:defRPr>
            </a:lvl1pPr>
          </a:lstStyle>
          <a:p>
            <a:pPr>
              <a:defRPr/>
            </a:pPr>
            <a:endParaRPr lang="en-US" dirty="0"/>
          </a:p>
        </p:txBody>
      </p:sp>
      <p:sp>
        <p:nvSpPr>
          <p:cNvPr id="6" name="Rectangle 11"/>
          <p:cNvSpPr>
            <a:spLocks noGrp="1" noChangeArrowheads="1"/>
          </p:cNvSpPr>
          <p:nvPr>
            <p:ph type="sldNum" sz="quarter" idx="12"/>
          </p:nvPr>
        </p:nvSpPr>
        <p:spPr>
          <a:xfrm>
            <a:off x="6553200" y="6248400"/>
            <a:ext cx="1905000" cy="457200"/>
          </a:xfrm>
          <a:prstGeom prst="rect">
            <a:avLst/>
          </a:prstGeom>
        </p:spPr>
        <p:txBody>
          <a:bodyPr/>
          <a:lstStyle>
            <a:lvl1pPr algn="r" eaLnBrk="0" hangingPunct="0">
              <a:defRPr sz="1600" baseline="0" smtClean="0">
                <a:solidFill>
                  <a:srgbClr val="E7F595"/>
                </a:solidFill>
                <a:ea typeface="ＭＳ Ｐゴシック" pitchFamily="1" charset="-128"/>
                <a:cs typeface="+mn-cs"/>
              </a:defRPr>
            </a:lvl1pPr>
          </a:lstStyle>
          <a:p>
            <a:pPr>
              <a:defRPr/>
            </a:pPr>
            <a:fld id="{4DA4C2C7-3C26-4010-8029-5976E3D0524F}"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ctr">
              <a:defRPr sz="4000" b="1" cap="all">
                <a:solidFill>
                  <a:srgbClr val="6AFCEE"/>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6AFCEE"/>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7" name="Rectangle 9"/>
          <p:cNvSpPr>
            <a:spLocks noGrp="1" noChangeArrowheads="1"/>
          </p:cNvSpPr>
          <p:nvPr>
            <p:ph type="dt" sz="half" idx="10"/>
          </p:nvPr>
        </p:nvSpPr>
        <p:spPr>
          <a:xfrm>
            <a:off x="685800" y="6248400"/>
            <a:ext cx="1905000" cy="457200"/>
          </a:xfrm>
          <a:prstGeom prst="rect">
            <a:avLst/>
          </a:prstGeom>
        </p:spPr>
        <p:txBody>
          <a:bodyPr/>
          <a:lstStyle>
            <a:lvl1pPr eaLnBrk="0" hangingPunct="0">
              <a:defRPr sz="1600" baseline="0" dirty="0">
                <a:solidFill>
                  <a:srgbClr val="6AFCEE"/>
                </a:solidFill>
                <a:ea typeface="ＭＳ Ｐゴシック" pitchFamily="1" charset="-128"/>
                <a:cs typeface="+mn-cs"/>
              </a:defRPr>
            </a:lvl1pPr>
          </a:lstStyle>
          <a:p>
            <a:pPr>
              <a:defRPr/>
            </a:pPr>
            <a:endParaRPr lang="en-US" dirty="0"/>
          </a:p>
        </p:txBody>
      </p:sp>
      <p:sp>
        <p:nvSpPr>
          <p:cNvPr id="8" name="Rectangle 10"/>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sz="1600" baseline="0" dirty="0">
                <a:solidFill>
                  <a:srgbClr val="6AFCEE"/>
                </a:solidFill>
                <a:ea typeface="ＭＳ Ｐゴシック" pitchFamily="1" charset="-128"/>
                <a:cs typeface="+mn-cs"/>
              </a:defRPr>
            </a:lvl1pPr>
          </a:lstStyle>
          <a:p>
            <a:pPr>
              <a:defRPr/>
            </a:pPr>
            <a:endParaRPr lang="en-US" dirty="0"/>
          </a:p>
        </p:txBody>
      </p:sp>
      <p:sp>
        <p:nvSpPr>
          <p:cNvPr id="9" name="Rectangle 11"/>
          <p:cNvSpPr>
            <a:spLocks noGrp="1" noChangeArrowheads="1"/>
          </p:cNvSpPr>
          <p:nvPr>
            <p:ph type="sldNum" sz="quarter" idx="12"/>
          </p:nvPr>
        </p:nvSpPr>
        <p:spPr>
          <a:xfrm>
            <a:off x="6553200" y="6248400"/>
            <a:ext cx="1905000" cy="457200"/>
          </a:xfrm>
          <a:prstGeom prst="rect">
            <a:avLst/>
          </a:prstGeom>
        </p:spPr>
        <p:txBody>
          <a:bodyPr/>
          <a:lstStyle>
            <a:lvl1pPr algn="r" eaLnBrk="0" hangingPunct="0">
              <a:defRPr sz="1600" baseline="0" smtClean="0">
                <a:solidFill>
                  <a:srgbClr val="E7F595"/>
                </a:solidFill>
                <a:ea typeface="ＭＳ Ｐゴシック" pitchFamily="1" charset="-128"/>
                <a:cs typeface="+mn-cs"/>
              </a:defRPr>
            </a:lvl1pPr>
          </a:lstStyle>
          <a:p>
            <a:pPr>
              <a:defRPr/>
            </a:pPr>
            <a:fld id="{4DA4C2C7-3C26-4010-8029-5976E3D0524F}"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0" y="0"/>
            <a:ext cx="4953000" cy="609600"/>
          </a:xfrm>
          <a:prstGeom prst="rect">
            <a:avLst/>
          </a:prstGeom>
        </p:spPr>
        <p:txBody>
          <a:bodyPr/>
          <a:lstStyle>
            <a:lvl1pPr>
              <a:defRPr>
                <a:solidFill>
                  <a:srgbClr val="EBFEFF"/>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838200"/>
            <a:ext cx="3810000" cy="5334000"/>
          </a:xfrm>
          <a:prstGeom prst="rect">
            <a:avLst/>
          </a:prstGeom>
        </p:spPr>
        <p:txBody>
          <a:bodyPr/>
          <a:lstStyle>
            <a:lvl1pPr>
              <a:defRPr>
                <a:solidFill>
                  <a:srgbClr val="6AFCEE"/>
                </a:solidFill>
              </a:defRPr>
            </a:lvl1pPr>
            <a:lvl2pPr>
              <a:defRPr>
                <a:solidFill>
                  <a:srgbClr val="6AFCEE"/>
                </a:solidFill>
              </a:defRPr>
            </a:lvl2pPr>
            <a:lvl3pPr>
              <a:defRPr>
                <a:solidFill>
                  <a:srgbClr val="6AFCEE"/>
                </a:solidFill>
              </a:defRPr>
            </a:lvl3pPr>
            <a:lvl4pPr>
              <a:defRPr>
                <a:solidFill>
                  <a:srgbClr val="6AFCEE"/>
                </a:solidFill>
              </a:defRPr>
            </a:lvl4pPr>
            <a:lvl5pPr>
              <a:defRPr>
                <a:solidFill>
                  <a:srgbClr val="6AFCE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838200"/>
            <a:ext cx="3810000" cy="5334000"/>
          </a:xfrm>
          <a:prstGeom prst="rect">
            <a:avLst/>
          </a:prstGeom>
        </p:spPr>
        <p:txBody>
          <a:bodyPr/>
          <a:lstStyle>
            <a:lvl1pPr>
              <a:defRPr>
                <a:solidFill>
                  <a:srgbClr val="6AFCEE"/>
                </a:solidFill>
              </a:defRPr>
            </a:lvl1pPr>
            <a:lvl2pPr>
              <a:defRPr>
                <a:solidFill>
                  <a:srgbClr val="6AFCEE"/>
                </a:solidFill>
              </a:defRPr>
            </a:lvl2pPr>
            <a:lvl3pPr>
              <a:defRPr>
                <a:solidFill>
                  <a:srgbClr val="6AFCEE"/>
                </a:solidFill>
              </a:defRPr>
            </a:lvl3pPr>
            <a:lvl4pPr>
              <a:defRPr>
                <a:solidFill>
                  <a:srgbClr val="6AFCEE"/>
                </a:solidFill>
              </a:defRPr>
            </a:lvl4pPr>
            <a:lvl5pPr>
              <a:defRPr>
                <a:solidFill>
                  <a:srgbClr val="6AFCE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9"/>
          <p:cNvSpPr>
            <a:spLocks noGrp="1" noChangeArrowheads="1"/>
          </p:cNvSpPr>
          <p:nvPr>
            <p:ph type="dt" sz="half" idx="10"/>
          </p:nvPr>
        </p:nvSpPr>
        <p:spPr>
          <a:xfrm>
            <a:off x="685800" y="6248400"/>
            <a:ext cx="1905000" cy="457200"/>
          </a:xfrm>
          <a:prstGeom prst="rect">
            <a:avLst/>
          </a:prstGeom>
        </p:spPr>
        <p:txBody>
          <a:bodyPr/>
          <a:lstStyle>
            <a:lvl1pPr eaLnBrk="0" hangingPunct="0">
              <a:defRPr sz="1600" baseline="0" dirty="0">
                <a:solidFill>
                  <a:srgbClr val="6AFCEE"/>
                </a:solidFill>
                <a:ea typeface="ＭＳ Ｐゴシック" pitchFamily="1" charset="-128"/>
                <a:cs typeface="+mn-cs"/>
              </a:defRPr>
            </a:lvl1pPr>
          </a:lstStyle>
          <a:p>
            <a:pPr>
              <a:defRPr/>
            </a:pPr>
            <a:endParaRPr lang="en-US" dirty="0"/>
          </a:p>
        </p:txBody>
      </p:sp>
      <p:sp>
        <p:nvSpPr>
          <p:cNvPr id="9" name="Rectangle 10"/>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sz="1600" baseline="0" dirty="0">
                <a:solidFill>
                  <a:srgbClr val="6AFCEE"/>
                </a:solidFill>
                <a:ea typeface="ＭＳ Ｐゴシック" pitchFamily="1" charset="-128"/>
                <a:cs typeface="+mn-cs"/>
              </a:defRPr>
            </a:lvl1pPr>
          </a:lstStyle>
          <a:p>
            <a:pPr>
              <a:defRPr/>
            </a:pPr>
            <a:endParaRPr lang="en-US" dirty="0"/>
          </a:p>
        </p:txBody>
      </p:sp>
      <p:sp>
        <p:nvSpPr>
          <p:cNvPr id="10" name="Rectangle 11"/>
          <p:cNvSpPr>
            <a:spLocks noGrp="1" noChangeArrowheads="1"/>
          </p:cNvSpPr>
          <p:nvPr>
            <p:ph type="sldNum" sz="quarter" idx="12"/>
          </p:nvPr>
        </p:nvSpPr>
        <p:spPr>
          <a:xfrm>
            <a:off x="6553200" y="6248400"/>
            <a:ext cx="1905000" cy="457200"/>
          </a:xfrm>
          <a:prstGeom prst="rect">
            <a:avLst/>
          </a:prstGeom>
        </p:spPr>
        <p:txBody>
          <a:bodyPr/>
          <a:lstStyle>
            <a:lvl1pPr algn="r" eaLnBrk="0" hangingPunct="0">
              <a:defRPr sz="1600" baseline="0" smtClean="0">
                <a:solidFill>
                  <a:srgbClr val="E7F595"/>
                </a:solidFill>
                <a:ea typeface="ＭＳ Ｐゴシック" pitchFamily="1" charset="-128"/>
                <a:cs typeface="+mn-cs"/>
              </a:defRPr>
            </a:lvl1pPr>
          </a:lstStyle>
          <a:p>
            <a:pPr>
              <a:defRPr/>
            </a:pPr>
            <a:fld id="{4DA4C2C7-3C26-4010-8029-5976E3D0524F}"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33800" y="0"/>
            <a:ext cx="4953000" cy="838200"/>
          </a:xfrm>
          <a:prstGeom prst="rect">
            <a:avLst/>
          </a:prstGeom>
        </p:spPr>
        <p:txBody>
          <a:bodyPr/>
          <a:lstStyle>
            <a:lvl1pPr>
              <a:defRPr>
                <a:solidFill>
                  <a:srgbClr val="EBFEFF"/>
                </a:solidFill>
              </a:defRPr>
            </a:lvl1pPr>
          </a:lstStyle>
          <a:p>
            <a:r>
              <a:rPr lang="en-US" smtClean="0"/>
              <a:t>Click to edit Master title style</a:t>
            </a:r>
            <a:endParaRPr lang="en-US" dirty="0"/>
          </a:p>
        </p:txBody>
      </p:sp>
      <p:sp>
        <p:nvSpPr>
          <p:cNvPr id="3" name="Rectangle 9"/>
          <p:cNvSpPr>
            <a:spLocks noGrp="1" noChangeArrowheads="1"/>
          </p:cNvSpPr>
          <p:nvPr>
            <p:ph type="dt" sz="half" idx="10"/>
          </p:nvPr>
        </p:nvSpPr>
        <p:spPr>
          <a:xfrm>
            <a:off x="685800" y="6248400"/>
            <a:ext cx="1905000" cy="457200"/>
          </a:xfrm>
          <a:prstGeom prst="rect">
            <a:avLst/>
          </a:prstGeom>
        </p:spPr>
        <p:txBody>
          <a:bodyPr/>
          <a:lstStyle>
            <a:lvl1pPr eaLnBrk="0" hangingPunct="0">
              <a:defRPr sz="1800" baseline="0" dirty="0">
                <a:solidFill>
                  <a:srgbClr val="6AFCEE"/>
                </a:solidFill>
                <a:ea typeface="ＭＳ Ｐゴシック" pitchFamily="1" charset="-128"/>
                <a:cs typeface="+mn-cs"/>
              </a:defRPr>
            </a:lvl1pPr>
          </a:lstStyle>
          <a:p>
            <a:pPr>
              <a:defRPr/>
            </a:pPr>
            <a:endParaRPr lang="en-US" dirty="0"/>
          </a:p>
        </p:txBody>
      </p:sp>
      <p:sp>
        <p:nvSpPr>
          <p:cNvPr id="4" name="Rectangle 10"/>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sz="1800" baseline="0" dirty="0">
                <a:solidFill>
                  <a:srgbClr val="6AFCEE"/>
                </a:solidFill>
                <a:ea typeface="ＭＳ Ｐゴシック" pitchFamily="1" charset="-128"/>
                <a:cs typeface="+mn-cs"/>
              </a:defRPr>
            </a:lvl1pPr>
          </a:lstStyle>
          <a:p>
            <a:pPr>
              <a:defRPr/>
            </a:pPr>
            <a:endParaRPr lang="en-US" dirty="0"/>
          </a:p>
        </p:txBody>
      </p:sp>
      <p:sp>
        <p:nvSpPr>
          <p:cNvPr id="5" name="Rectangle 11"/>
          <p:cNvSpPr>
            <a:spLocks noGrp="1" noChangeArrowheads="1"/>
          </p:cNvSpPr>
          <p:nvPr>
            <p:ph type="sldNum" sz="quarter" idx="12"/>
          </p:nvPr>
        </p:nvSpPr>
        <p:spPr>
          <a:xfrm>
            <a:off x="6553200" y="6248400"/>
            <a:ext cx="1905000" cy="457200"/>
          </a:xfrm>
          <a:prstGeom prst="rect">
            <a:avLst/>
          </a:prstGeom>
        </p:spPr>
        <p:txBody>
          <a:bodyPr/>
          <a:lstStyle>
            <a:lvl1pPr algn="r" eaLnBrk="0" hangingPunct="0">
              <a:defRPr sz="1800" baseline="0" smtClean="0">
                <a:solidFill>
                  <a:srgbClr val="FFFF99"/>
                </a:solidFill>
                <a:ea typeface="ＭＳ Ｐゴシック" pitchFamily="1" charset="-128"/>
                <a:cs typeface="+mn-cs"/>
              </a:defRPr>
            </a:lvl1pPr>
          </a:lstStyle>
          <a:p>
            <a:pPr>
              <a:defRPr/>
            </a:pPr>
            <a:fld id="{8DA070D9-F10C-4365-9E95-BF980606F4D1}"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0" y="0"/>
            <a:ext cx="4953000" cy="685800"/>
          </a:xfrm>
          <a:prstGeom prst="rect">
            <a:avLst/>
          </a:prstGeom>
        </p:spPr>
        <p:txBody>
          <a:bodyPr/>
          <a:lstStyle>
            <a:lvl1pPr>
              <a:defRPr>
                <a:solidFill>
                  <a:srgbClr val="EBFEFF"/>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85800" y="838200"/>
            <a:ext cx="3810000" cy="5334000"/>
          </a:xfrm>
          <a:prstGeom prst="rect">
            <a:avLst/>
          </a:prstGeom>
        </p:spPr>
        <p:txBody>
          <a:bodyPr/>
          <a:lstStyle>
            <a:lvl1pPr>
              <a:defRPr sz="2800">
                <a:solidFill>
                  <a:srgbClr val="6AFCEE"/>
                </a:solidFill>
              </a:defRPr>
            </a:lvl1pPr>
            <a:lvl2pPr>
              <a:defRPr sz="2400">
                <a:solidFill>
                  <a:srgbClr val="6AFCEE"/>
                </a:solidFill>
              </a:defRPr>
            </a:lvl2pPr>
            <a:lvl3pPr>
              <a:defRPr sz="2000">
                <a:solidFill>
                  <a:srgbClr val="6AFCEE"/>
                </a:solidFill>
              </a:defRPr>
            </a:lvl3pPr>
            <a:lvl4pPr>
              <a:defRPr sz="1800">
                <a:solidFill>
                  <a:srgbClr val="6AFCEE"/>
                </a:solidFill>
              </a:defRPr>
            </a:lvl4pPr>
            <a:lvl5pPr>
              <a:defRPr sz="1800">
                <a:solidFill>
                  <a:srgbClr val="6AFCE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838200"/>
            <a:ext cx="3810000" cy="5334000"/>
          </a:xfrm>
          <a:prstGeom prst="rect">
            <a:avLst/>
          </a:prstGeom>
        </p:spPr>
        <p:txBody>
          <a:bodyPr/>
          <a:lstStyle>
            <a:lvl1pPr>
              <a:defRPr sz="2800">
                <a:solidFill>
                  <a:srgbClr val="6AFCEE"/>
                </a:solidFill>
              </a:defRPr>
            </a:lvl1pPr>
            <a:lvl2pPr>
              <a:defRPr sz="2400">
                <a:solidFill>
                  <a:srgbClr val="6AFCEE"/>
                </a:solidFill>
              </a:defRPr>
            </a:lvl2pPr>
            <a:lvl3pPr>
              <a:defRPr sz="2000">
                <a:solidFill>
                  <a:srgbClr val="6AFCEE"/>
                </a:solidFill>
              </a:defRPr>
            </a:lvl3pPr>
            <a:lvl4pPr>
              <a:defRPr sz="1800">
                <a:solidFill>
                  <a:srgbClr val="6AFCEE"/>
                </a:solidFill>
              </a:defRPr>
            </a:lvl4pPr>
            <a:lvl5pPr>
              <a:defRPr sz="1800">
                <a:solidFill>
                  <a:srgbClr val="6AFCE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9"/>
          <p:cNvSpPr>
            <a:spLocks noGrp="1" noChangeArrowheads="1"/>
          </p:cNvSpPr>
          <p:nvPr>
            <p:ph type="dt" sz="half" idx="10"/>
          </p:nvPr>
        </p:nvSpPr>
        <p:spPr>
          <a:xfrm>
            <a:off x="685800" y="6248400"/>
            <a:ext cx="1905000" cy="457200"/>
          </a:xfrm>
          <a:prstGeom prst="rect">
            <a:avLst/>
          </a:prstGeom>
        </p:spPr>
        <p:txBody>
          <a:bodyPr/>
          <a:lstStyle>
            <a:lvl1pPr eaLnBrk="0" hangingPunct="0">
              <a:defRPr sz="1600" baseline="0" dirty="0">
                <a:solidFill>
                  <a:srgbClr val="6AFCEE"/>
                </a:solidFill>
                <a:ea typeface="ＭＳ Ｐゴシック" pitchFamily="1" charset="-128"/>
                <a:cs typeface="+mn-cs"/>
              </a:defRPr>
            </a:lvl1pPr>
          </a:lstStyle>
          <a:p>
            <a:pPr>
              <a:defRPr/>
            </a:pPr>
            <a:endParaRPr lang="en-US" dirty="0"/>
          </a:p>
        </p:txBody>
      </p:sp>
      <p:sp>
        <p:nvSpPr>
          <p:cNvPr id="9" name="Rectangle 10"/>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sz="1600" baseline="0" dirty="0">
                <a:solidFill>
                  <a:srgbClr val="6AFCEE"/>
                </a:solidFill>
                <a:ea typeface="ＭＳ Ｐゴシック" pitchFamily="1" charset="-128"/>
                <a:cs typeface="+mn-cs"/>
              </a:defRPr>
            </a:lvl1pPr>
          </a:lstStyle>
          <a:p>
            <a:pPr>
              <a:defRPr/>
            </a:pPr>
            <a:endParaRPr lang="en-US" dirty="0"/>
          </a:p>
        </p:txBody>
      </p:sp>
      <p:sp>
        <p:nvSpPr>
          <p:cNvPr id="10" name="Rectangle 11"/>
          <p:cNvSpPr>
            <a:spLocks noGrp="1" noChangeArrowheads="1"/>
          </p:cNvSpPr>
          <p:nvPr>
            <p:ph type="sldNum" sz="quarter" idx="12"/>
          </p:nvPr>
        </p:nvSpPr>
        <p:spPr>
          <a:xfrm>
            <a:off x="6553200" y="6248400"/>
            <a:ext cx="1905000" cy="457200"/>
          </a:xfrm>
          <a:prstGeom prst="rect">
            <a:avLst/>
          </a:prstGeom>
        </p:spPr>
        <p:txBody>
          <a:bodyPr/>
          <a:lstStyle>
            <a:lvl1pPr algn="r" eaLnBrk="0" hangingPunct="0">
              <a:defRPr sz="1600" baseline="0" smtClean="0">
                <a:solidFill>
                  <a:srgbClr val="E7F595"/>
                </a:solidFill>
                <a:ea typeface="ＭＳ Ｐゴシック" pitchFamily="1" charset="-128"/>
                <a:cs typeface="+mn-cs"/>
              </a:defRPr>
            </a:lvl1pPr>
          </a:lstStyle>
          <a:p>
            <a:pPr>
              <a:defRPr/>
            </a:pPr>
            <a:fld id="{4DA4C2C7-3C26-4010-8029-5976E3D0524F}"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731838"/>
          </a:xfrm>
          <a:prstGeom prst="rect">
            <a:avLst/>
          </a:prstGeom>
        </p:spPr>
        <p:txBody>
          <a:bodyPr/>
          <a:lstStyle>
            <a:lvl1pPr>
              <a:defRPr>
                <a:solidFill>
                  <a:srgbClr val="EBFE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143000"/>
            <a:ext cx="4040188" cy="639762"/>
          </a:xfrm>
          <a:prstGeom prst="rect">
            <a:avLst/>
          </a:prstGeom>
        </p:spPr>
        <p:txBody>
          <a:bodyPr anchor="b"/>
          <a:lstStyle>
            <a:lvl1pPr marL="0" indent="0">
              <a:buNone/>
              <a:defRPr sz="2400" b="1">
                <a:solidFill>
                  <a:srgbClr val="6AFCE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82762"/>
            <a:ext cx="4040188" cy="3951288"/>
          </a:xfrm>
          <a:prstGeom prst="rect">
            <a:avLst/>
          </a:prstGeom>
        </p:spPr>
        <p:txBody>
          <a:bodyPr/>
          <a:lstStyle>
            <a:lvl1pPr>
              <a:defRPr sz="2400" b="1">
                <a:solidFill>
                  <a:srgbClr val="6AFCEE"/>
                </a:solidFill>
              </a:defRPr>
            </a:lvl1pPr>
            <a:lvl2pPr>
              <a:defRPr sz="2000">
                <a:solidFill>
                  <a:srgbClr val="6AFCEE"/>
                </a:solidFill>
              </a:defRPr>
            </a:lvl2pPr>
            <a:lvl3pPr>
              <a:defRPr sz="1800">
                <a:solidFill>
                  <a:srgbClr val="6AFCEE"/>
                </a:solidFill>
              </a:defRPr>
            </a:lvl3pPr>
            <a:lvl4pPr>
              <a:defRPr sz="1600">
                <a:solidFill>
                  <a:srgbClr val="6AFCEE"/>
                </a:solidFill>
              </a:defRPr>
            </a:lvl4pPr>
            <a:lvl5pPr>
              <a:defRPr sz="1600">
                <a:solidFill>
                  <a:srgbClr val="6AFCEE"/>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143000"/>
            <a:ext cx="4041775" cy="639762"/>
          </a:xfrm>
          <a:prstGeom prst="rect">
            <a:avLst/>
          </a:prstGeom>
        </p:spPr>
        <p:txBody>
          <a:bodyPr anchor="b"/>
          <a:lstStyle>
            <a:lvl1pPr marL="0" indent="0">
              <a:buNone/>
              <a:defRPr sz="2400" b="1">
                <a:solidFill>
                  <a:srgbClr val="6AFCE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782762"/>
            <a:ext cx="4041775" cy="3951288"/>
          </a:xfrm>
          <a:prstGeom prst="rect">
            <a:avLst/>
          </a:prstGeom>
        </p:spPr>
        <p:txBody>
          <a:bodyPr/>
          <a:lstStyle>
            <a:lvl1pPr>
              <a:defRPr sz="2400">
                <a:solidFill>
                  <a:srgbClr val="6AFCEE"/>
                </a:solidFill>
              </a:defRPr>
            </a:lvl1pPr>
            <a:lvl2pPr>
              <a:defRPr sz="2000">
                <a:solidFill>
                  <a:srgbClr val="6AFCEE"/>
                </a:solidFill>
              </a:defRPr>
            </a:lvl2pPr>
            <a:lvl3pPr>
              <a:defRPr sz="1800">
                <a:solidFill>
                  <a:srgbClr val="6AFCEE"/>
                </a:solidFill>
              </a:defRPr>
            </a:lvl3pPr>
            <a:lvl4pPr>
              <a:defRPr sz="1600">
                <a:solidFill>
                  <a:srgbClr val="6AFCEE"/>
                </a:solidFill>
              </a:defRPr>
            </a:lvl4pPr>
            <a:lvl5pPr>
              <a:defRPr sz="1600">
                <a:solidFill>
                  <a:srgbClr val="6AFCEE"/>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noChangeArrowheads="1"/>
          </p:cNvSpPr>
          <p:nvPr>
            <p:ph type="dt" sz="half" idx="10"/>
          </p:nvPr>
        </p:nvSpPr>
        <p:spPr>
          <a:xfrm>
            <a:off x="685800" y="6248400"/>
            <a:ext cx="1905000" cy="457200"/>
          </a:xfrm>
          <a:prstGeom prst="rect">
            <a:avLst/>
          </a:prstGeom>
        </p:spPr>
        <p:txBody>
          <a:bodyPr/>
          <a:lstStyle>
            <a:lvl1pPr eaLnBrk="0" hangingPunct="0">
              <a:defRPr sz="1600" baseline="0" dirty="0">
                <a:solidFill>
                  <a:srgbClr val="6AFCEE"/>
                </a:solidFill>
                <a:ea typeface="ＭＳ Ｐゴシック" pitchFamily="1" charset="-128"/>
                <a:cs typeface="+mn-cs"/>
              </a:defRPr>
            </a:lvl1pPr>
          </a:lstStyle>
          <a:p>
            <a:pPr>
              <a:defRPr/>
            </a:pPr>
            <a:endParaRPr lang="en-US" dirty="0"/>
          </a:p>
        </p:txBody>
      </p:sp>
      <p:sp>
        <p:nvSpPr>
          <p:cNvPr id="11" name="Footer Placeholder 10"/>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sz="1600" baseline="0" dirty="0">
                <a:solidFill>
                  <a:srgbClr val="6AFCEE"/>
                </a:solidFill>
                <a:ea typeface="ＭＳ Ｐゴシック" pitchFamily="1" charset="-128"/>
                <a:cs typeface="+mn-cs"/>
              </a:defRPr>
            </a:lvl1pPr>
          </a:lstStyle>
          <a:p>
            <a:pPr>
              <a:defRPr/>
            </a:pPr>
            <a:endParaRPr lang="en-US" dirty="0"/>
          </a:p>
        </p:txBody>
      </p:sp>
      <p:sp>
        <p:nvSpPr>
          <p:cNvPr id="12" name="Slide Number Placeholder 11"/>
          <p:cNvSpPr>
            <a:spLocks noGrp="1" noChangeArrowheads="1"/>
          </p:cNvSpPr>
          <p:nvPr>
            <p:ph type="sldNum" sz="quarter" idx="12"/>
          </p:nvPr>
        </p:nvSpPr>
        <p:spPr>
          <a:xfrm>
            <a:off x="6553200" y="6248400"/>
            <a:ext cx="1905000" cy="457200"/>
          </a:xfrm>
          <a:prstGeom prst="rect">
            <a:avLst/>
          </a:prstGeom>
        </p:spPr>
        <p:txBody>
          <a:bodyPr/>
          <a:lstStyle>
            <a:lvl1pPr algn="r" eaLnBrk="0" hangingPunct="0">
              <a:defRPr sz="1600" baseline="0" smtClean="0">
                <a:solidFill>
                  <a:srgbClr val="E7F595"/>
                </a:solidFill>
                <a:ea typeface="ＭＳ Ｐゴシック" pitchFamily="1" charset="-128"/>
                <a:cs typeface="+mn-cs"/>
              </a:defRPr>
            </a:lvl1pPr>
          </a:lstStyle>
          <a:p>
            <a:pPr>
              <a:defRPr/>
            </a:pPr>
            <a:fld id="{4DA4C2C7-3C26-4010-8029-5976E3D0524F}"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9"/>
          <p:cNvSpPr>
            <a:spLocks noGrp="1" noChangeArrowheads="1"/>
          </p:cNvSpPr>
          <p:nvPr>
            <p:ph type="dt" sz="half" idx="10"/>
          </p:nvPr>
        </p:nvSpPr>
        <p:spPr>
          <a:xfrm>
            <a:off x="685800" y="6248400"/>
            <a:ext cx="1905000" cy="457200"/>
          </a:xfrm>
          <a:prstGeom prst="rect">
            <a:avLst/>
          </a:prstGeom>
        </p:spPr>
        <p:txBody>
          <a:bodyPr/>
          <a:lstStyle>
            <a:lvl1pPr eaLnBrk="0" hangingPunct="0">
              <a:defRPr sz="1600" baseline="0" dirty="0">
                <a:solidFill>
                  <a:srgbClr val="6AFCEE"/>
                </a:solidFill>
                <a:ea typeface="ＭＳ Ｐゴシック" pitchFamily="1" charset="-128"/>
                <a:cs typeface="+mn-cs"/>
              </a:defRPr>
            </a:lvl1pPr>
          </a:lstStyle>
          <a:p>
            <a:pPr>
              <a:defRPr/>
            </a:pPr>
            <a:endParaRPr lang="en-US" dirty="0"/>
          </a:p>
        </p:txBody>
      </p:sp>
      <p:sp>
        <p:nvSpPr>
          <p:cNvPr id="6" name="Rectangle 10"/>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sz="1600" baseline="0" dirty="0">
                <a:solidFill>
                  <a:srgbClr val="6AFCEE"/>
                </a:solidFill>
                <a:ea typeface="ＭＳ Ｐゴシック" pitchFamily="1" charset="-128"/>
                <a:cs typeface="+mn-cs"/>
              </a:defRPr>
            </a:lvl1pPr>
          </a:lstStyle>
          <a:p>
            <a:pPr>
              <a:defRPr/>
            </a:pPr>
            <a:endParaRPr lang="en-US" dirty="0"/>
          </a:p>
        </p:txBody>
      </p:sp>
      <p:sp>
        <p:nvSpPr>
          <p:cNvPr id="7" name="Rectangle 11"/>
          <p:cNvSpPr>
            <a:spLocks noGrp="1" noChangeArrowheads="1"/>
          </p:cNvSpPr>
          <p:nvPr>
            <p:ph type="sldNum" sz="quarter" idx="12"/>
          </p:nvPr>
        </p:nvSpPr>
        <p:spPr>
          <a:xfrm>
            <a:off x="6553200" y="6248400"/>
            <a:ext cx="1905000" cy="457200"/>
          </a:xfrm>
          <a:prstGeom prst="rect">
            <a:avLst/>
          </a:prstGeom>
        </p:spPr>
        <p:txBody>
          <a:bodyPr/>
          <a:lstStyle>
            <a:lvl1pPr algn="r" eaLnBrk="0" hangingPunct="0">
              <a:defRPr sz="1600" baseline="0" smtClean="0">
                <a:solidFill>
                  <a:srgbClr val="E7F595"/>
                </a:solidFill>
                <a:ea typeface="ＭＳ Ｐゴシック" pitchFamily="1" charset="-128"/>
                <a:cs typeface="+mn-cs"/>
              </a:defRPr>
            </a:lvl1pPr>
          </a:lstStyle>
          <a:p>
            <a:pPr>
              <a:defRPr/>
            </a:pPr>
            <a:fld id="{4DA4C2C7-3C26-4010-8029-5976E3D0524F}"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rgbClr val="6AFCEE"/>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rgbClr val="6AFCEE"/>
                </a:solidFill>
              </a:defRPr>
            </a:lvl1pPr>
            <a:lvl2pPr>
              <a:defRPr sz="2800">
                <a:solidFill>
                  <a:srgbClr val="6AFCEE"/>
                </a:solidFill>
              </a:defRPr>
            </a:lvl2pPr>
            <a:lvl3pPr>
              <a:defRPr sz="2400">
                <a:solidFill>
                  <a:srgbClr val="6AFCEE"/>
                </a:solidFill>
              </a:defRPr>
            </a:lvl3pPr>
            <a:lvl4pPr>
              <a:defRPr sz="2000">
                <a:solidFill>
                  <a:srgbClr val="6AFCEE"/>
                </a:solidFill>
              </a:defRPr>
            </a:lvl4pPr>
            <a:lvl5pPr>
              <a:defRPr sz="2000">
                <a:solidFill>
                  <a:srgbClr val="6AFCEE"/>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rgbClr val="6AFCE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Rectangle 9"/>
          <p:cNvSpPr>
            <a:spLocks noGrp="1" noChangeArrowheads="1"/>
          </p:cNvSpPr>
          <p:nvPr>
            <p:ph type="dt" sz="half" idx="10"/>
          </p:nvPr>
        </p:nvSpPr>
        <p:spPr>
          <a:xfrm>
            <a:off x="685800" y="6248400"/>
            <a:ext cx="1905000" cy="457200"/>
          </a:xfrm>
          <a:prstGeom prst="rect">
            <a:avLst/>
          </a:prstGeom>
        </p:spPr>
        <p:txBody>
          <a:bodyPr/>
          <a:lstStyle>
            <a:lvl1pPr eaLnBrk="0" hangingPunct="0">
              <a:defRPr sz="1600" baseline="0" dirty="0">
                <a:solidFill>
                  <a:srgbClr val="6AFCEE"/>
                </a:solidFill>
                <a:ea typeface="ＭＳ Ｐゴシック" pitchFamily="1" charset="-128"/>
                <a:cs typeface="+mn-cs"/>
              </a:defRPr>
            </a:lvl1pPr>
          </a:lstStyle>
          <a:p>
            <a:pPr>
              <a:defRPr/>
            </a:pPr>
            <a:endParaRPr lang="en-US" dirty="0"/>
          </a:p>
        </p:txBody>
      </p:sp>
      <p:sp>
        <p:nvSpPr>
          <p:cNvPr id="9" name="Rectangle 10"/>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sz="1600" baseline="0" dirty="0">
                <a:solidFill>
                  <a:srgbClr val="6AFCEE"/>
                </a:solidFill>
                <a:ea typeface="ＭＳ Ｐゴシック" pitchFamily="1" charset="-128"/>
                <a:cs typeface="+mn-cs"/>
              </a:defRPr>
            </a:lvl1pPr>
          </a:lstStyle>
          <a:p>
            <a:pPr>
              <a:defRPr/>
            </a:pPr>
            <a:endParaRPr lang="en-US" dirty="0"/>
          </a:p>
        </p:txBody>
      </p:sp>
      <p:sp>
        <p:nvSpPr>
          <p:cNvPr id="10" name="Rectangle 11"/>
          <p:cNvSpPr>
            <a:spLocks noGrp="1" noChangeArrowheads="1"/>
          </p:cNvSpPr>
          <p:nvPr>
            <p:ph type="sldNum" sz="quarter" idx="12"/>
          </p:nvPr>
        </p:nvSpPr>
        <p:spPr>
          <a:xfrm>
            <a:off x="6553200" y="6248400"/>
            <a:ext cx="1905000" cy="457200"/>
          </a:xfrm>
          <a:prstGeom prst="rect">
            <a:avLst/>
          </a:prstGeom>
        </p:spPr>
        <p:txBody>
          <a:bodyPr/>
          <a:lstStyle>
            <a:lvl1pPr algn="r" eaLnBrk="0" hangingPunct="0">
              <a:defRPr sz="1600" baseline="0" smtClean="0">
                <a:solidFill>
                  <a:srgbClr val="E7F595"/>
                </a:solidFill>
                <a:ea typeface="ＭＳ Ｐゴシック" pitchFamily="1" charset="-128"/>
                <a:cs typeface="+mn-cs"/>
              </a:defRPr>
            </a:lvl1pPr>
          </a:lstStyle>
          <a:p>
            <a:pPr>
              <a:defRPr/>
            </a:pPr>
            <a:fld id="{4DA4C2C7-3C26-4010-8029-5976E3D0524F}"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7" descr="RicePP-1"/>
          <p:cNvPicPr>
            <a:picLocks noChangeArrowheads="1"/>
          </p:cNvPicPr>
          <p:nvPr/>
        </p:nvPicPr>
        <p:blipFill>
          <a:blip r:embed="rId14" cstate="print"/>
          <a:srcRect b="90674"/>
          <a:stretch>
            <a:fillRect/>
          </a:stretch>
        </p:blipFill>
        <p:spPr bwMode="auto">
          <a:xfrm>
            <a:off x="-1588" y="-1588"/>
            <a:ext cx="9144001" cy="639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71" r:id="rId11"/>
    <p:sldLayoutId id="2147483672" r:id="rId12"/>
  </p:sldLayoutIdLst>
  <p:hf hdr="0" ftr="0" dt="0"/>
  <p:txStyles>
    <p:titleStyle>
      <a:lvl1pPr algn="r" rtl="0" fontAlgn="base">
        <a:spcBef>
          <a:spcPct val="0"/>
        </a:spcBef>
        <a:spcAft>
          <a:spcPct val="0"/>
        </a:spcAft>
        <a:defRPr sz="4000">
          <a:solidFill>
            <a:schemeClr val="bg1"/>
          </a:solidFill>
          <a:latin typeface="+mj-lt"/>
          <a:ea typeface="MS PGothic" pitchFamily="34" charset="-128"/>
          <a:cs typeface="+mj-cs"/>
        </a:defRPr>
      </a:lvl1pPr>
      <a:lvl2pPr algn="r" rtl="0" fontAlgn="base">
        <a:spcBef>
          <a:spcPct val="0"/>
        </a:spcBef>
        <a:spcAft>
          <a:spcPct val="0"/>
        </a:spcAft>
        <a:defRPr sz="4000">
          <a:solidFill>
            <a:schemeClr val="bg1"/>
          </a:solidFill>
          <a:latin typeface="Arial" charset="0"/>
          <a:ea typeface="MS PGothic" pitchFamily="34" charset="-128"/>
        </a:defRPr>
      </a:lvl2pPr>
      <a:lvl3pPr algn="r" rtl="0" fontAlgn="base">
        <a:spcBef>
          <a:spcPct val="0"/>
        </a:spcBef>
        <a:spcAft>
          <a:spcPct val="0"/>
        </a:spcAft>
        <a:defRPr sz="4000">
          <a:solidFill>
            <a:schemeClr val="bg1"/>
          </a:solidFill>
          <a:latin typeface="Arial" charset="0"/>
          <a:ea typeface="MS PGothic" pitchFamily="34" charset="-128"/>
        </a:defRPr>
      </a:lvl3pPr>
      <a:lvl4pPr algn="r" rtl="0" fontAlgn="base">
        <a:spcBef>
          <a:spcPct val="0"/>
        </a:spcBef>
        <a:spcAft>
          <a:spcPct val="0"/>
        </a:spcAft>
        <a:defRPr sz="4000">
          <a:solidFill>
            <a:schemeClr val="bg1"/>
          </a:solidFill>
          <a:latin typeface="Arial" charset="0"/>
          <a:ea typeface="MS PGothic" pitchFamily="34" charset="-128"/>
        </a:defRPr>
      </a:lvl4pPr>
      <a:lvl5pPr algn="r" rtl="0" fontAlgn="base">
        <a:spcBef>
          <a:spcPct val="0"/>
        </a:spcBef>
        <a:spcAft>
          <a:spcPct val="0"/>
        </a:spcAft>
        <a:defRPr sz="4000">
          <a:solidFill>
            <a:schemeClr val="bg1"/>
          </a:solidFill>
          <a:latin typeface="Arial" charset="0"/>
          <a:ea typeface="MS PGothic" pitchFamily="34" charset="-128"/>
        </a:defRPr>
      </a:lvl5pPr>
      <a:lvl6pPr marL="457200" algn="r" rtl="0" eaLnBrk="1" fontAlgn="base" hangingPunct="1">
        <a:spcBef>
          <a:spcPct val="0"/>
        </a:spcBef>
        <a:spcAft>
          <a:spcPct val="0"/>
        </a:spcAft>
        <a:defRPr sz="4000">
          <a:solidFill>
            <a:schemeClr val="bg1"/>
          </a:solidFill>
          <a:latin typeface="Arial" charset="0"/>
          <a:ea typeface="ＭＳ Ｐゴシック" pitchFamily="1" charset="-128"/>
        </a:defRPr>
      </a:lvl6pPr>
      <a:lvl7pPr marL="914400" algn="r" rtl="0" eaLnBrk="1" fontAlgn="base" hangingPunct="1">
        <a:spcBef>
          <a:spcPct val="0"/>
        </a:spcBef>
        <a:spcAft>
          <a:spcPct val="0"/>
        </a:spcAft>
        <a:defRPr sz="4000">
          <a:solidFill>
            <a:schemeClr val="bg1"/>
          </a:solidFill>
          <a:latin typeface="Arial" charset="0"/>
          <a:ea typeface="ＭＳ Ｐゴシック" pitchFamily="1" charset="-128"/>
        </a:defRPr>
      </a:lvl7pPr>
      <a:lvl8pPr marL="1371600" algn="r" rtl="0" eaLnBrk="1" fontAlgn="base" hangingPunct="1">
        <a:spcBef>
          <a:spcPct val="0"/>
        </a:spcBef>
        <a:spcAft>
          <a:spcPct val="0"/>
        </a:spcAft>
        <a:defRPr sz="4000">
          <a:solidFill>
            <a:schemeClr val="bg1"/>
          </a:solidFill>
          <a:latin typeface="Arial" charset="0"/>
          <a:ea typeface="ＭＳ Ｐゴシック" pitchFamily="1" charset="-128"/>
        </a:defRPr>
      </a:lvl8pPr>
      <a:lvl9pPr marL="1828800" algn="r" rtl="0" eaLnBrk="1" fontAlgn="base" hangingPunct="1">
        <a:spcBef>
          <a:spcPct val="0"/>
        </a:spcBef>
        <a:spcAft>
          <a:spcPct val="0"/>
        </a:spcAft>
        <a:defRPr sz="4000">
          <a:solidFill>
            <a:schemeClr val="bg1"/>
          </a:solidFill>
          <a:latin typeface="Arial" charset="0"/>
          <a:ea typeface="ＭＳ Ｐゴシック" pitchFamily="1" charset="-128"/>
        </a:defRPr>
      </a:lvl9pPr>
    </p:titleStyle>
    <p:bodyStyle>
      <a:lvl1pPr marL="342900" indent="-342900" algn="l" rtl="0" fontAlgn="base">
        <a:spcBef>
          <a:spcPct val="20000"/>
        </a:spcBef>
        <a:spcAft>
          <a:spcPct val="0"/>
        </a:spcAft>
        <a:buChar char="•"/>
        <a:defRPr sz="3200">
          <a:solidFill>
            <a:schemeClr val="tx1"/>
          </a:solidFill>
          <a:latin typeface="+mn-lt"/>
          <a:ea typeface="MS PGothic" pitchFamily="34" charset="-128"/>
          <a:cs typeface="+mn-cs"/>
        </a:defRPr>
      </a:lvl1pPr>
      <a:lvl2pPr marL="742950" indent="-285750" algn="l" rtl="0" fontAlgn="base">
        <a:spcBef>
          <a:spcPct val="20000"/>
        </a:spcBef>
        <a:spcAft>
          <a:spcPct val="0"/>
        </a:spcAft>
        <a:buChar char="–"/>
        <a:defRPr sz="2800">
          <a:solidFill>
            <a:schemeClr val="tx1"/>
          </a:solidFill>
          <a:latin typeface="+mn-lt"/>
          <a:ea typeface="MS PGothic" pitchFamily="34" charset="-128"/>
        </a:defRPr>
      </a:lvl2pPr>
      <a:lvl3pPr marL="1143000" indent="-228600" algn="l" rtl="0" fontAlgn="base">
        <a:spcBef>
          <a:spcPct val="20000"/>
        </a:spcBef>
        <a:spcAft>
          <a:spcPct val="0"/>
        </a:spcAft>
        <a:buChar char="•"/>
        <a:defRPr sz="2400">
          <a:solidFill>
            <a:schemeClr val="tx1"/>
          </a:solidFill>
          <a:latin typeface="+mn-lt"/>
          <a:ea typeface="MS PGothic" pitchFamily="34" charset="-128"/>
        </a:defRPr>
      </a:lvl3pPr>
      <a:lvl4pPr marL="1600200" indent="-228600" algn="l" rtl="0" fontAlgn="base">
        <a:spcBef>
          <a:spcPct val="20000"/>
        </a:spcBef>
        <a:spcAft>
          <a:spcPct val="0"/>
        </a:spcAft>
        <a:buChar char="–"/>
        <a:defRPr sz="2000">
          <a:solidFill>
            <a:schemeClr val="tx1"/>
          </a:solidFill>
          <a:latin typeface="+mn-lt"/>
          <a:ea typeface="MS PGothic" pitchFamily="34" charset="-128"/>
        </a:defRPr>
      </a:lvl4pPr>
      <a:lvl5pPr marL="2057400" indent="-228600" algn="l" rtl="0" fontAlgn="base">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C:\data\tru\cofes\cofes2_invcolor.gif"/>
          <p:cNvPicPr>
            <a:picLocks noChangeAspect="1" noChangeArrowheads="1"/>
          </p:cNvPicPr>
          <p:nvPr/>
        </p:nvPicPr>
        <p:blipFill>
          <a:blip r:embed="rId3" cstate="print"/>
          <a:srcRect/>
          <a:stretch>
            <a:fillRect/>
          </a:stretch>
        </p:blipFill>
        <p:spPr bwMode="auto">
          <a:xfrm>
            <a:off x="4284663" y="4800600"/>
            <a:ext cx="4859337" cy="2057400"/>
          </a:xfrm>
          <a:prstGeom prst="rect">
            <a:avLst/>
          </a:prstGeom>
          <a:noFill/>
          <a:ln w="9525">
            <a:noFill/>
            <a:miter lim="800000"/>
            <a:headEnd/>
            <a:tailEnd/>
          </a:ln>
        </p:spPr>
      </p:pic>
      <p:sp>
        <p:nvSpPr>
          <p:cNvPr id="12291" name="Rectangle 5"/>
          <p:cNvSpPr>
            <a:spLocks noGrp="1" noChangeArrowheads="1"/>
          </p:cNvSpPr>
          <p:nvPr>
            <p:ph type="ctrTitle"/>
          </p:nvPr>
        </p:nvSpPr>
        <p:spPr bwMode="auto">
          <a:xfrm>
            <a:off x="685800" y="914400"/>
            <a:ext cx="7772400" cy="762000"/>
          </a:xfrm>
          <a:noFill/>
          <a:ln>
            <a:miter lim="800000"/>
            <a:headEnd/>
            <a:tailEnd/>
          </a:ln>
        </p:spPr>
        <p:txBody>
          <a:bodyPr vert="horz" wrap="square" lIns="91440" tIns="45720" rIns="91440" bIns="45720" numCol="1" anchor="t" anchorCtr="0" compatLnSpc="1">
            <a:prstTxWarp prst="textNoShape">
              <a:avLst/>
            </a:prstTxWarp>
          </a:bodyPr>
          <a:lstStyle/>
          <a:p>
            <a:r>
              <a:rPr lang="en-US" sz="4800" i="1" dirty="0" smtClean="0">
                <a:solidFill>
                  <a:srgbClr val="FF9147"/>
                </a:solidFill>
                <a:latin typeface="OCR A Std" pitchFamily="49" charset="0"/>
              </a:rPr>
              <a:t>Quant Gaffes</a:t>
            </a:r>
            <a:endParaRPr lang="en-US" sz="4800" dirty="0" smtClean="0">
              <a:solidFill>
                <a:srgbClr val="FF9147"/>
              </a:solidFill>
              <a:latin typeface="OCR A Std" pitchFamily="49" charset="0"/>
            </a:endParaRPr>
          </a:p>
        </p:txBody>
      </p:sp>
      <p:sp>
        <p:nvSpPr>
          <p:cNvPr id="12292" name="Text Box 8"/>
          <p:cNvSpPr txBox="1">
            <a:spLocks noChangeArrowheads="1"/>
          </p:cNvSpPr>
          <p:nvPr/>
        </p:nvSpPr>
        <p:spPr bwMode="auto">
          <a:xfrm>
            <a:off x="3503613" y="138113"/>
            <a:ext cx="4665662" cy="304800"/>
          </a:xfrm>
          <a:prstGeom prst="rect">
            <a:avLst/>
          </a:prstGeom>
          <a:noFill/>
          <a:ln w="9525">
            <a:noFill/>
            <a:miter lim="800000"/>
            <a:headEnd/>
            <a:tailEnd/>
          </a:ln>
        </p:spPr>
        <p:txBody>
          <a:bodyPr wrap="none">
            <a:spAutoFit/>
          </a:bodyPr>
          <a:lstStyle/>
          <a:p>
            <a:pPr eaLnBrk="0" hangingPunct="0"/>
            <a:r>
              <a:rPr lang="en-US" sz="1400" dirty="0">
                <a:solidFill>
                  <a:schemeClr val="bg1"/>
                </a:solidFill>
                <a:latin typeface="Helvetica" pitchFamily="34" charset="0"/>
              </a:rPr>
              <a:t>George R. Brown School of Engineering      STATISTICS</a:t>
            </a:r>
            <a:endParaRPr lang="en-US" dirty="0">
              <a:latin typeface="Helvetica" pitchFamily="34" charset="0"/>
            </a:endParaRPr>
          </a:p>
        </p:txBody>
      </p:sp>
      <p:sp>
        <p:nvSpPr>
          <p:cNvPr id="6" name="Rectangle 6"/>
          <p:cNvSpPr txBox="1">
            <a:spLocks noChangeArrowheads="1"/>
          </p:cNvSpPr>
          <p:nvPr/>
        </p:nvSpPr>
        <p:spPr bwMode="auto">
          <a:xfrm>
            <a:off x="533400" y="1676400"/>
            <a:ext cx="8077200" cy="2438400"/>
          </a:xfrm>
          <a:prstGeom prst="rect">
            <a:avLst/>
          </a:prstGeom>
          <a:noFill/>
          <a:ln w="9525">
            <a:noFill/>
            <a:miter lim="800000"/>
            <a:headEnd/>
            <a:tailEnd/>
          </a:ln>
        </p:spPr>
        <p:txBody>
          <a:bodyPr/>
          <a:lstStyle/>
          <a:p>
            <a:pPr algn="ctr">
              <a:spcBef>
                <a:spcPct val="20000"/>
              </a:spcBef>
              <a:defRPr/>
            </a:pPr>
            <a:endParaRPr lang="en-US" sz="2000" kern="0" dirty="0">
              <a:solidFill>
                <a:srgbClr val="6AFCEE"/>
              </a:solidFill>
              <a:latin typeface="+mn-lt"/>
              <a:ea typeface="+mn-ea"/>
              <a:cs typeface="+mn-cs"/>
            </a:endParaRPr>
          </a:p>
          <a:p>
            <a:pPr algn="ctr">
              <a:spcBef>
                <a:spcPct val="20000"/>
              </a:spcBef>
              <a:defRPr/>
            </a:pPr>
            <a:r>
              <a:rPr lang="en-US" sz="3200" kern="0" dirty="0">
                <a:solidFill>
                  <a:srgbClr val="6AFCEE"/>
                </a:solidFill>
                <a:latin typeface="+mn-lt"/>
                <a:ea typeface="+mn-ea"/>
                <a:cs typeface="+mn-cs"/>
              </a:rPr>
              <a:t>Third Eubank Conference</a:t>
            </a:r>
          </a:p>
          <a:p>
            <a:pPr algn="ctr">
              <a:spcBef>
                <a:spcPct val="20000"/>
              </a:spcBef>
              <a:defRPr/>
            </a:pPr>
            <a:r>
              <a:rPr lang="en-US" kern="0" dirty="0">
                <a:solidFill>
                  <a:srgbClr val="6AFCEE"/>
                </a:solidFill>
                <a:latin typeface="+mn-lt"/>
                <a:ea typeface="+mn-ea"/>
                <a:cs typeface="+mn-cs"/>
              </a:rPr>
              <a:t>REAL WORLD MARKETS - INVESTING DURING TROUBLED TIMES</a:t>
            </a:r>
          </a:p>
          <a:p>
            <a:pPr algn="ctr">
              <a:spcBef>
                <a:spcPct val="20000"/>
              </a:spcBef>
              <a:defRPr/>
            </a:pPr>
            <a:endParaRPr lang="en-US" sz="1800" kern="0" dirty="0">
              <a:solidFill>
                <a:srgbClr val="6AFCEE"/>
              </a:solidFill>
              <a:latin typeface="+mn-lt"/>
              <a:ea typeface="+mn-ea"/>
              <a:cs typeface="+mn-cs"/>
            </a:endParaRPr>
          </a:p>
          <a:p>
            <a:pPr algn="ctr">
              <a:spcBef>
                <a:spcPct val="20000"/>
              </a:spcBef>
              <a:defRPr/>
            </a:pPr>
            <a:r>
              <a:rPr lang="en-US" sz="3200" kern="0" dirty="0">
                <a:solidFill>
                  <a:srgbClr val="6AFCEE"/>
                </a:solidFill>
                <a:latin typeface="+mn-lt"/>
                <a:ea typeface="+mn-ea"/>
                <a:cs typeface="+mn-cs"/>
              </a:rPr>
              <a:t>John A. Dobelman</a:t>
            </a:r>
          </a:p>
          <a:p>
            <a:pPr algn="ctr">
              <a:spcBef>
                <a:spcPct val="20000"/>
              </a:spcBef>
              <a:defRPr/>
            </a:pPr>
            <a:r>
              <a:rPr lang="en-US" sz="2000" dirty="0">
                <a:solidFill>
                  <a:srgbClr val="6AFCEE"/>
                </a:solidFill>
                <a:ea typeface="ＭＳ Ｐゴシック" pitchFamily="1" charset="-128"/>
                <a:cs typeface="+mn-cs"/>
              </a:rPr>
              <a:t>Department of Statistics</a:t>
            </a:r>
            <a:br>
              <a:rPr lang="en-US" sz="2000" dirty="0">
                <a:solidFill>
                  <a:srgbClr val="6AFCEE"/>
                </a:solidFill>
                <a:ea typeface="ＭＳ Ｐゴシック" pitchFamily="1" charset="-128"/>
                <a:cs typeface="+mn-cs"/>
              </a:rPr>
            </a:br>
            <a:endParaRPr lang="en-US" sz="2000" kern="0" dirty="0">
              <a:solidFill>
                <a:srgbClr val="6AFCEE"/>
              </a:solidFill>
              <a:latin typeface="+mn-lt"/>
              <a:ea typeface="+mn-ea"/>
              <a:cs typeface="+mn-cs"/>
            </a:endParaRPr>
          </a:p>
          <a:p>
            <a:pPr algn="ctr">
              <a:spcBef>
                <a:spcPct val="20000"/>
              </a:spcBef>
              <a:defRPr/>
            </a:pPr>
            <a:endParaRPr lang="en-US" sz="2800" kern="0" dirty="0">
              <a:solidFill>
                <a:srgbClr val="6AFCEE"/>
              </a:solidFill>
              <a:latin typeface="+mn-lt"/>
              <a:ea typeface="+mn-ea"/>
              <a:cs typeface="+mn-cs"/>
            </a:endParaRPr>
          </a:p>
        </p:txBody>
      </p:sp>
      <p:sp>
        <p:nvSpPr>
          <p:cNvPr id="12294" name="Text Box 8"/>
          <p:cNvSpPr txBox="1">
            <a:spLocks noChangeArrowheads="1"/>
          </p:cNvSpPr>
          <p:nvPr/>
        </p:nvSpPr>
        <p:spPr bwMode="auto">
          <a:xfrm>
            <a:off x="533400" y="5943600"/>
            <a:ext cx="2971800" cy="400110"/>
          </a:xfrm>
          <a:prstGeom prst="rect">
            <a:avLst/>
          </a:prstGeom>
          <a:noFill/>
          <a:ln w="9525">
            <a:noFill/>
            <a:miter lim="800000"/>
            <a:headEnd/>
            <a:tailEnd/>
          </a:ln>
        </p:spPr>
        <p:txBody>
          <a:bodyPr>
            <a:spAutoFit/>
          </a:bodyPr>
          <a:lstStyle/>
          <a:p>
            <a:pPr eaLnBrk="0" hangingPunct="0">
              <a:spcBef>
                <a:spcPct val="50000"/>
              </a:spcBef>
            </a:pPr>
            <a:r>
              <a:rPr lang="en-US" sz="2000" dirty="0">
                <a:solidFill>
                  <a:srgbClr val="FF9966"/>
                </a:solidFill>
              </a:rPr>
              <a:t>October 17, 2011</a:t>
            </a:r>
          </a:p>
        </p:txBody>
      </p:sp>
      <p:pic>
        <p:nvPicPr>
          <p:cNvPr id="12295" name="Picture 8" descr="tetradrachm-bigger.cropped.jpg"/>
          <p:cNvPicPr>
            <a:picLocks noChangeAspect="1"/>
          </p:cNvPicPr>
          <p:nvPr/>
        </p:nvPicPr>
        <p:blipFill>
          <a:blip r:embed="rId4" cstate="print"/>
          <a:srcRect/>
          <a:stretch>
            <a:fillRect/>
          </a:stretch>
        </p:blipFill>
        <p:spPr bwMode="auto">
          <a:xfrm>
            <a:off x="457200" y="3657600"/>
            <a:ext cx="1524000" cy="1693863"/>
          </a:xfrm>
          <a:prstGeom prst="rect">
            <a:avLst/>
          </a:prstGeom>
          <a:noFill/>
          <a:ln w="9525">
            <a:noFill/>
            <a:miter lim="800000"/>
            <a:headEnd/>
            <a:tailEnd/>
          </a:ln>
        </p:spPr>
      </p:pic>
      <p:pic>
        <p:nvPicPr>
          <p:cNvPr id="12296" name="Picture 4"/>
          <p:cNvPicPr>
            <a:picLocks noChangeAspect="1" noChangeArrowheads="1"/>
          </p:cNvPicPr>
          <p:nvPr/>
        </p:nvPicPr>
        <p:blipFill>
          <a:blip r:embed="rId5" cstate="print"/>
          <a:srcRect/>
          <a:stretch>
            <a:fillRect/>
          </a:stretch>
        </p:blipFill>
        <p:spPr bwMode="auto">
          <a:xfrm>
            <a:off x="6705600" y="4038600"/>
            <a:ext cx="2009775" cy="677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So Successful</a:t>
            </a:r>
            <a:endParaRPr lang="en-US" dirty="0"/>
          </a:p>
        </p:txBody>
      </p:sp>
      <p:sp>
        <p:nvSpPr>
          <p:cNvPr id="3" name="Content Placeholder 2"/>
          <p:cNvSpPr>
            <a:spLocks noGrp="1"/>
          </p:cNvSpPr>
          <p:nvPr>
            <p:ph idx="1"/>
          </p:nvPr>
        </p:nvSpPr>
        <p:spPr/>
        <p:txBody>
          <a:bodyPr/>
          <a:lstStyle/>
          <a:p>
            <a:r>
              <a:rPr lang="fi-FI" dirty="0" smtClean="0"/>
              <a:t>Nikola Tesla</a:t>
            </a:r>
          </a:p>
          <a:p>
            <a:r>
              <a:rPr lang="en-US" dirty="0" smtClean="0"/>
              <a:t>Henry Ford - Ford Airplane Division</a:t>
            </a:r>
          </a:p>
          <a:p>
            <a:endParaRPr lang="fi-FI" dirty="0" smtClean="0"/>
          </a:p>
          <a:p>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10</a:t>
            </a:fld>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762000" y="2209800"/>
            <a:ext cx="3270287" cy="262890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4648200" y="3733800"/>
            <a:ext cx="3354717"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Investors - Fundamentals</a:t>
            </a:r>
            <a:endParaRPr lang="en-US" sz="3200" dirty="0"/>
          </a:p>
        </p:txBody>
      </p:sp>
      <p:sp>
        <p:nvSpPr>
          <p:cNvPr id="3" name="Content Placeholder 2"/>
          <p:cNvSpPr>
            <a:spLocks noGrp="1"/>
          </p:cNvSpPr>
          <p:nvPr>
            <p:ph idx="1"/>
          </p:nvPr>
        </p:nvSpPr>
        <p:spPr>
          <a:xfrm>
            <a:off x="457200" y="838200"/>
            <a:ext cx="8229600" cy="5334000"/>
          </a:xfrm>
        </p:spPr>
        <p:txBody>
          <a:bodyPr/>
          <a:lstStyle/>
          <a:p>
            <a:r>
              <a:rPr lang="en-US" dirty="0" smtClean="0"/>
              <a:t>Benjamin Graham &amp; David </a:t>
            </a:r>
            <a:r>
              <a:rPr lang="en-US" dirty="0" err="1" smtClean="0"/>
              <a:t>LeFevre</a:t>
            </a:r>
            <a:r>
              <a:rPr lang="en-US" dirty="0" smtClean="0"/>
              <a:t> Dodd</a:t>
            </a:r>
            <a:endParaRPr lang="en-US" dirty="0"/>
          </a:p>
          <a:p>
            <a:pPr marL="342900" lvl="1" indent="-342900">
              <a:buFontTx/>
              <a:buChar char="•"/>
            </a:pPr>
            <a:r>
              <a:rPr lang="en-US" sz="3200" dirty="0" smtClean="0">
                <a:cs typeface="+mn-cs"/>
              </a:rPr>
              <a:t>Student Warren Buffett MS ’51</a:t>
            </a:r>
          </a:p>
          <a:p>
            <a:endParaRPr lang="en-US" dirty="0" smtClean="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11</a:t>
            </a:fld>
            <a:endParaRPr lang="en-US" dirty="0"/>
          </a:p>
        </p:txBody>
      </p:sp>
      <p:pic>
        <p:nvPicPr>
          <p:cNvPr id="5" name="Picture 2"/>
          <p:cNvPicPr>
            <a:picLocks noChangeAspect="1" noChangeArrowheads="1"/>
          </p:cNvPicPr>
          <p:nvPr/>
        </p:nvPicPr>
        <p:blipFill>
          <a:blip r:embed="rId3" cstate="print"/>
          <a:srcRect/>
          <a:stretch>
            <a:fillRect/>
          </a:stretch>
        </p:blipFill>
        <p:spPr bwMode="auto">
          <a:xfrm>
            <a:off x="381000" y="2667000"/>
            <a:ext cx="1828800" cy="2209800"/>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srcRect/>
          <a:stretch>
            <a:fillRect/>
          </a:stretch>
        </p:blipFill>
        <p:spPr bwMode="auto">
          <a:xfrm>
            <a:off x="4038600" y="2590800"/>
            <a:ext cx="2460269" cy="2286000"/>
          </a:xfrm>
          <a:prstGeom prst="rect">
            <a:avLst/>
          </a:prstGeom>
          <a:noFill/>
          <a:ln w="9525">
            <a:noFill/>
            <a:miter lim="800000"/>
            <a:headEnd/>
            <a:tailEnd/>
          </a:ln>
        </p:spPr>
      </p:pic>
      <p:pic>
        <p:nvPicPr>
          <p:cNvPr id="5123" name="Picture 3"/>
          <p:cNvPicPr>
            <a:picLocks noChangeAspect="1" noChangeArrowheads="1"/>
          </p:cNvPicPr>
          <p:nvPr/>
        </p:nvPicPr>
        <p:blipFill>
          <a:blip r:embed="rId5" cstate="print"/>
          <a:srcRect/>
          <a:stretch>
            <a:fillRect/>
          </a:stretch>
        </p:blipFill>
        <p:spPr bwMode="auto">
          <a:xfrm>
            <a:off x="6019799" y="2590800"/>
            <a:ext cx="2773315" cy="2315718"/>
          </a:xfrm>
          <a:prstGeom prst="rect">
            <a:avLst/>
          </a:prstGeom>
          <a:noFill/>
          <a:ln w="9525">
            <a:noFill/>
            <a:miter lim="800000"/>
            <a:headEnd/>
            <a:tailEnd/>
          </a:ln>
        </p:spPr>
      </p:pic>
      <p:pic>
        <p:nvPicPr>
          <p:cNvPr id="5124" name="Picture 4"/>
          <p:cNvPicPr>
            <a:picLocks noChangeAspect="1" noChangeArrowheads="1"/>
          </p:cNvPicPr>
          <p:nvPr/>
        </p:nvPicPr>
        <p:blipFill>
          <a:blip r:embed="rId6" cstate="print"/>
          <a:srcRect/>
          <a:stretch>
            <a:fillRect/>
          </a:stretch>
        </p:blipFill>
        <p:spPr bwMode="auto">
          <a:xfrm>
            <a:off x="2438400" y="2590800"/>
            <a:ext cx="1515095"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3600" dirty="0" smtClean="0"/>
              <a:t>Academics as Advisors</a:t>
            </a:r>
          </a:p>
        </p:txBody>
      </p:sp>
      <p:sp>
        <p:nvSpPr>
          <p:cNvPr id="18435" name="Content Placeholder 4"/>
          <p:cNvSpPr>
            <a:spLocks noGrp="1"/>
          </p:cNvSpPr>
          <p:nvPr>
            <p:ph sz="half" idx="1"/>
          </p:nvPr>
        </p:nvSpPr>
        <p:spPr bwMode="auto">
          <a:xfrm>
            <a:off x="685800" y="1676400"/>
            <a:ext cx="3810000" cy="3429000"/>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t>Stephen A. Ross</a:t>
            </a:r>
          </a:p>
          <a:p>
            <a:r>
              <a:rPr lang="en-US" dirty="0" smtClean="0"/>
              <a:t>Richard W. Roll</a:t>
            </a:r>
          </a:p>
          <a:p>
            <a:pPr lvl="1"/>
            <a:r>
              <a:rPr lang="en-US" dirty="0" smtClean="0"/>
              <a:t>Compensation Valuation, Inc.</a:t>
            </a:r>
          </a:p>
          <a:p>
            <a:pPr lvl="2"/>
            <a:r>
              <a:rPr lang="en-US" dirty="0" smtClean="0"/>
              <a:t>Corr. Option </a:t>
            </a:r>
            <a:r>
              <a:rPr lang="en-US" dirty="0" err="1" smtClean="0"/>
              <a:t>valauation</a:t>
            </a:r>
            <a:endParaRPr lang="en-US" dirty="0" smtClean="0"/>
          </a:p>
          <a:p>
            <a:pPr lvl="2"/>
            <a:r>
              <a:rPr lang="en-US" dirty="0" smtClean="0"/>
              <a:t>TARP compliance</a:t>
            </a:r>
          </a:p>
          <a:p>
            <a:pPr lvl="2"/>
            <a:r>
              <a:rPr lang="en-US" dirty="0" smtClean="0"/>
              <a:t>SIV consulting</a:t>
            </a:r>
          </a:p>
          <a:p>
            <a:endParaRPr lang="en-US" dirty="0" smtClean="0"/>
          </a:p>
          <a:p>
            <a:pPr lvl="1"/>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
        <p:nvSpPr>
          <p:cNvPr id="18436" name="Content Placeholder 5"/>
          <p:cNvSpPr>
            <a:spLocks noGrp="1"/>
          </p:cNvSpPr>
          <p:nvPr>
            <p:ph sz="half" idx="2"/>
          </p:nvPr>
        </p:nvSpPr>
        <p:spPr bwMode="auto">
          <a:xfrm>
            <a:off x="4648200" y="1219200"/>
            <a:ext cx="3810000" cy="5334000"/>
          </a:xfrm>
          <a:noFill/>
          <a:ln>
            <a:miter lim="800000"/>
            <a:headEnd/>
            <a:tailEnd/>
          </a:ln>
        </p:spPr>
        <p:txBody>
          <a:bodyPr vert="horz" wrap="square" lIns="91440" tIns="45720" rIns="91440" bIns="45720" numCol="1" anchor="t" anchorCtr="0" compatLnSpc="1">
            <a:prstTxWarp prst="textNoShape">
              <a:avLst/>
            </a:prstTxWarp>
          </a:bodyPr>
          <a:lstStyle/>
          <a:p>
            <a:pPr algn="ctr">
              <a:buNone/>
            </a:pPr>
            <a:r>
              <a:rPr lang="en-US" dirty="0" smtClean="0"/>
              <a:t>Stephen A. Ross</a:t>
            </a:r>
          </a:p>
          <a:p>
            <a:pPr>
              <a:buNone/>
            </a:pPr>
            <a:r>
              <a:rPr lang="en-US" dirty="0" smtClean="0"/>
              <a:t>   </a:t>
            </a:r>
          </a:p>
          <a:p>
            <a:endParaRPr lang="en-US" sz="1200" dirty="0" smtClean="0"/>
          </a:p>
          <a:p>
            <a:pPr>
              <a:buNone/>
            </a:pPr>
            <a:endParaRPr lang="en-US" dirty="0" smtClean="0"/>
          </a:p>
          <a:p>
            <a:pPr>
              <a:buNone/>
            </a:pPr>
            <a:endParaRPr lang="en-US" dirty="0" smtClean="0"/>
          </a:p>
          <a:p>
            <a:pPr>
              <a:buNone/>
            </a:pPr>
            <a:endParaRPr lang="en-US" sz="2000" dirty="0" smtClean="0"/>
          </a:p>
          <a:p>
            <a:pPr algn="ctr">
              <a:buNone/>
            </a:pPr>
            <a:r>
              <a:rPr lang="en-US" dirty="0" smtClean="0"/>
              <a:t>Edward E. Williams</a:t>
            </a:r>
          </a:p>
          <a:p>
            <a:endParaRPr lang="en-US" dirty="0" smtClean="0"/>
          </a:p>
          <a:p>
            <a:endParaRPr lang="en-US" sz="1100" dirty="0" smtClean="0"/>
          </a:p>
          <a:p>
            <a:endParaRPr lang="en-US" dirty="0" smtClean="0"/>
          </a:p>
        </p:txBody>
      </p:sp>
      <p:sp>
        <p:nvSpPr>
          <p:cNvPr id="18437" name="Slide Number Placeholder 6"/>
          <p:cNvSpPr>
            <a:spLocks noGrp="1"/>
          </p:cNvSpPr>
          <p:nvPr>
            <p:ph type="sldNum" sz="quarter" idx="12"/>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fld id="{4555FB06-36BF-4C20-8ED8-FE19DA6BF16D}" type="slidenum">
              <a:rPr lang="en-US">
                <a:ea typeface="MS PGothic" pitchFamily="34" charset="-128"/>
              </a:rPr>
              <a:pPr/>
              <a:t>12</a:t>
            </a:fld>
            <a:endParaRPr lang="en-US" dirty="0">
              <a:ea typeface="MS PGothic" pitchFamily="34" charset="-128"/>
            </a:endParaRPr>
          </a:p>
        </p:txBody>
      </p:sp>
      <p:pic>
        <p:nvPicPr>
          <p:cNvPr id="17" name="Picture 12"/>
          <p:cNvPicPr>
            <a:picLocks noChangeAspect="1" noChangeArrowheads="1"/>
          </p:cNvPicPr>
          <p:nvPr/>
        </p:nvPicPr>
        <p:blipFill>
          <a:blip r:embed="rId3" cstate="print"/>
          <a:srcRect/>
          <a:stretch>
            <a:fillRect/>
          </a:stretch>
        </p:blipFill>
        <p:spPr bwMode="auto">
          <a:xfrm>
            <a:off x="1905000" y="762000"/>
            <a:ext cx="1457158" cy="762000"/>
          </a:xfrm>
          <a:prstGeom prst="rect">
            <a:avLst/>
          </a:prstGeom>
          <a:noFill/>
          <a:ln w="9525">
            <a:noFill/>
            <a:miter lim="800000"/>
            <a:headEnd/>
            <a:tailEnd/>
          </a:ln>
        </p:spPr>
      </p:pic>
      <p:pic>
        <p:nvPicPr>
          <p:cNvPr id="18" name="Picture 13"/>
          <p:cNvPicPr>
            <a:picLocks noChangeAspect="1" noChangeArrowheads="1"/>
          </p:cNvPicPr>
          <p:nvPr/>
        </p:nvPicPr>
        <p:blipFill>
          <a:blip r:embed="rId4" cstate="print"/>
          <a:srcRect/>
          <a:stretch>
            <a:fillRect/>
          </a:stretch>
        </p:blipFill>
        <p:spPr bwMode="auto">
          <a:xfrm>
            <a:off x="4114800" y="838200"/>
            <a:ext cx="4648200" cy="268904"/>
          </a:xfrm>
          <a:prstGeom prst="rect">
            <a:avLst/>
          </a:prstGeom>
          <a:noFill/>
          <a:ln w="9525">
            <a:noFill/>
            <a:miter lim="800000"/>
            <a:headEnd/>
            <a:tailEnd/>
          </a:ln>
        </p:spPr>
      </p:pic>
      <p:pic>
        <p:nvPicPr>
          <p:cNvPr id="20" name="Picture 16"/>
          <p:cNvPicPr>
            <a:picLocks noChangeAspect="1" noChangeArrowheads="1"/>
          </p:cNvPicPr>
          <p:nvPr/>
        </p:nvPicPr>
        <p:blipFill>
          <a:blip r:embed="rId5" cstate="print"/>
          <a:srcRect/>
          <a:stretch>
            <a:fillRect/>
          </a:stretch>
        </p:blipFill>
        <p:spPr bwMode="auto">
          <a:xfrm>
            <a:off x="5638800" y="2667000"/>
            <a:ext cx="1847088" cy="914400"/>
          </a:xfrm>
          <a:prstGeom prst="rect">
            <a:avLst/>
          </a:prstGeom>
          <a:noFill/>
          <a:ln w="9525">
            <a:noFill/>
            <a:miter lim="800000"/>
            <a:headEnd/>
            <a:tailEnd/>
          </a:ln>
        </p:spPr>
      </p:pic>
      <p:pic>
        <p:nvPicPr>
          <p:cNvPr id="21" name="Picture 9"/>
          <p:cNvPicPr>
            <a:picLocks noChangeAspect="1" noChangeArrowheads="1"/>
          </p:cNvPicPr>
          <p:nvPr/>
        </p:nvPicPr>
        <p:blipFill>
          <a:blip r:embed="rId6" cstate="print"/>
          <a:srcRect/>
          <a:stretch>
            <a:fillRect/>
          </a:stretch>
        </p:blipFill>
        <p:spPr bwMode="auto">
          <a:xfrm>
            <a:off x="1066800" y="4953000"/>
            <a:ext cx="1219200" cy="1434353"/>
          </a:xfrm>
          <a:prstGeom prst="rect">
            <a:avLst/>
          </a:prstGeom>
          <a:noFill/>
          <a:ln w="9525">
            <a:noFill/>
            <a:miter lim="800000"/>
            <a:headEnd/>
            <a:tailEnd/>
          </a:ln>
        </p:spPr>
      </p:pic>
      <p:pic>
        <p:nvPicPr>
          <p:cNvPr id="22" name="Picture 11"/>
          <p:cNvPicPr>
            <a:picLocks noChangeAspect="1" noChangeArrowheads="1"/>
          </p:cNvPicPr>
          <p:nvPr/>
        </p:nvPicPr>
        <p:blipFill>
          <a:blip r:embed="rId7" cstate="print"/>
          <a:srcRect/>
          <a:stretch>
            <a:fillRect/>
          </a:stretch>
        </p:blipFill>
        <p:spPr bwMode="auto">
          <a:xfrm>
            <a:off x="2743200" y="4953000"/>
            <a:ext cx="1219200" cy="1524000"/>
          </a:xfrm>
          <a:prstGeom prst="rect">
            <a:avLst/>
          </a:prstGeom>
          <a:noFill/>
          <a:ln w="9525">
            <a:noFill/>
            <a:miter lim="800000"/>
            <a:headEnd/>
            <a:tailEnd/>
          </a:ln>
        </p:spPr>
      </p:pic>
      <p:pic>
        <p:nvPicPr>
          <p:cNvPr id="23" name="Picture 17"/>
          <p:cNvPicPr>
            <a:picLocks noChangeAspect="1" noChangeArrowheads="1"/>
          </p:cNvPicPr>
          <p:nvPr/>
        </p:nvPicPr>
        <p:blipFill>
          <a:blip r:embed="rId8" cstate="print"/>
          <a:srcRect/>
          <a:stretch>
            <a:fillRect/>
          </a:stretch>
        </p:blipFill>
        <p:spPr bwMode="auto">
          <a:xfrm>
            <a:off x="5486400" y="4572000"/>
            <a:ext cx="190500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Academics </a:t>
            </a:r>
            <a:endParaRPr lang="en-US" dirty="0"/>
          </a:p>
        </p:txBody>
      </p:sp>
      <p:sp>
        <p:nvSpPr>
          <p:cNvPr id="3" name="Content Placeholder 2"/>
          <p:cNvSpPr>
            <a:spLocks noGrp="1"/>
          </p:cNvSpPr>
          <p:nvPr>
            <p:ph sz="half" idx="1"/>
          </p:nvPr>
        </p:nvSpPr>
        <p:spPr/>
        <p:txBody>
          <a:bodyPr/>
          <a:lstStyle/>
          <a:p>
            <a:pPr algn="ctr">
              <a:buNone/>
            </a:pPr>
            <a:r>
              <a:rPr lang="en-US" dirty="0" smtClean="0"/>
              <a:t> Ed Thorp</a:t>
            </a:r>
          </a:p>
          <a:p>
            <a:pPr algn="ctr">
              <a:buNone/>
            </a:pPr>
            <a:r>
              <a:rPr lang="en-US" dirty="0" smtClean="0">
                <a:solidFill>
                  <a:srgbClr val="F9FF01"/>
                </a:solidFill>
              </a:rPr>
              <a:t>“</a:t>
            </a:r>
            <a:r>
              <a:rPr lang="en-US" dirty="0" smtClean="0">
                <a:solidFill>
                  <a:srgbClr val="FFFF00"/>
                </a:solidFill>
              </a:rPr>
              <a:t>The World’s Largest Casino”</a:t>
            </a:r>
          </a:p>
          <a:p>
            <a:pPr algn="ctr">
              <a:buNone/>
            </a:pPr>
            <a:endParaRPr lang="en-US" dirty="0" smtClean="0"/>
          </a:p>
          <a:p>
            <a:pPr algn="ctr">
              <a:buNone/>
            </a:pPr>
            <a:r>
              <a:rPr lang="en-US" dirty="0" smtClean="0"/>
              <a:t>Victor </a:t>
            </a:r>
            <a:r>
              <a:rPr lang="en-US" dirty="0" err="1" smtClean="0"/>
              <a:t>Niederhoffer</a:t>
            </a:r>
            <a:endParaRPr lang="en-US" dirty="0"/>
          </a:p>
        </p:txBody>
      </p:sp>
      <p:sp>
        <p:nvSpPr>
          <p:cNvPr id="4" name="Content Placeholder 3"/>
          <p:cNvSpPr>
            <a:spLocks noGrp="1"/>
          </p:cNvSpPr>
          <p:nvPr>
            <p:ph sz="half" idx="2"/>
          </p:nvPr>
        </p:nvSpPr>
        <p:spPr/>
        <p:txBody>
          <a:bodyPr/>
          <a:lstStyle/>
          <a:p>
            <a:endParaRPr lang="en-US" dirty="0" smtClean="0"/>
          </a:p>
          <a:p>
            <a:endParaRPr lang="en-US" dirty="0" smtClean="0"/>
          </a:p>
          <a:p>
            <a:endParaRPr lang="en-US" sz="1400" dirty="0" smtClean="0"/>
          </a:p>
          <a:p>
            <a:pPr algn="ctr">
              <a:buNone/>
            </a:pPr>
            <a:r>
              <a:rPr lang="en-US" dirty="0" smtClean="0"/>
              <a:t>Jim Simons</a:t>
            </a:r>
          </a:p>
          <a:p>
            <a:pPr algn="ctr">
              <a:buNone/>
            </a:pPr>
            <a:r>
              <a:rPr lang="en-US" sz="2200" dirty="0" smtClean="0">
                <a:solidFill>
                  <a:srgbClr val="FF9147"/>
                </a:solidFill>
              </a:rPr>
              <a:t>(</a:t>
            </a:r>
            <a:r>
              <a:rPr lang="en-US" sz="2200" dirty="0" err="1" smtClean="0">
                <a:solidFill>
                  <a:srgbClr val="FF9147"/>
                </a:solidFill>
              </a:rPr>
              <a:t>Riesz</a:t>
            </a:r>
            <a:r>
              <a:rPr lang="en-US" sz="2200" dirty="0" smtClean="0">
                <a:solidFill>
                  <a:srgbClr val="FF9147"/>
                </a:solidFill>
              </a:rPr>
              <a:t>, Schwarz, Bessel, etc.) </a:t>
            </a:r>
          </a:p>
          <a:p>
            <a:pPr>
              <a:buNone/>
            </a:pPr>
            <a:endParaRPr lang="en-US" dirty="0"/>
          </a:p>
        </p:txBody>
      </p:sp>
      <p:sp>
        <p:nvSpPr>
          <p:cNvPr id="5" name="Slide Number Placeholder 4"/>
          <p:cNvSpPr>
            <a:spLocks noGrp="1"/>
          </p:cNvSpPr>
          <p:nvPr>
            <p:ph type="sldNum" sz="quarter" idx="12"/>
          </p:nvPr>
        </p:nvSpPr>
        <p:spPr/>
        <p:txBody>
          <a:bodyPr/>
          <a:lstStyle/>
          <a:p>
            <a:pPr>
              <a:defRPr/>
            </a:pPr>
            <a:fld id="{4DA4C2C7-3C26-4010-8029-5976E3D0524F}" type="slidenum">
              <a:rPr lang="en-US" smtClean="0"/>
              <a:pPr>
                <a:defRPr/>
              </a:pPr>
              <a:t>13</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685800" y="3505200"/>
            <a:ext cx="1977656" cy="2743200"/>
          </a:xfrm>
          <a:prstGeom prst="rect">
            <a:avLst/>
          </a:prstGeom>
          <a:noFill/>
          <a:ln w="9525">
            <a:noFill/>
            <a:miter lim="800000"/>
            <a:headEnd/>
            <a:tailEnd/>
          </a:ln>
        </p:spPr>
      </p:pic>
      <p:pic>
        <p:nvPicPr>
          <p:cNvPr id="18435" name="Picture 3"/>
          <p:cNvPicPr>
            <a:picLocks noChangeAspect="1" noChangeArrowheads="1"/>
          </p:cNvPicPr>
          <p:nvPr/>
        </p:nvPicPr>
        <p:blipFill>
          <a:blip r:embed="rId4" cstate="print"/>
          <a:srcRect/>
          <a:stretch>
            <a:fillRect/>
          </a:stretch>
        </p:blipFill>
        <p:spPr bwMode="auto">
          <a:xfrm>
            <a:off x="5715000" y="762000"/>
            <a:ext cx="2000250" cy="1190625"/>
          </a:xfrm>
          <a:prstGeom prst="rect">
            <a:avLst/>
          </a:prstGeom>
          <a:noFill/>
          <a:ln w="9525">
            <a:noFill/>
            <a:miter lim="800000"/>
            <a:headEnd/>
            <a:tailEnd/>
          </a:ln>
        </p:spPr>
      </p:pic>
      <p:pic>
        <p:nvPicPr>
          <p:cNvPr id="18436" name="Picture 4"/>
          <p:cNvPicPr>
            <a:picLocks noChangeAspect="1" noChangeArrowheads="1"/>
          </p:cNvPicPr>
          <p:nvPr/>
        </p:nvPicPr>
        <p:blipFill>
          <a:blip r:embed="rId5" cstate="print"/>
          <a:srcRect/>
          <a:stretch>
            <a:fillRect/>
          </a:stretch>
        </p:blipFill>
        <p:spPr bwMode="auto">
          <a:xfrm>
            <a:off x="4953000" y="3581400"/>
            <a:ext cx="3143250" cy="2590800"/>
          </a:xfrm>
          <a:prstGeom prst="rect">
            <a:avLst/>
          </a:prstGeom>
          <a:noFill/>
          <a:ln w="9525">
            <a:noFill/>
            <a:miter lim="800000"/>
            <a:headEnd/>
            <a:tailEnd/>
          </a:ln>
        </p:spPr>
      </p:pic>
      <p:pic>
        <p:nvPicPr>
          <p:cNvPr id="18437" name="Picture 5"/>
          <p:cNvPicPr>
            <a:picLocks noChangeAspect="1" noChangeArrowheads="1"/>
          </p:cNvPicPr>
          <p:nvPr/>
        </p:nvPicPr>
        <p:blipFill>
          <a:blip r:embed="rId6" cstate="print"/>
          <a:srcRect/>
          <a:stretch>
            <a:fillRect/>
          </a:stretch>
        </p:blipFill>
        <p:spPr bwMode="auto">
          <a:xfrm>
            <a:off x="2819400" y="3505199"/>
            <a:ext cx="1371600" cy="28232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3600" dirty="0" smtClean="0"/>
              <a:t>And More </a:t>
            </a:r>
          </a:p>
        </p:txBody>
      </p:sp>
      <p:sp>
        <p:nvSpPr>
          <p:cNvPr id="18435" name="Content Placeholder 4"/>
          <p:cNvSpPr>
            <a:spLocks noGrp="1"/>
          </p:cNvSpPr>
          <p:nvPr>
            <p:ph sz="half" idx="1"/>
          </p:nvPr>
        </p:nvSpPr>
        <p:spPr bwMode="auto">
          <a:xfrm>
            <a:off x="685800" y="1752600"/>
            <a:ext cx="3810000" cy="5334000"/>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t>Eugene F. Fama </a:t>
            </a:r>
          </a:p>
          <a:p>
            <a:r>
              <a:rPr lang="en-US" dirty="0" smtClean="0"/>
              <a:t>Kenneth R. French</a:t>
            </a:r>
          </a:p>
          <a:p>
            <a:r>
              <a:rPr lang="en-US" dirty="0" smtClean="0"/>
              <a:t>Myron G. Scholes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
        <p:nvSpPr>
          <p:cNvPr id="18436" name="Content Placeholder 5"/>
          <p:cNvSpPr>
            <a:spLocks noGrp="1"/>
          </p:cNvSpPr>
          <p:nvPr>
            <p:ph sz="half" idx="2"/>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dirty="0" smtClean="0"/>
          </a:p>
          <a:p>
            <a:endParaRPr lang="en-US" dirty="0" smtClean="0"/>
          </a:p>
          <a:p>
            <a:pPr algn="ctr">
              <a:buNone/>
            </a:pPr>
            <a:r>
              <a:rPr lang="en-US" dirty="0" smtClean="0"/>
              <a:t>Roger P. Ibbotson</a:t>
            </a:r>
          </a:p>
          <a:p>
            <a:endParaRPr lang="en-US" dirty="0" smtClean="0"/>
          </a:p>
          <a:p>
            <a:endParaRPr lang="en-US" dirty="0" smtClean="0"/>
          </a:p>
          <a:p>
            <a:endParaRPr lang="en-US" sz="1100" dirty="0" smtClean="0"/>
          </a:p>
          <a:p>
            <a:pPr algn="ctr">
              <a:buNone/>
            </a:pPr>
            <a:r>
              <a:rPr lang="en-US" dirty="0" smtClean="0"/>
              <a:t>Myron G. Scholes</a:t>
            </a:r>
          </a:p>
          <a:p>
            <a:endParaRPr lang="en-US" dirty="0" smtClean="0"/>
          </a:p>
          <a:p>
            <a:endParaRPr lang="en-US" sz="1400" dirty="0" smtClean="0"/>
          </a:p>
          <a:p>
            <a:pPr>
              <a:buNone/>
            </a:pPr>
            <a:r>
              <a:rPr lang="en-US" dirty="0" smtClean="0"/>
              <a:t>                  Andrew Lo</a:t>
            </a:r>
          </a:p>
          <a:p>
            <a:endParaRPr lang="en-US" dirty="0" smtClean="0"/>
          </a:p>
        </p:txBody>
      </p:sp>
      <p:sp>
        <p:nvSpPr>
          <p:cNvPr id="18437" name="Slide Number Placeholder 6"/>
          <p:cNvSpPr>
            <a:spLocks noGrp="1"/>
          </p:cNvSpPr>
          <p:nvPr>
            <p:ph type="sldNum" sz="quarter" idx="12"/>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fld id="{4555FB06-36BF-4C20-8ED8-FE19DA6BF16D}" type="slidenum">
              <a:rPr lang="en-US">
                <a:ea typeface="MS PGothic" pitchFamily="34" charset="-128"/>
              </a:rPr>
              <a:pPr/>
              <a:t>14</a:t>
            </a:fld>
            <a:endParaRPr lang="en-US" dirty="0">
              <a:ea typeface="MS PGothic" pitchFamily="34" charset="-128"/>
            </a:endParaRPr>
          </a:p>
        </p:txBody>
      </p:sp>
      <p:pic>
        <p:nvPicPr>
          <p:cNvPr id="6" name="Picture 2"/>
          <p:cNvPicPr>
            <a:picLocks noChangeAspect="1" noChangeArrowheads="1"/>
          </p:cNvPicPr>
          <p:nvPr/>
        </p:nvPicPr>
        <p:blipFill>
          <a:blip r:embed="rId3" cstate="print"/>
          <a:srcRect/>
          <a:stretch>
            <a:fillRect/>
          </a:stretch>
        </p:blipFill>
        <p:spPr bwMode="auto">
          <a:xfrm>
            <a:off x="1219200" y="762000"/>
            <a:ext cx="2612390" cy="838200"/>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838200" y="3276600"/>
            <a:ext cx="1130680" cy="1600200"/>
          </a:xfrm>
          <a:prstGeom prst="rect">
            <a:avLst/>
          </a:prstGeom>
          <a:noFill/>
          <a:ln w="9525">
            <a:noFill/>
            <a:miter lim="800000"/>
            <a:headEnd/>
            <a:tailEnd/>
          </a:ln>
        </p:spPr>
      </p:pic>
      <p:pic>
        <p:nvPicPr>
          <p:cNvPr id="7170" name="Picture 2"/>
          <p:cNvPicPr>
            <a:picLocks noChangeAspect="1" noChangeArrowheads="1"/>
          </p:cNvPicPr>
          <p:nvPr/>
        </p:nvPicPr>
        <p:blipFill>
          <a:blip r:embed="rId5" cstate="print"/>
          <a:srcRect/>
          <a:stretch>
            <a:fillRect/>
          </a:stretch>
        </p:blipFill>
        <p:spPr bwMode="auto">
          <a:xfrm>
            <a:off x="2362200" y="3276600"/>
            <a:ext cx="1248156" cy="1600200"/>
          </a:xfrm>
          <a:prstGeom prst="rect">
            <a:avLst/>
          </a:prstGeom>
          <a:noFill/>
          <a:ln w="9525">
            <a:noFill/>
            <a:miter lim="800000"/>
            <a:headEnd/>
            <a:tailEnd/>
          </a:ln>
        </p:spPr>
      </p:pic>
      <p:pic>
        <p:nvPicPr>
          <p:cNvPr id="7171" name="Picture 3"/>
          <p:cNvPicPr>
            <a:picLocks noChangeAspect="1" noChangeArrowheads="1"/>
          </p:cNvPicPr>
          <p:nvPr/>
        </p:nvPicPr>
        <p:blipFill>
          <a:blip r:embed="rId6" cstate="print"/>
          <a:srcRect/>
          <a:stretch>
            <a:fillRect/>
          </a:stretch>
        </p:blipFill>
        <p:spPr bwMode="auto">
          <a:xfrm>
            <a:off x="4800600" y="762000"/>
            <a:ext cx="3276600" cy="961474"/>
          </a:xfrm>
          <a:prstGeom prst="rect">
            <a:avLst/>
          </a:prstGeom>
          <a:noFill/>
          <a:ln w="9525">
            <a:noFill/>
            <a:miter lim="800000"/>
            <a:headEnd/>
            <a:tailEnd/>
          </a:ln>
        </p:spPr>
      </p:pic>
      <p:pic>
        <p:nvPicPr>
          <p:cNvPr id="7173" name="Picture 5"/>
          <p:cNvPicPr>
            <a:picLocks noChangeAspect="1" noChangeArrowheads="1"/>
          </p:cNvPicPr>
          <p:nvPr/>
        </p:nvPicPr>
        <p:blipFill>
          <a:blip r:embed="rId7" cstate="print"/>
          <a:srcRect/>
          <a:stretch>
            <a:fillRect/>
          </a:stretch>
        </p:blipFill>
        <p:spPr bwMode="auto">
          <a:xfrm>
            <a:off x="5029200" y="2514600"/>
            <a:ext cx="2788227" cy="1066800"/>
          </a:xfrm>
          <a:prstGeom prst="rect">
            <a:avLst/>
          </a:prstGeom>
          <a:noFill/>
          <a:ln w="9525">
            <a:noFill/>
            <a:miter lim="800000"/>
            <a:headEnd/>
            <a:tailEnd/>
          </a:ln>
        </p:spPr>
      </p:pic>
      <p:pic>
        <p:nvPicPr>
          <p:cNvPr id="12" name="Picture 4"/>
          <p:cNvPicPr>
            <a:picLocks noChangeAspect="1" noChangeArrowheads="1"/>
          </p:cNvPicPr>
          <p:nvPr/>
        </p:nvPicPr>
        <p:blipFill>
          <a:blip r:embed="rId8" cstate="print"/>
          <a:srcRect/>
          <a:stretch>
            <a:fillRect/>
          </a:stretch>
        </p:blipFill>
        <p:spPr bwMode="auto">
          <a:xfrm>
            <a:off x="838200" y="5029200"/>
            <a:ext cx="1253490" cy="1600200"/>
          </a:xfrm>
          <a:prstGeom prst="rect">
            <a:avLst/>
          </a:prstGeom>
          <a:noFill/>
          <a:ln w="9525">
            <a:noFill/>
            <a:miter lim="800000"/>
            <a:headEnd/>
            <a:tailEnd/>
          </a:ln>
        </p:spPr>
      </p:pic>
      <p:pic>
        <p:nvPicPr>
          <p:cNvPr id="14" name="Picture 5"/>
          <p:cNvPicPr>
            <a:picLocks noChangeAspect="1" noChangeArrowheads="1"/>
          </p:cNvPicPr>
          <p:nvPr/>
        </p:nvPicPr>
        <p:blipFill>
          <a:blip r:embed="rId9" cstate="print"/>
          <a:srcRect/>
          <a:stretch>
            <a:fillRect/>
          </a:stretch>
        </p:blipFill>
        <p:spPr bwMode="auto">
          <a:xfrm>
            <a:off x="2438400" y="4953000"/>
            <a:ext cx="1066800" cy="1699260"/>
          </a:xfrm>
          <a:prstGeom prst="rect">
            <a:avLst/>
          </a:prstGeom>
          <a:noFill/>
          <a:ln w="9525">
            <a:noFill/>
            <a:miter lim="800000"/>
            <a:headEnd/>
            <a:tailEnd/>
          </a:ln>
        </p:spPr>
      </p:pic>
      <p:pic>
        <p:nvPicPr>
          <p:cNvPr id="15" name="Picture 7"/>
          <p:cNvPicPr>
            <a:picLocks noChangeAspect="1" noChangeArrowheads="1"/>
          </p:cNvPicPr>
          <p:nvPr/>
        </p:nvPicPr>
        <p:blipFill>
          <a:blip r:embed="rId10" cstate="print"/>
          <a:srcRect/>
          <a:stretch>
            <a:fillRect/>
          </a:stretch>
        </p:blipFill>
        <p:spPr bwMode="auto">
          <a:xfrm>
            <a:off x="4495800" y="4114800"/>
            <a:ext cx="3886200" cy="753325"/>
          </a:xfrm>
          <a:prstGeom prst="rect">
            <a:avLst/>
          </a:prstGeom>
          <a:noFill/>
          <a:ln w="9525">
            <a:noFill/>
            <a:miter lim="800000"/>
            <a:headEnd/>
            <a:tailEnd/>
          </a:ln>
        </p:spPr>
      </p:pic>
      <p:pic>
        <p:nvPicPr>
          <p:cNvPr id="16" name="Picture 6"/>
          <p:cNvPicPr>
            <a:picLocks noChangeAspect="1" noChangeArrowheads="1"/>
          </p:cNvPicPr>
          <p:nvPr/>
        </p:nvPicPr>
        <p:blipFill>
          <a:blip r:embed="rId11" cstate="print"/>
          <a:srcRect/>
          <a:stretch>
            <a:fillRect/>
          </a:stretch>
        </p:blipFill>
        <p:spPr bwMode="auto">
          <a:xfrm>
            <a:off x="4800600" y="4953000"/>
            <a:ext cx="1219200" cy="16334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Trying At Least</a:t>
            </a:r>
            <a:endParaRPr lang="en-US" dirty="0"/>
          </a:p>
        </p:txBody>
      </p:sp>
      <p:sp>
        <p:nvSpPr>
          <p:cNvPr id="3" name="Content Placeholder 2"/>
          <p:cNvSpPr>
            <a:spLocks noGrp="1"/>
          </p:cNvSpPr>
          <p:nvPr>
            <p:ph idx="1"/>
          </p:nvPr>
        </p:nvSpPr>
        <p:spPr/>
        <p:txBody>
          <a:bodyPr/>
          <a:lstStyle/>
          <a:p>
            <a:r>
              <a:rPr lang="en-US" dirty="0" smtClean="0"/>
              <a:t>“Seeking alpha“ – About </a:t>
            </a:r>
            <a:br>
              <a:rPr lang="en-US" dirty="0" smtClean="0"/>
            </a:br>
            <a:r>
              <a:rPr lang="en-US" dirty="0" smtClean="0"/>
              <a:t>13,100,000 results</a:t>
            </a:r>
          </a:p>
          <a:p>
            <a:r>
              <a:rPr lang="en-US" dirty="0" smtClean="0"/>
              <a:t>Barras, et.al. (JOF 2010)</a:t>
            </a:r>
          </a:p>
          <a:p>
            <a:pPr lvl="1"/>
            <a:r>
              <a:rPr lang="en-US" dirty="0" smtClean="0"/>
              <a:t>Pre-expense, positive alpha funds ~ 9.6%</a:t>
            </a:r>
          </a:p>
          <a:p>
            <a:pPr lvl="1"/>
            <a:r>
              <a:rPr lang="en-US" dirty="0" smtClean="0"/>
              <a:t>Net fees, positive alpha ~ 0.6%</a:t>
            </a:r>
          </a:p>
          <a:p>
            <a:pPr lvl="1"/>
            <a:r>
              <a:rPr lang="en-US" dirty="0" smtClean="0"/>
              <a:t>75% of funds exhibit zero alpha (net)</a:t>
            </a:r>
          </a:p>
          <a:p>
            <a:pPr lvl="1"/>
            <a:r>
              <a:rPr lang="en-US" dirty="0" smtClean="0"/>
              <a:t>significant proportion positive prior to 1996</a:t>
            </a:r>
          </a:p>
          <a:p>
            <a:pPr lvl="1"/>
            <a:r>
              <a:rPr lang="en-US" dirty="0" smtClean="0"/>
              <a:t>almost none by 2006</a:t>
            </a:r>
          </a:p>
          <a:p>
            <a:pPr lvl="1"/>
            <a:r>
              <a:rPr lang="en-US" dirty="0" smtClean="0"/>
              <a:t>proportion of unskilled increased </a:t>
            </a:r>
            <a:r>
              <a:rPr lang="en-US" dirty="0" smtClean="0">
                <a:latin typeface="Arial"/>
                <a:cs typeface="Arial"/>
              </a:rPr>
              <a:t>↑↑ </a:t>
            </a:r>
          </a:p>
          <a:p>
            <a:pPr lvl="1"/>
            <a:r>
              <a:rPr lang="en-US" dirty="0" smtClean="0"/>
              <a:t>Skilled funds capture the entire surplus</a:t>
            </a:r>
          </a:p>
          <a:p>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15</a:t>
            </a:fld>
            <a:endParaRPr lang="en-US" dirty="0"/>
          </a:p>
        </p:txBody>
      </p:sp>
      <p:pic>
        <p:nvPicPr>
          <p:cNvPr id="10242" name="Picture 2"/>
          <p:cNvPicPr>
            <a:picLocks noChangeAspect="1" noChangeArrowheads="1"/>
          </p:cNvPicPr>
          <p:nvPr/>
        </p:nvPicPr>
        <p:blipFill>
          <a:blip r:embed="rId3" cstate="print"/>
          <a:srcRect/>
          <a:stretch>
            <a:fillRect/>
          </a:stretch>
        </p:blipFill>
        <p:spPr bwMode="auto">
          <a:xfrm>
            <a:off x="6096000" y="914400"/>
            <a:ext cx="1447800" cy="5001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16</a:t>
            </a:fld>
            <a:endParaRPr lang="en-US" dirty="0"/>
          </a:p>
        </p:txBody>
      </p:sp>
      <p:pic>
        <p:nvPicPr>
          <p:cNvPr id="11269" name="Picture 5"/>
          <p:cNvPicPr>
            <a:picLocks noChangeAspect="1" noChangeArrowheads="1"/>
          </p:cNvPicPr>
          <p:nvPr/>
        </p:nvPicPr>
        <p:blipFill>
          <a:blip r:embed="rId3" cstate="print"/>
          <a:srcRect/>
          <a:stretch>
            <a:fillRect/>
          </a:stretch>
        </p:blipFill>
        <p:spPr bwMode="auto">
          <a:xfrm>
            <a:off x="457199" y="685800"/>
            <a:ext cx="8200975"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Traders/Speculators</a:t>
            </a:r>
            <a:endParaRPr lang="en-US" dirty="0"/>
          </a:p>
        </p:txBody>
      </p:sp>
      <p:sp>
        <p:nvSpPr>
          <p:cNvPr id="3" name="Content Placeholder 2"/>
          <p:cNvSpPr>
            <a:spLocks noGrp="1"/>
          </p:cNvSpPr>
          <p:nvPr>
            <p:ph idx="1"/>
          </p:nvPr>
        </p:nvSpPr>
        <p:spPr/>
        <p:txBody>
          <a:bodyPr/>
          <a:lstStyle/>
          <a:p>
            <a:r>
              <a:rPr lang="en-US" dirty="0" smtClean="0"/>
              <a:t>Definitions </a:t>
            </a:r>
            <a:r>
              <a:rPr lang="en-US" dirty="0" err="1" smtClean="0"/>
              <a:t>Spectulation</a:t>
            </a:r>
            <a:endParaRPr lang="en-US" dirty="0" smtClean="0"/>
          </a:p>
          <a:p>
            <a:pPr lvl="1"/>
            <a:r>
              <a:rPr lang="en-US" dirty="0" smtClean="0">
                <a:solidFill>
                  <a:srgbClr val="F9FF01"/>
                </a:solidFill>
              </a:rPr>
              <a:t>“An investment operation ... not based upon thorough analysis” </a:t>
            </a:r>
            <a:r>
              <a:rPr lang="en-US" dirty="0" smtClean="0"/>
              <a:t>– G&amp;D (1934)</a:t>
            </a:r>
          </a:p>
          <a:p>
            <a:pPr lvl="1"/>
            <a:r>
              <a:rPr lang="en-US" dirty="0" smtClean="0">
                <a:solidFill>
                  <a:srgbClr val="F9FF01"/>
                </a:solidFill>
              </a:rPr>
              <a:t>“To profit by either a rise or a fall in the price of whatever he may be speculating in”</a:t>
            </a:r>
            <a:r>
              <a:rPr lang="en-US" dirty="0" smtClean="0"/>
              <a:t> – J. Livermore, c.1919</a:t>
            </a:r>
          </a:p>
          <a:p>
            <a:r>
              <a:rPr lang="en-US" dirty="0" smtClean="0"/>
              <a:t>Not </a:t>
            </a:r>
            <a:r>
              <a:rPr lang="en-US" dirty="0" err="1" smtClean="0"/>
              <a:t>Quants</a:t>
            </a:r>
            <a:endParaRPr lang="en-US" dirty="0" smtClean="0"/>
          </a:p>
          <a:p>
            <a:r>
              <a:rPr lang="en-US" dirty="0" smtClean="0"/>
              <a:t>Greats of the Past</a:t>
            </a:r>
          </a:p>
          <a:p>
            <a:pPr lvl="1"/>
            <a:r>
              <a:rPr lang="en-US" dirty="0" smtClean="0"/>
              <a:t>Bernard Mannes Baruch</a:t>
            </a:r>
            <a:br>
              <a:rPr lang="en-US" dirty="0" smtClean="0"/>
            </a:br>
            <a:r>
              <a:rPr lang="en-US" dirty="0" smtClean="0"/>
              <a:t>“Lone Wolf of Wall Street“</a:t>
            </a:r>
          </a:p>
          <a:p>
            <a:pPr lvl="1"/>
            <a:r>
              <a:rPr lang="en-US" dirty="0" smtClean="0"/>
              <a:t>Old Fashioned way</a:t>
            </a:r>
          </a:p>
          <a:p>
            <a:pPr lvl="1"/>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17</a:t>
            </a:fld>
            <a:endParaRPr lang="en-US" dirty="0"/>
          </a:p>
        </p:txBody>
      </p:sp>
      <p:pic>
        <p:nvPicPr>
          <p:cNvPr id="5" name="Picture 2"/>
          <p:cNvPicPr>
            <a:picLocks noChangeAspect="1" noChangeArrowheads="1"/>
          </p:cNvPicPr>
          <p:nvPr/>
        </p:nvPicPr>
        <p:blipFill>
          <a:blip r:embed="rId3" cstate="print"/>
          <a:srcRect/>
          <a:stretch>
            <a:fillRect/>
          </a:stretch>
        </p:blipFill>
        <p:spPr bwMode="auto">
          <a:xfrm>
            <a:off x="5943600" y="4038600"/>
            <a:ext cx="1719263" cy="22425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Traders</a:t>
            </a:r>
            <a:endParaRPr lang="en-US" dirty="0"/>
          </a:p>
        </p:txBody>
      </p:sp>
      <p:sp>
        <p:nvSpPr>
          <p:cNvPr id="3" name="Content Placeholder 2"/>
          <p:cNvSpPr>
            <a:spLocks noGrp="1"/>
          </p:cNvSpPr>
          <p:nvPr>
            <p:ph idx="1"/>
          </p:nvPr>
        </p:nvSpPr>
        <p:spPr>
          <a:xfrm>
            <a:off x="838200" y="762000"/>
            <a:ext cx="7772400" cy="5334000"/>
          </a:xfrm>
        </p:spPr>
        <p:txBody>
          <a:bodyPr/>
          <a:lstStyle/>
          <a:p>
            <a:r>
              <a:rPr lang="en-US" dirty="0" smtClean="0"/>
              <a:t>Jesse Livermore</a:t>
            </a:r>
            <a:br>
              <a:rPr lang="en-US" dirty="0" smtClean="0"/>
            </a:br>
            <a:r>
              <a:rPr lang="en-US" dirty="0" smtClean="0"/>
              <a:t>“Boy Plunger”</a:t>
            </a:r>
          </a:p>
          <a:p>
            <a:pPr lvl="1"/>
            <a:r>
              <a:rPr lang="en-US" sz="2400" dirty="0" smtClean="0"/>
              <a:t>1907 "Banker's Panic,” </a:t>
            </a:r>
            <a:br>
              <a:rPr lang="en-US" sz="2400" dirty="0" smtClean="0"/>
            </a:br>
            <a:r>
              <a:rPr lang="en-US" sz="2400" dirty="0" smtClean="0"/>
              <a:t>and crash of 1929 </a:t>
            </a:r>
          </a:p>
          <a:p>
            <a:endParaRPr lang="en-US" sz="1800" dirty="0" smtClean="0"/>
          </a:p>
          <a:p>
            <a:r>
              <a:rPr lang="en-US" dirty="0" smtClean="0"/>
              <a:t>John Maynard Keynes</a:t>
            </a:r>
            <a:br>
              <a:rPr lang="en-US" dirty="0" smtClean="0"/>
            </a:br>
            <a:r>
              <a:rPr lang="en-US" dirty="0" smtClean="0"/>
              <a:t>“I Didn’t Say Insolvency”</a:t>
            </a:r>
          </a:p>
          <a:p>
            <a:pPr lvl="1"/>
            <a:r>
              <a:rPr lang="en-US" sz="2400" dirty="0" smtClean="0"/>
              <a:t>Kings College Bursar</a:t>
            </a:r>
          </a:p>
          <a:p>
            <a:pPr lvl="1"/>
            <a:r>
              <a:rPr lang="en-US" sz="2400" dirty="0" smtClean="0"/>
              <a:t>Emerging equities (US), </a:t>
            </a:r>
            <a:br>
              <a:rPr lang="en-US" sz="2400" dirty="0" smtClean="0"/>
            </a:br>
            <a:r>
              <a:rPr lang="en-US" sz="2400" dirty="0" smtClean="0"/>
              <a:t>Currencies, commodities</a:t>
            </a:r>
          </a:p>
          <a:p>
            <a:pPr lvl="1"/>
            <a:r>
              <a:rPr lang="en-US" sz="2400" dirty="0" smtClean="0"/>
              <a:t>13% returns</a:t>
            </a:r>
          </a:p>
          <a:p>
            <a:pPr lvl="1"/>
            <a:r>
              <a:rPr lang="en-US" sz="2400" dirty="0" smtClean="0"/>
              <a:t>Not so lucky on his own</a:t>
            </a:r>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18</a:t>
            </a:fld>
            <a:endParaRPr lang="en-US" dirty="0"/>
          </a:p>
        </p:txBody>
      </p:sp>
      <p:pic>
        <p:nvPicPr>
          <p:cNvPr id="5" name="Picture 2"/>
          <p:cNvPicPr>
            <a:picLocks noChangeAspect="1" noChangeArrowheads="1"/>
          </p:cNvPicPr>
          <p:nvPr/>
        </p:nvPicPr>
        <p:blipFill>
          <a:blip r:embed="rId3" cstate="print"/>
          <a:srcRect/>
          <a:stretch>
            <a:fillRect/>
          </a:stretch>
        </p:blipFill>
        <p:spPr bwMode="auto">
          <a:xfrm>
            <a:off x="6019800" y="914400"/>
            <a:ext cx="1981200" cy="2084119"/>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6095999" y="3352800"/>
            <a:ext cx="1941931"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Great Traders</a:t>
            </a:r>
            <a:endParaRPr lang="en-US" dirty="0"/>
          </a:p>
        </p:txBody>
      </p:sp>
      <p:sp>
        <p:nvSpPr>
          <p:cNvPr id="3" name="Content Placeholder 2"/>
          <p:cNvSpPr>
            <a:spLocks noGrp="1"/>
          </p:cNvSpPr>
          <p:nvPr>
            <p:ph idx="1"/>
          </p:nvPr>
        </p:nvSpPr>
        <p:spPr>
          <a:xfrm>
            <a:off x="457200" y="762000"/>
            <a:ext cx="8305800" cy="5334000"/>
          </a:xfrm>
        </p:spPr>
        <p:txBody>
          <a:bodyPr/>
          <a:lstStyle/>
          <a:p>
            <a:r>
              <a:rPr lang="en-US" dirty="0" smtClean="0"/>
              <a:t>George Soros - “The Man Who Broke the Bank of England"  $1.1B shorting £ in 1992</a:t>
            </a:r>
          </a:p>
          <a:p>
            <a:r>
              <a:rPr lang="en-US" dirty="0" smtClean="0"/>
              <a:t>Jim Rogers – Co-founded Quantum 1973</a:t>
            </a:r>
          </a:p>
          <a:p>
            <a:r>
              <a:rPr lang="en-US" dirty="0" smtClean="0"/>
              <a:t>William O’Neil </a:t>
            </a:r>
            <a:r>
              <a:rPr lang="en-US" sz="2400" dirty="0" smtClean="0"/>
              <a:t>(founder of Investor’s Business Daily)</a:t>
            </a:r>
          </a:p>
          <a:p>
            <a:r>
              <a:rPr lang="en-US" dirty="0" smtClean="0"/>
              <a:t>Warren Buffet and Berkshire Hathaway</a:t>
            </a:r>
          </a:p>
          <a:p>
            <a:pPr lvl="1"/>
            <a:r>
              <a:rPr lang="en-US" dirty="0" smtClean="0"/>
              <a:t>Said his </a:t>
            </a:r>
            <a:r>
              <a:rPr lang="en-US" i="1" dirty="0" smtClean="0"/>
              <a:t>WORST</a:t>
            </a:r>
            <a:r>
              <a:rPr lang="en-US" dirty="0" smtClean="0"/>
              <a:t> trade was buying BRK.A</a:t>
            </a:r>
          </a:p>
          <a:p>
            <a:r>
              <a:rPr lang="en-US" dirty="0" smtClean="0"/>
              <a:t>Paul Tudor Jones </a:t>
            </a:r>
            <a:r>
              <a:rPr lang="en-US" sz="2400" dirty="0" smtClean="0"/>
              <a:t>(Tudor Investment Corporation)   - </a:t>
            </a:r>
            <a:r>
              <a:rPr lang="en-US" dirty="0" smtClean="0"/>
              <a:t> </a:t>
            </a:r>
            <a:r>
              <a:rPr lang="en-US" sz="2800" dirty="0" smtClean="0">
                <a:solidFill>
                  <a:srgbClr val="F9FF01"/>
                </a:solidFill>
              </a:rPr>
              <a:t>charges 4-23</a:t>
            </a:r>
            <a:endParaRPr lang="en-US" dirty="0" smtClean="0">
              <a:solidFill>
                <a:srgbClr val="F9FF01"/>
              </a:solidFill>
            </a:endParaRPr>
          </a:p>
          <a:p>
            <a:r>
              <a:rPr lang="en-US" dirty="0" smtClean="0"/>
              <a:t>Jim Simons </a:t>
            </a:r>
            <a:r>
              <a:rPr lang="en-US" sz="2400" dirty="0" smtClean="0"/>
              <a:t>(Renaissance  funds) - </a:t>
            </a:r>
            <a:r>
              <a:rPr lang="en-US" sz="2800" dirty="0" smtClean="0">
                <a:solidFill>
                  <a:srgbClr val="F9FF01"/>
                </a:solidFill>
              </a:rPr>
              <a:t>charges 5-36 (or 5-44 after 2008)</a:t>
            </a:r>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dirty="0" smtClean="0"/>
          </a:p>
        </p:txBody>
      </p:sp>
      <p:sp>
        <p:nvSpPr>
          <p:cNvPr id="13315" name="Slide Number Placeholder 3"/>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DD2F4166-8EB0-4BDE-8CBE-6CD634CD9484}" type="slidenum">
              <a:rPr lang="en-US">
                <a:ea typeface="MS PGothic" pitchFamily="34" charset="-128"/>
              </a:rPr>
              <a:pPr/>
              <a:t>2</a:t>
            </a:fld>
            <a:endParaRPr lang="en-US" dirty="0">
              <a:ea typeface="MS PGothic" pitchFamily="34" charset="-128"/>
            </a:endParaRPr>
          </a:p>
        </p:txBody>
      </p:sp>
      <p:graphicFrame>
        <p:nvGraphicFramePr>
          <p:cNvPr id="16" name="Content Placeholder 15"/>
          <p:cNvGraphicFramePr>
            <a:graphicFrameLocks noGrp="1"/>
          </p:cNvGraphicFramePr>
          <p:nvPr>
            <p:ph idx="1"/>
          </p:nvPr>
        </p:nvGraphicFramePr>
        <p:xfrm>
          <a:off x="685800" y="762000"/>
          <a:ext cx="77724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lum bright="-36000"/>
          </a:blip>
          <a:srcRect/>
          <a:stretch>
            <a:fillRect/>
          </a:stretch>
        </p:blipFill>
        <p:spPr bwMode="auto">
          <a:xfrm>
            <a:off x="685800" y="823887"/>
            <a:ext cx="4953000" cy="6034113"/>
          </a:xfrm>
          <a:prstGeom prst="rect">
            <a:avLst/>
          </a:prstGeom>
          <a:ln w="9525">
            <a:noFill/>
            <a:miter lim="800000"/>
            <a:headEnd/>
            <a:tailEnd/>
          </a:ln>
        </p:spPr>
      </p:pic>
      <p:sp>
        <p:nvSpPr>
          <p:cNvPr id="3" name="Content Placeholder 2"/>
          <p:cNvSpPr>
            <a:spLocks noGrp="1"/>
          </p:cNvSpPr>
          <p:nvPr>
            <p:ph idx="1"/>
          </p:nvPr>
        </p:nvSpPr>
        <p:spPr>
          <a:xfrm>
            <a:off x="457200" y="762000"/>
            <a:ext cx="8229600" cy="5334000"/>
          </a:xfrm>
        </p:spPr>
        <p:txBody>
          <a:bodyPr/>
          <a:lstStyle/>
          <a:p>
            <a:r>
              <a:rPr lang="en-US" dirty="0" smtClean="0"/>
              <a:t>Bruce </a:t>
            </a:r>
            <a:r>
              <a:rPr lang="en-US" dirty="0" err="1" smtClean="0"/>
              <a:t>Kovner</a:t>
            </a:r>
            <a:r>
              <a:rPr lang="en-US" sz="2800" dirty="0" smtClean="0"/>
              <a:t>, Largest interbank/futures currencies trader</a:t>
            </a:r>
          </a:p>
          <a:p>
            <a:r>
              <a:rPr lang="en-US" dirty="0" smtClean="0"/>
              <a:t>Mai, </a:t>
            </a:r>
            <a:r>
              <a:rPr lang="en-US" dirty="0" err="1" smtClean="0"/>
              <a:t>Ledley</a:t>
            </a:r>
            <a:r>
              <a:rPr lang="en-US" dirty="0" smtClean="0"/>
              <a:t> and </a:t>
            </a:r>
            <a:r>
              <a:rPr lang="en-US" dirty="0" err="1" smtClean="0"/>
              <a:t>Hockett</a:t>
            </a:r>
            <a:r>
              <a:rPr lang="en-US" dirty="0" smtClean="0"/>
              <a:t> of </a:t>
            </a:r>
            <a:r>
              <a:rPr lang="en-US" sz="2800" dirty="0" smtClean="0"/>
              <a:t>Cornwall Capital</a:t>
            </a:r>
          </a:p>
          <a:p>
            <a:pPr lvl="1"/>
            <a:r>
              <a:rPr lang="en-US" dirty="0" smtClean="0"/>
              <a:t>1</a:t>
            </a:r>
            <a:r>
              <a:rPr lang="en-US" baseline="30000" dirty="0" smtClean="0"/>
              <a:t>st</a:t>
            </a:r>
            <a:r>
              <a:rPr lang="en-US" dirty="0" smtClean="0"/>
              <a:t> suit against BSC for SP hedge fund 8/1/07</a:t>
            </a:r>
          </a:p>
          <a:p>
            <a:pPr lvl="1" algn="ctr">
              <a:buNone/>
            </a:pPr>
            <a:r>
              <a:rPr lang="en-US" sz="2400" dirty="0" smtClean="0">
                <a:solidFill>
                  <a:srgbClr val="E0F274"/>
                </a:solidFill>
              </a:rPr>
              <a:t>“There can come a moment when you can’t trade with a Wall St. firm anymore, and it can come like that”</a:t>
            </a:r>
          </a:p>
          <a:p>
            <a:pPr lvl="1"/>
            <a:r>
              <a:rPr lang="en-US" dirty="0" smtClean="0"/>
              <a:t>$205M CDS on AA tranche SP CDO’s </a:t>
            </a:r>
            <a:r>
              <a:rPr lang="en-US" sz="2400" dirty="0" smtClean="0"/>
              <a:t>@50bps</a:t>
            </a:r>
          </a:p>
          <a:p>
            <a:pPr lvl="1"/>
            <a:r>
              <a:rPr lang="en-US" dirty="0" smtClean="0"/>
              <a:t>Fri 8/3, only UBS would buy w/o ISDA, and at 3000bps!  By 8/6 everyone wanted them.</a:t>
            </a:r>
          </a:p>
          <a:p>
            <a:pPr lvl="1"/>
            <a:r>
              <a:rPr lang="en-US" dirty="0" smtClean="0"/>
              <a:t>Got out at about 4100bps; ($81M/$1M)</a:t>
            </a:r>
          </a:p>
          <a:p>
            <a:pPr lvl="1"/>
            <a:endParaRPr lang="en-US" dirty="0" smtClean="0"/>
          </a:p>
          <a:p>
            <a:pPr lvl="1"/>
            <a:endParaRPr lang="en-US" dirty="0" smtClean="0"/>
          </a:p>
          <a:p>
            <a:pPr lvl="1"/>
            <a:endParaRPr lang="en-US" dirty="0"/>
          </a:p>
        </p:txBody>
      </p:sp>
      <p:sp>
        <p:nvSpPr>
          <p:cNvPr id="2" name="Title 1"/>
          <p:cNvSpPr>
            <a:spLocks noGrp="1"/>
          </p:cNvSpPr>
          <p:nvPr>
            <p:ph type="title"/>
          </p:nvPr>
        </p:nvSpPr>
        <p:spPr/>
        <p:txBody>
          <a:bodyPr/>
          <a:lstStyle/>
          <a:p>
            <a:r>
              <a:rPr lang="en-US" dirty="0" smtClean="0"/>
              <a:t>More Great Traders</a:t>
            </a:r>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p:cNvPicPr>
            <a:picLocks noChangeAspect="1" noChangeArrowheads="1"/>
          </p:cNvPicPr>
          <p:nvPr/>
        </p:nvPicPr>
        <p:blipFill>
          <a:blip r:embed="rId2" cstate="print"/>
          <a:srcRect/>
          <a:stretch>
            <a:fillRect/>
          </a:stretch>
        </p:blipFill>
        <p:spPr bwMode="auto">
          <a:xfrm>
            <a:off x="5410200" y="4267200"/>
            <a:ext cx="2863532" cy="22098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Not So Great</a:t>
            </a:r>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21</a:t>
            </a:fld>
            <a:endParaRPr lang="en-US" dirty="0"/>
          </a:p>
        </p:txBody>
      </p:sp>
      <p:sp>
        <p:nvSpPr>
          <p:cNvPr id="7" name="Content Placeholder 6"/>
          <p:cNvSpPr>
            <a:spLocks noGrp="1"/>
          </p:cNvSpPr>
          <p:nvPr>
            <p:ph idx="1"/>
          </p:nvPr>
        </p:nvSpPr>
        <p:spPr>
          <a:xfrm>
            <a:off x="457200" y="914400"/>
            <a:ext cx="7772400" cy="5334000"/>
          </a:xfrm>
        </p:spPr>
        <p:txBody>
          <a:bodyPr/>
          <a:lstStyle/>
          <a:p>
            <a:r>
              <a:rPr lang="en-US" dirty="0" smtClean="0"/>
              <a:t>Dow Theory - Charles H. Dow </a:t>
            </a:r>
            <a:br>
              <a:rPr lang="en-US" dirty="0" smtClean="0"/>
            </a:br>
            <a:r>
              <a:rPr lang="en-US" sz="2400" dirty="0" smtClean="0"/>
              <a:t>(1851–1902)</a:t>
            </a:r>
            <a:endParaRPr lang="en-US" sz="2800" dirty="0" smtClean="0"/>
          </a:p>
          <a:p>
            <a:r>
              <a:rPr lang="en-US" dirty="0" smtClean="0"/>
              <a:t>William D. Gann</a:t>
            </a:r>
          </a:p>
          <a:p>
            <a:pPr lvl="1"/>
            <a:r>
              <a:rPr lang="en-US" dirty="0" smtClean="0"/>
              <a:t> geometry, astronomy, </a:t>
            </a:r>
            <a:br>
              <a:rPr lang="en-US" dirty="0" smtClean="0"/>
            </a:br>
            <a:r>
              <a:rPr lang="en-US" dirty="0" smtClean="0"/>
              <a:t>astrology, ancient math</a:t>
            </a:r>
          </a:p>
          <a:p>
            <a:pPr lvl="1"/>
            <a:r>
              <a:rPr lang="en-US" dirty="0" smtClean="0"/>
              <a:t>$</a:t>
            </a:r>
            <a:r>
              <a:rPr lang="en-US" dirty="0" err="1" smtClean="0"/>
              <a:t>uccess</a:t>
            </a:r>
            <a:r>
              <a:rPr lang="en-US" dirty="0" smtClean="0"/>
              <a:t> debated</a:t>
            </a:r>
          </a:p>
          <a:p>
            <a:r>
              <a:rPr lang="en-US" dirty="0" smtClean="0"/>
              <a:t>Ralph N. Elliott</a:t>
            </a:r>
          </a:p>
          <a:p>
            <a:pPr lvl="1"/>
            <a:r>
              <a:rPr lang="en-US" dirty="0" smtClean="0"/>
              <a:t> 1871–1948</a:t>
            </a:r>
          </a:p>
          <a:p>
            <a:r>
              <a:rPr lang="en-US" dirty="0" smtClean="0"/>
              <a:t>Robert </a:t>
            </a:r>
            <a:r>
              <a:rPr lang="en-US" dirty="0" err="1" smtClean="0"/>
              <a:t>Prechter</a:t>
            </a:r>
            <a:endParaRPr lang="en-US" dirty="0" smtClean="0"/>
          </a:p>
          <a:p>
            <a:pPr lvl="1"/>
            <a:r>
              <a:rPr lang="en-US" dirty="0" smtClean="0"/>
              <a:t>“Bearish since 1985” </a:t>
            </a:r>
          </a:p>
          <a:p>
            <a:endParaRPr lang="en-US" dirty="0" smtClean="0"/>
          </a:p>
          <a:p>
            <a:pPr lvl="2">
              <a:buNone/>
            </a:pPr>
            <a:endParaRPr lang="en-US" dirty="0" smtClean="0"/>
          </a:p>
          <a:p>
            <a:endParaRPr lang="en-US" dirty="0"/>
          </a:p>
        </p:txBody>
      </p:sp>
      <p:pic>
        <p:nvPicPr>
          <p:cNvPr id="8" name="Picture 4"/>
          <p:cNvPicPr>
            <a:picLocks noChangeAspect="1" noChangeArrowheads="1"/>
          </p:cNvPicPr>
          <p:nvPr/>
        </p:nvPicPr>
        <p:blipFill>
          <a:blip r:embed="rId3" cstate="print"/>
          <a:srcRect/>
          <a:stretch>
            <a:fillRect/>
          </a:stretch>
        </p:blipFill>
        <p:spPr bwMode="auto">
          <a:xfrm>
            <a:off x="5715000" y="1524000"/>
            <a:ext cx="2362200" cy="24156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Rogue</a:t>
            </a:r>
            <a:endParaRPr lang="en-US" dirty="0"/>
          </a:p>
        </p:txBody>
      </p:sp>
      <p:sp>
        <p:nvSpPr>
          <p:cNvPr id="3" name="Content Placeholder 2"/>
          <p:cNvSpPr>
            <a:spLocks noGrp="1"/>
          </p:cNvSpPr>
          <p:nvPr>
            <p:ph idx="1"/>
          </p:nvPr>
        </p:nvSpPr>
        <p:spPr/>
        <p:txBody>
          <a:bodyPr/>
          <a:lstStyle/>
          <a:p>
            <a:pPr>
              <a:buNone/>
            </a:pPr>
            <a:r>
              <a:rPr lang="en-US" dirty="0" smtClean="0">
                <a:solidFill>
                  <a:srgbClr val="FD314E"/>
                </a:solidFill>
              </a:rPr>
              <a:t>“A bank's trading desk is like a tribe - the smartest and most powerful tribe in the financial house's building”</a:t>
            </a:r>
          </a:p>
          <a:p>
            <a:pPr>
              <a:buNone/>
            </a:pPr>
            <a:r>
              <a:rPr lang="en-US" dirty="0" smtClean="0">
                <a:solidFill>
                  <a:srgbClr val="F9FF01"/>
                </a:solidFill>
              </a:rPr>
              <a:t>“The job of a derivatives trader is akin to a bookie once removed, taking bets on people making bets”</a:t>
            </a:r>
          </a:p>
          <a:p>
            <a:pPr>
              <a:buNone/>
            </a:pPr>
            <a:r>
              <a:rPr lang="en-US" dirty="0" smtClean="0">
                <a:solidFill>
                  <a:srgbClr val="00FF00"/>
                </a:solidFill>
              </a:rPr>
              <a:t>“A successful trade makes you feel invincible.  But when things start to go wrong … the creeping, </a:t>
            </a:r>
            <a:r>
              <a:rPr lang="en-US" dirty="0" err="1" smtClean="0">
                <a:solidFill>
                  <a:srgbClr val="00FF00"/>
                </a:solidFill>
              </a:rPr>
              <a:t>paralysing</a:t>
            </a:r>
            <a:r>
              <a:rPr lang="en-US" dirty="0" smtClean="0">
                <a:solidFill>
                  <a:srgbClr val="00FF00"/>
                </a:solidFill>
              </a:rPr>
              <a:t> panic takes hold… you just shut down your browsers and walk away...”</a:t>
            </a:r>
            <a:endParaRPr lang="en-US" dirty="0">
              <a:solidFill>
                <a:srgbClr val="00FF00"/>
              </a:solidFill>
            </a:endParaRPr>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Nick </a:t>
            </a:r>
            <a:r>
              <a:rPr lang="en-US" dirty="0" err="1" smtClean="0"/>
              <a:t>Leeson</a:t>
            </a:r>
            <a:r>
              <a:rPr lang="en-US" dirty="0" smtClean="0"/>
              <a:t>, 1995</a:t>
            </a:r>
            <a:endParaRPr lang="en-US" dirty="0"/>
          </a:p>
        </p:txBody>
      </p:sp>
      <p:sp>
        <p:nvSpPr>
          <p:cNvPr id="3" name="Content Placeholder 2"/>
          <p:cNvSpPr>
            <a:spLocks noGrp="1"/>
          </p:cNvSpPr>
          <p:nvPr>
            <p:ph idx="1"/>
          </p:nvPr>
        </p:nvSpPr>
        <p:spPr/>
        <p:txBody>
          <a:bodyPr/>
          <a:lstStyle/>
          <a:p>
            <a:r>
              <a:rPr lang="en-US" dirty="0" smtClean="0"/>
              <a:t>Wiped out Barings Plc, UK's 233 </a:t>
            </a:r>
            <a:r>
              <a:rPr lang="en-US" dirty="0" err="1" smtClean="0"/>
              <a:t>yo</a:t>
            </a:r>
            <a:r>
              <a:rPr lang="en-US" dirty="0" smtClean="0"/>
              <a:t> merchant bank, $1.4B losses</a:t>
            </a:r>
          </a:p>
          <a:p>
            <a:pPr lvl="1"/>
            <a:r>
              <a:rPr lang="en-US" dirty="0" smtClean="0"/>
              <a:t>Simple Nikkei futures on SIMEX</a:t>
            </a:r>
          </a:p>
          <a:p>
            <a:pPr lvl="1"/>
            <a:r>
              <a:rPr lang="en-US" dirty="0" smtClean="0"/>
              <a:t>By 1993 made £10m (10% yr’s profit)</a:t>
            </a:r>
          </a:p>
          <a:p>
            <a:pPr lvl="1"/>
            <a:r>
              <a:rPr lang="en-US" dirty="0" smtClean="0"/>
              <a:t>By 1994 </a:t>
            </a:r>
            <a:r>
              <a:rPr lang="en-US" dirty="0" err="1" smtClean="0"/>
              <a:t>Acc’t</a:t>
            </a:r>
            <a:r>
              <a:rPr lang="en-US" dirty="0" smtClean="0"/>
              <a:t> 88888 in hole </a:t>
            </a:r>
            <a:r>
              <a:rPr lang="en-US" dirty="0" smtClean="0">
                <a:solidFill>
                  <a:srgbClr val="FF0000"/>
                </a:solidFill>
              </a:rPr>
              <a:t>&lt;$512M&gt;</a:t>
            </a:r>
          </a:p>
          <a:p>
            <a:pPr lvl="1"/>
            <a:r>
              <a:rPr lang="en-US" dirty="0" smtClean="0"/>
              <a:t>Long, but 1/17/95 Kobe earthquake </a:t>
            </a:r>
          </a:p>
          <a:p>
            <a:pPr lvl="1"/>
            <a:r>
              <a:rPr lang="en-US" dirty="0" smtClean="0"/>
              <a:t>Bought &gt; 20,000 contracts to move </a:t>
            </a:r>
            <a:r>
              <a:rPr lang="en-US" dirty="0" err="1" smtClean="0"/>
              <a:t>mkt</a:t>
            </a:r>
            <a:endParaRPr lang="en-US" dirty="0" smtClean="0"/>
          </a:p>
          <a:p>
            <a:pPr lvl="1"/>
            <a:r>
              <a:rPr lang="en-US" dirty="0" smtClean="0"/>
              <a:t>¥10,000,000 </a:t>
            </a:r>
            <a:r>
              <a:rPr lang="en-US" i="1" dirty="0" smtClean="0"/>
              <a:t>PER POINT!</a:t>
            </a:r>
            <a:r>
              <a:rPr lang="en-US" dirty="0" smtClean="0"/>
              <a:t/>
            </a:r>
            <a:br>
              <a:rPr lang="en-US" dirty="0" smtClean="0"/>
            </a:br>
            <a:r>
              <a:rPr lang="en-US" dirty="0" smtClean="0"/>
              <a:t> ~ £71,500 </a:t>
            </a:r>
          </a:p>
          <a:p>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23</a:t>
            </a:fld>
            <a:endParaRPr lang="en-US" dirty="0"/>
          </a:p>
        </p:txBody>
      </p:sp>
      <p:pic>
        <p:nvPicPr>
          <p:cNvPr id="5" name="Picture 4" descr="young_nick_leeson.jpg"/>
          <p:cNvPicPr>
            <a:picLocks noChangeAspect="1"/>
          </p:cNvPicPr>
          <p:nvPr/>
        </p:nvPicPr>
        <p:blipFill>
          <a:blip r:embed="rId2" cstate="print"/>
          <a:stretch>
            <a:fillRect/>
          </a:stretch>
        </p:blipFill>
        <p:spPr>
          <a:xfrm>
            <a:off x="6248400" y="4572000"/>
            <a:ext cx="1409700" cy="1638300"/>
          </a:xfrm>
          <a:prstGeom prst="rect">
            <a:avLst/>
          </a:prstGeom>
        </p:spPr>
      </p:pic>
      <p:pic>
        <p:nvPicPr>
          <p:cNvPr id="12290" name="Picture 2"/>
          <p:cNvPicPr>
            <a:picLocks noChangeAspect="1" noChangeArrowheads="1"/>
          </p:cNvPicPr>
          <p:nvPr/>
        </p:nvPicPr>
        <p:blipFill>
          <a:blip r:embed="rId3" cstate="print"/>
          <a:srcRect/>
          <a:stretch>
            <a:fillRect/>
          </a:stretch>
        </p:blipFill>
        <p:spPr bwMode="auto">
          <a:xfrm>
            <a:off x="7772400" y="1905000"/>
            <a:ext cx="1066800" cy="15016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0"/>
            <a:ext cx="5334000" cy="762000"/>
          </a:xfrm>
        </p:spPr>
        <p:txBody>
          <a:bodyPr/>
          <a:lstStyle/>
          <a:p>
            <a:r>
              <a:rPr lang="en-US" dirty="0" smtClean="0"/>
              <a:t>Served 4.3 Yrs </a:t>
            </a:r>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24</a:t>
            </a:fld>
            <a:endParaRPr lang="en-US" dirty="0"/>
          </a:p>
        </p:txBody>
      </p:sp>
      <p:pic>
        <p:nvPicPr>
          <p:cNvPr id="13315" name="Picture 3"/>
          <p:cNvPicPr>
            <a:picLocks noChangeAspect="1" noChangeArrowheads="1"/>
          </p:cNvPicPr>
          <p:nvPr/>
        </p:nvPicPr>
        <p:blipFill>
          <a:blip r:embed="rId3" cstate="print"/>
          <a:srcRect/>
          <a:stretch>
            <a:fillRect/>
          </a:stretch>
        </p:blipFill>
        <p:spPr bwMode="auto">
          <a:xfrm>
            <a:off x="0" y="685801"/>
            <a:ext cx="4238244" cy="3733800"/>
          </a:xfrm>
          <a:prstGeom prst="rect">
            <a:avLst/>
          </a:prstGeom>
          <a:noFill/>
          <a:ln w="9525">
            <a:noFill/>
            <a:miter lim="800000"/>
            <a:headEnd/>
            <a:tailEnd/>
          </a:ln>
        </p:spPr>
      </p:pic>
      <p:pic>
        <p:nvPicPr>
          <p:cNvPr id="9" name="Content Placeholder 6" descr="leeson2008.jpg"/>
          <p:cNvPicPr>
            <a:picLocks noChangeAspect="1"/>
          </p:cNvPicPr>
          <p:nvPr/>
        </p:nvPicPr>
        <p:blipFill>
          <a:blip r:embed="rId4" cstate="print"/>
          <a:stretch>
            <a:fillRect/>
          </a:stretch>
        </p:blipFill>
        <p:spPr>
          <a:xfrm>
            <a:off x="4648200" y="1143000"/>
            <a:ext cx="1952652" cy="2971800"/>
          </a:xfrm>
          <a:prstGeom prst="rect">
            <a:avLst/>
          </a:prstGeom>
        </p:spPr>
      </p:pic>
      <p:sp>
        <p:nvSpPr>
          <p:cNvPr id="10" name="Content Placeholder 7"/>
          <p:cNvSpPr txBox="1">
            <a:spLocks/>
          </p:cNvSpPr>
          <p:nvPr/>
        </p:nvSpPr>
        <p:spPr>
          <a:xfrm>
            <a:off x="533400" y="4419600"/>
            <a:ext cx="8001000" cy="1981200"/>
          </a:xfrm>
          <a:prstGeom prst="rect">
            <a:avLst/>
          </a:prstGeom>
        </p:spPr>
        <p:txBody>
          <a:bodyPr/>
          <a:lstStyle/>
          <a:p>
            <a:pPr marL="342900" indent="-342900">
              <a:spcBef>
                <a:spcPct val="20000"/>
              </a:spcBef>
            </a:pPr>
            <a:r>
              <a:rPr kumimoji="0" lang="en-US" sz="3200" b="0" i="0" u="none" strike="noStrike" kern="0" cap="none" spc="0" normalizeH="0" noProof="0" dirty="0" smtClean="0">
                <a:ln>
                  <a:noFill/>
                </a:ln>
                <a:solidFill>
                  <a:srgbClr val="6AFCEE"/>
                </a:solidFill>
                <a:effectLst/>
                <a:uLnTx/>
                <a:uFillTx/>
                <a:latin typeface="+mn-lt"/>
                <a:ea typeface="MS PGothic" pitchFamily="34" charset="-128"/>
                <a:cs typeface="+mn-cs"/>
              </a:rPr>
              <a:t>In </a:t>
            </a:r>
            <a:r>
              <a:rPr kumimoji="0" lang="en-US" sz="3200" b="0" i="0" u="none" strike="noStrike" kern="0" cap="none" spc="0" normalizeH="0" baseline="0" noProof="0" dirty="0" smtClean="0">
                <a:ln>
                  <a:noFill/>
                </a:ln>
                <a:solidFill>
                  <a:srgbClr val="6AFCEE"/>
                </a:solidFill>
                <a:effectLst/>
                <a:uLnTx/>
                <a:uFillTx/>
                <a:latin typeface="+mn-lt"/>
                <a:ea typeface="MS PGothic" pitchFamily="34" charset="-128"/>
                <a:cs typeface="+mn-cs"/>
              </a:rPr>
              <a:t>Singapore prison, wife left him, he contracted</a:t>
            </a:r>
            <a:r>
              <a:rPr kumimoji="0" lang="en-US" sz="3200" b="0" i="0" u="none" strike="noStrike" kern="0" cap="none" spc="0" normalizeH="0" noProof="0" dirty="0" smtClean="0">
                <a:ln>
                  <a:noFill/>
                </a:ln>
                <a:solidFill>
                  <a:srgbClr val="6AFCEE"/>
                </a:solidFill>
                <a:effectLst/>
                <a:uLnTx/>
                <a:uFillTx/>
                <a:latin typeface="+mn-lt"/>
                <a:ea typeface="MS PGothic" pitchFamily="34" charset="-128"/>
                <a:cs typeface="+mn-cs"/>
              </a:rPr>
              <a:t> c</a:t>
            </a:r>
            <a:r>
              <a:rPr lang="en-US" sz="3200" kern="0" dirty="0" err="1" smtClean="0">
                <a:solidFill>
                  <a:srgbClr val="6AFCEE"/>
                </a:solidFill>
                <a:latin typeface="+mn-lt"/>
                <a:cs typeface="+mn-cs"/>
              </a:rPr>
              <a:t>olon</a:t>
            </a:r>
            <a:r>
              <a:rPr lang="en-US" sz="3200" kern="0" dirty="0" smtClean="0">
                <a:solidFill>
                  <a:srgbClr val="6AFCEE"/>
                </a:solidFill>
                <a:latin typeface="+mn-lt"/>
                <a:cs typeface="+mn-cs"/>
              </a:rPr>
              <a:t> cancer.  Remarried, beat the cancer, had son, made CEO of Galway Fund; bookings at </a:t>
            </a:r>
            <a:r>
              <a:rPr lang="en-US" sz="2800" kern="0" dirty="0" smtClean="0">
                <a:solidFill>
                  <a:srgbClr val="6AFCEE"/>
                </a:solidFill>
                <a:latin typeface="+mn-lt"/>
                <a:cs typeface="+mn-cs"/>
              </a:rPr>
              <a:t>nickleeson.com</a:t>
            </a:r>
            <a:r>
              <a:rPr lang="en-US" sz="3200" kern="0" dirty="0" smtClean="0">
                <a:solidFill>
                  <a:srgbClr val="6AFCEE"/>
                </a:solidFill>
                <a:latin typeface="+mn-lt"/>
                <a:cs typeface="+mn-cs"/>
              </a:rPr>
              <a:t>  </a:t>
            </a:r>
            <a:endParaRPr kumimoji="0" lang="en-US" sz="3200" b="1" i="1" u="none" strike="noStrike" kern="0" cap="none" spc="0" normalizeH="0" baseline="0" noProof="0" dirty="0">
              <a:ln>
                <a:noFill/>
              </a:ln>
              <a:solidFill>
                <a:srgbClr val="6AFCEE"/>
              </a:solidFill>
              <a:effectLst/>
              <a:uLnTx/>
              <a:uFillTx/>
              <a:latin typeface="+mn-lt"/>
              <a:ea typeface="MS PGothic" pitchFamily="34" charset="-128"/>
              <a:cs typeface="+mn-cs"/>
            </a:endParaRPr>
          </a:p>
        </p:txBody>
      </p:sp>
      <p:pic>
        <p:nvPicPr>
          <p:cNvPr id="13317" name="Picture 5"/>
          <p:cNvPicPr>
            <a:picLocks noChangeAspect="1" noChangeArrowheads="1"/>
          </p:cNvPicPr>
          <p:nvPr/>
        </p:nvPicPr>
        <p:blipFill>
          <a:blip r:embed="rId5" cstate="print"/>
          <a:srcRect/>
          <a:stretch>
            <a:fillRect/>
          </a:stretch>
        </p:blipFill>
        <p:spPr bwMode="auto">
          <a:xfrm>
            <a:off x="7162800" y="3276600"/>
            <a:ext cx="1524000" cy="82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0"/>
            <a:ext cx="5181600" cy="762000"/>
          </a:xfrm>
        </p:spPr>
        <p:txBody>
          <a:bodyPr/>
          <a:lstStyle/>
          <a:p>
            <a:r>
              <a:rPr lang="en-US" dirty="0" smtClean="0"/>
              <a:t>Jerome </a:t>
            </a:r>
            <a:r>
              <a:rPr lang="en-US" dirty="0" err="1" smtClean="0"/>
              <a:t>Kerviel</a:t>
            </a:r>
            <a:r>
              <a:rPr lang="en-US" dirty="0" smtClean="0"/>
              <a:t>, 2008</a:t>
            </a:r>
            <a:endParaRPr lang="en-US" dirty="0"/>
          </a:p>
        </p:txBody>
      </p:sp>
      <p:sp>
        <p:nvSpPr>
          <p:cNvPr id="3" name="Content Placeholder 2"/>
          <p:cNvSpPr>
            <a:spLocks noGrp="1"/>
          </p:cNvSpPr>
          <p:nvPr>
            <p:ph idx="1"/>
          </p:nvPr>
        </p:nvSpPr>
        <p:spPr>
          <a:xfrm>
            <a:off x="533400" y="762000"/>
            <a:ext cx="8153400" cy="5334000"/>
          </a:xfrm>
        </p:spPr>
        <p:txBody>
          <a:bodyPr/>
          <a:lstStyle/>
          <a:p>
            <a:r>
              <a:rPr lang="en-US" dirty="0" smtClean="0"/>
              <a:t>Caused </a:t>
            </a:r>
            <a:r>
              <a:rPr lang="en-US" dirty="0" err="1" smtClean="0"/>
              <a:t>Société</a:t>
            </a:r>
            <a:r>
              <a:rPr lang="en-US" dirty="0" smtClean="0"/>
              <a:t> </a:t>
            </a:r>
            <a:r>
              <a:rPr lang="en-US" dirty="0" err="1" smtClean="0"/>
              <a:t>Générale</a:t>
            </a:r>
            <a:r>
              <a:rPr lang="en-US" dirty="0" smtClean="0"/>
              <a:t> </a:t>
            </a:r>
            <a:r>
              <a:rPr lang="en-US" dirty="0" smtClean="0">
                <a:solidFill>
                  <a:srgbClr val="FF0000"/>
                </a:solidFill>
              </a:rPr>
              <a:t>&lt;$7.2B&gt; </a:t>
            </a:r>
            <a:r>
              <a:rPr lang="en-US" dirty="0" smtClean="0"/>
              <a:t>losses</a:t>
            </a:r>
          </a:p>
          <a:p>
            <a:r>
              <a:rPr lang="en-US" dirty="0" smtClean="0"/>
              <a:t>Former middle-office IT </a:t>
            </a:r>
            <a:r>
              <a:rPr lang="en-US" dirty="0" smtClean="0">
                <a:latin typeface="Arial"/>
                <a:cs typeface="Arial"/>
              </a:rPr>
              <a:t>→ </a:t>
            </a:r>
            <a:r>
              <a:rPr lang="en-US" dirty="0" smtClean="0"/>
              <a:t>trader</a:t>
            </a:r>
          </a:p>
          <a:p>
            <a:r>
              <a:rPr lang="en-US" dirty="0" smtClean="0"/>
              <a:t>Delta-1 ETF arbitrage derivative products, to $73 billion in positions</a:t>
            </a:r>
          </a:p>
          <a:p>
            <a:r>
              <a:rPr lang="en-US" dirty="0" smtClean="0"/>
              <a:t>3 Yr sentence in 2010, repay €4.9B</a:t>
            </a:r>
          </a:p>
          <a:p>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25</a:t>
            </a:fld>
            <a:endParaRPr lang="en-US" dirty="0"/>
          </a:p>
        </p:txBody>
      </p:sp>
      <p:pic>
        <p:nvPicPr>
          <p:cNvPr id="5" name="Picture 4" descr="Jerome Kerviel.jpg"/>
          <p:cNvPicPr>
            <a:picLocks noChangeAspect="1"/>
          </p:cNvPicPr>
          <p:nvPr/>
        </p:nvPicPr>
        <p:blipFill>
          <a:blip r:embed="rId2" cstate="print"/>
          <a:stretch>
            <a:fillRect/>
          </a:stretch>
        </p:blipFill>
        <p:spPr>
          <a:xfrm>
            <a:off x="2667000" y="3657599"/>
            <a:ext cx="2819400" cy="291902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t>Kweku</a:t>
            </a:r>
            <a:r>
              <a:rPr lang="en-US" sz="2800" dirty="0" smtClean="0"/>
              <a:t> M. </a:t>
            </a:r>
            <a:r>
              <a:rPr lang="en-US" sz="2800" dirty="0" err="1" smtClean="0"/>
              <a:t>Adoboli</a:t>
            </a:r>
            <a:r>
              <a:rPr lang="en-US" sz="2800" dirty="0" smtClean="0"/>
              <a:t>, 9/15/11</a:t>
            </a:r>
            <a:endParaRPr lang="en-US" sz="2800"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26</a:t>
            </a:fld>
            <a:endParaRPr lang="en-US" dirty="0"/>
          </a:p>
        </p:txBody>
      </p:sp>
      <p:sp>
        <p:nvSpPr>
          <p:cNvPr id="6" name="Content Placeholder 5"/>
          <p:cNvSpPr>
            <a:spLocks noGrp="1"/>
          </p:cNvSpPr>
          <p:nvPr>
            <p:ph idx="1"/>
          </p:nvPr>
        </p:nvSpPr>
        <p:spPr>
          <a:xfrm>
            <a:off x="228600" y="762000"/>
            <a:ext cx="8686800" cy="5334000"/>
          </a:xfrm>
        </p:spPr>
        <p:txBody>
          <a:bodyPr/>
          <a:lstStyle/>
          <a:p>
            <a:r>
              <a:rPr lang="en-US" dirty="0" smtClean="0"/>
              <a:t>UBS AG, </a:t>
            </a:r>
            <a:r>
              <a:rPr lang="en-US" dirty="0" smtClean="0">
                <a:solidFill>
                  <a:srgbClr val="FF0000"/>
                </a:solidFill>
              </a:rPr>
              <a:t>&lt;$2B &gt; </a:t>
            </a:r>
            <a:r>
              <a:rPr lang="en-US" dirty="0" smtClean="0"/>
              <a:t>losses</a:t>
            </a:r>
          </a:p>
          <a:p>
            <a:r>
              <a:rPr lang="en-US" dirty="0" smtClean="0"/>
              <a:t>Former back-office employee</a:t>
            </a:r>
          </a:p>
          <a:p>
            <a:r>
              <a:rPr lang="en-US" dirty="0" smtClean="0"/>
              <a:t>Delta-1 Gold ETF trades</a:t>
            </a:r>
          </a:p>
          <a:p>
            <a:r>
              <a:rPr lang="en-US" dirty="0" smtClean="0"/>
              <a:t>Engaged Kingsley </a:t>
            </a:r>
            <a:r>
              <a:rPr lang="en-US" dirty="0" err="1" smtClean="0"/>
              <a:t>Napley</a:t>
            </a:r>
            <a:r>
              <a:rPr lang="en-US" dirty="0" smtClean="0"/>
              <a:t> LLP (UK), </a:t>
            </a:r>
            <a:r>
              <a:rPr lang="en-US" sz="3000" dirty="0" smtClean="0"/>
              <a:t>also representing News Corp.’s </a:t>
            </a:r>
            <a:r>
              <a:rPr lang="en-US" sz="3000" dirty="0" err="1" smtClean="0"/>
              <a:t>Rebekah</a:t>
            </a:r>
            <a:r>
              <a:rPr lang="en-US" sz="3000" dirty="0" smtClean="0"/>
              <a:t> Brooks</a:t>
            </a:r>
            <a:endParaRPr lang="en-US" sz="3000" dirty="0"/>
          </a:p>
        </p:txBody>
      </p:sp>
      <p:pic>
        <p:nvPicPr>
          <p:cNvPr id="7" name="Content Placeholder 4" descr="Kweku-Adoboli.jpg"/>
          <p:cNvPicPr>
            <a:picLocks noChangeAspect="1"/>
          </p:cNvPicPr>
          <p:nvPr/>
        </p:nvPicPr>
        <p:blipFill>
          <a:blip r:embed="rId3" cstate="print"/>
          <a:stretch>
            <a:fillRect/>
          </a:stretch>
        </p:blipFill>
        <p:spPr>
          <a:xfrm>
            <a:off x="2438400" y="3810000"/>
            <a:ext cx="3663950" cy="244484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Quants</a:t>
            </a:r>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27</a:t>
            </a:fld>
            <a:endParaRPr lang="en-US" dirty="0"/>
          </a:p>
        </p:txBody>
      </p:sp>
      <p:sp>
        <p:nvSpPr>
          <p:cNvPr id="10" name="Content Placeholder 9"/>
          <p:cNvSpPr>
            <a:spLocks noGrp="1"/>
          </p:cNvSpPr>
          <p:nvPr>
            <p:ph idx="1"/>
          </p:nvPr>
        </p:nvSpPr>
        <p:spPr>
          <a:xfrm>
            <a:off x="457200" y="762000"/>
            <a:ext cx="8382000" cy="5334000"/>
          </a:xfrm>
        </p:spPr>
        <p:txBody>
          <a:bodyPr/>
          <a:lstStyle/>
          <a:p>
            <a:r>
              <a:rPr lang="en-US" dirty="0" smtClean="0"/>
              <a:t>Used to be called “</a:t>
            </a:r>
            <a:r>
              <a:rPr lang="en-US" i="1" dirty="0" smtClean="0"/>
              <a:t>Rocket Scientists</a:t>
            </a:r>
            <a:r>
              <a:rPr lang="en-US" dirty="0" smtClean="0"/>
              <a:t>”</a:t>
            </a:r>
          </a:p>
          <a:p>
            <a:r>
              <a:rPr lang="en-US" dirty="0" smtClean="0"/>
              <a:t>Quant Finance    Financial Engineering</a:t>
            </a:r>
          </a:p>
          <a:p>
            <a:r>
              <a:rPr lang="en-US" dirty="0" smtClean="0"/>
              <a:t>Physics, Math and Computer Science as applied to financial products</a:t>
            </a:r>
          </a:p>
          <a:p>
            <a:pPr lvl="1"/>
            <a:r>
              <a:rPr lang="en-US" dirty="0" smtClean="0"/>
              <a:t>Note: </a:t>
            </a:r>
            <a:r>
              <a:rPr lang="en-US" i="1" dirty="0" smtClean="0"/>
              <a:t>Eng = </a:t>
            </a:r>
            <a:r>
              <a:rPr lang="en-US" i="1" dirty="0" err="1" smtClean="0"/>
              <a:t>App</a:t>
            </a:r>
            <a:r>
              <a:rPr lang="en-US" baseline="-25000" dirty="0" err="1" smtClean="0">
                <a:latin typeface="Symbol" pitchFamily="18" charset="2"/>
              </a:rPr>
              <a:t>kosmos</a:t>
            </a:r>
            <a:r>
              <a:rPr lang="en-US" dirty="0" smtClean="0"/>
              <a:t>(</a:t>
            </a:r>
            <a:r>
              <a:rPr lang="en-US" i="1" dirty="0" smtClean="0"/>
              <a:t>Science</a:t>
            </a:r>
            <a:r>
              <a:rPr lang="en-US" dirty="0" smtClean="0"/>
              <a:t>)</a:t>
            </a:r>
          </a:p>
          <a:p>
            <a:pPr lvl="1"/>
            <a:r>
              <a:rPr lang="en-US" dirty="0" err="1" smtClean="0"/>
              <a:t>Backtest</a:t>
            </a:r>
            <a:r>
              <a:rPr lang="en-US" dirty="0" smtClean="0"/>
              <a:t>/develop systematic alpha generating strategies</a:t>
            </a:r>
          </a:p>
          <a:p>
            <a:pPr lvl="1"/>
            <a:r>
              <a:rPr lang="en-US" dirty="0" smtClean="0"/>
              <a:t>Build models/forecasts (HF, </a:t>
            </a:r>
            <a:r>
              <a:rPr lang="en-US" dirty="0" err="1" smtClean="0"/>
              <a:t>Trendfollowing</a:t>
            </a:r>
            <a:r>
              <a:rPr lang="en-US" dirty="0" smtClean="0"/>
              <a:t>)</a:t>
            </a:r>
          </a:p>
          <a:p>
            <a:pPr lvl="1"/>
            <a:r>
              <a:rPr lang="en-US" dirty="0" smtClean="0"/>
              <a:t>Models for risk management</a:t>
            </a:r>
          </a:p>
          <a:p>
            <a:pPr lvl="1"/>
            <a:r>
              <a:rPr lang="en-US" dirty="0" smtClean="0"/>
              <a:t>Pricing: financial and credit derivatives, exotics and hybrid products, multi asset products, etc.</a:t>
            </a:r>
          </a:p>
          <a:p>
            <a:pPr lvl="1"/>
            <a:endParaRPr lang="en-US" dirty="0" smtClean="0"/>
          </a:p>
          <a:p>
            <a:pPr lvl="1"/>
            <a:endParaRPr lang="en-US" dirty="0" smtClean="0"/>
          </a:p>
          <a:p>
            <a:pPr lvl="1"/>
            <a:endParaRPr lang="en-US" dirty="0" smtClean="0"/>
          </a:p>
          <a:p>
            <a:pPr>
              <a:buNone/>
            </a:pPr>
            <a:r>
              <a:rPr lang="en-US" dirty="0" smtClean="0"/>
              <a:t>	</a:t>
            </a:r>
          </a:p>
          <a:p>
            <a:endParaRPr lang="en-US" dirty="0"/>
          </a:p>
        </p:txBody>
      </p:sp>
      <p:pic>
        <p:nvPicPr>
          <p:cNvPr id="13" name="Picture 2"/>
          <p:cNvPicPr>
            <a:picLocks noChangeAspect="1" noChangeArrowheads="1"/>
          </p:cNvPicPr>
          <p:nvPr/>
        </p:nvPicPr>
        <p:blipFill>
          <a:blip r:embed="rId2" cstate="print"/>
          <a:srcRect/>
          <a:stretch>
            <a:fillRect/>
          </a:stretch>
        </p:blipFill>
        <p:spPr bwMode="auto">
          <a:xfrm>
            <a:off x="3657600" y="1524000"/>
            <a:ext cx="285750" cy="29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Quants</a:t>
            </a:r>
            <a:endParaRPr lang="en-US" dirty="0"/>
          </a:p>
        </p:txBody>
      </p:sp>
      <p:sp>
        <p:nvSpPr>
          <p:cNvPr id="3" name="Content Placeholder 2"/>
          <p:cNvSpPr>
            <a:spLocks noGrp="1"/>
          </p:cNvSpPr>
          <p:nvPr>
            <p:ph idx="1"/>
          </p:nvPr>
        </p:nvSpPr>
        <p:spPr/>
        <p:txBody>
          <a:bodyPr/>
          <a:lstStyle/>
          <a:p>
            <a:r>
              <a:rPr lang="en-US" dirty="0" smtClean="0"/>
              <a:t>Modelers - Theoreticians/Practitioners</a:t>
            </a:r>
          </a:p>
          <a:p>
            <a:r>
              <a:rPr lang="en-US" dirty="0" smtClean="0"/>
              <a:t>Traders/Advisors</a:t>
            </a:r>
          </a:p>
          <a:p>
            <a:r>
              <a:rPr lang="en-US" dirty="0" smtClean="0"/>
              <a:t>Not usually both</a:t>
            </a:r>
          </a:p>
          <a:p>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0"/>
            <a:ext cx="5562600" cy="762000"/>
          </a:xfrm>
        </p:spPr>
        <p:txBody>
          <a:bodyPr/>
          <a:lstStyle/>
          <a:p>
            <a:r>
              <a:rPr lang="en-US" sz="3400" dirty="0" smtClean="0"/>
              <a:t>Modelers/Engineers</a:t>
            </a:r>
            <a:endParaRPr lang="en-US" sz="3400" dirty="0"/>
          </a:p>
        </p:txBody>
      </p:sp>
      <p:sp>
        <p:nvSpPr>
          <p:cNvPr id="3" name="Content Placeholder 2"/>
          <p:cNvSpPr>
            <a:spLocks noGrp="1"/>
          </p:cNvSpPr>
          <p:nvPr>
            <p:ph idx="1"/>
          </p:nvPr>
        </p:nvSpPr>
        <p:spPr>
          <a:xfrm>
            <a:off x="381000" y="762000"/>
            <a:ext cx="8382000" cy="5334000"/>
          </a:xfrm>
        </p:spPr>
        <p:txBody>
          <a:bodyPr/>
          <a:lstStyle/>
          <a:p>
            <a:r>
              <a:rPr lang="en-US" dirty="0" smtClean="0"/>
              <a:t>Some Contributors</a:t>
            </a:r>
          </a:p>
          <a:p>
            <a:pPr lvl="1"/>
            <a:r>
              <a:rPr lang="en-US" dirty="0" err="1" smtClean="0"/>
              <a:t>Bachelier</a:t>
            </a:r>
            <a:r>
              <a:rPr lang="en-US" dirty="0" smtClean="0"/>
              <a:t>, Kendall, Working, </a:t>
            </a:r>
            <a:r>
              <a:rPr lang="en-US" dirty="0" err="1" smtClean="0"/>
              <a:t>Cootner</a:t>
            </a:r>
            <a:r>
              <a:rPr lang="en-US" dirty="0" smtClean="0"/>
              <a:t>, Samuelson, Markowitz, Fama. French, Roll, Sharpe, B-S-M, Hull-White, CRR, JPM, CIR, </a:t>
            </a:r>
            <a:r>
              <a:rPr lang="en-US" dirty="0" err="1" smtClean="0"/>
              <a:t>Vasieck</a:t>
            </a:r>
            <a:r>
              <a:rPr lang="en-US" dirty="0" smtClean="0"/>
              <a:t>, BDT </a:t>
            </a:r>
            <a:r>
              <a:rPr lang="en-US" sz="2400" dirty="0" smtClean="0"/>
              <a:t>(B-</a:t>
            </a:r>
            <a:r>
              <a:rPr lang="en-US" sz="2400" dirty="0" err="1" smtClean="0"/>
              <a:t>Derman</a:t>
            </a:r>
            <a:r>
              <a:rPr lang="en-US" sz="2400" dirty="0" smtClean="0"/>
              <a:t>-Toy)</a:t>
            </a:r>
            <a:r>
              <a:rPr lang="en-US" dirty="0" smtClean="0"/>
              <a:t>, </a:t>
            </a:r>
          </a:p>
          <a:p>
            <a:r>
              <a:rPr lang="en-US" dirty="0" err="1" smtClean="0"/>
              <a:t>Breakthoughs</a:t>
            </a:r>
            <a:r>
              <a:rPr lang="en-US" dirty="0" smtClean="0"/>
              <a:t> – New </a:t>
            </a:r>
            <a:r>
              <a:rPr lang="en-US" i="1" u="sng" dirty="0" smtClean="0"/>
              <a:t>Axioms</a:t>
            </a:r>
          </a:p>
          <a:p>
            <a:pPr lvl="1">
              <a:buNone/>
            </a:pPr>
            <a:r>
              <a:rPr lang="en-US" i="1" dirty="0" smtClean="0"/>
              <a:t>Risk</a:t>
            </a:r>
            <a:r>
              <a:rPr lang="en-US" dirty="0" smtClean="0"/>
              <a:t> </a:t>
            </a:r>
            <a:r>
              <a:rPr lang="en-US" dirty="0" smtClean="0">
                <a:latin typeface="Arial"/>
                <a:cs typeface="Arial"/>
              </a:rPr>
              <a:t>≡ </a:t>
            </a:r>
            <a:r>
              <a:rPr lang="en-US" dirty="0" smtClean="0">
                <a:latin typeface="Symbol" pitchFamily="18" charset="2"/>
                <a:cs typeface="Arial"/>
              </a:rPr>
              <a:t>s  	</a:t>
            </a:r>
            <a:r>
              <a:rPr lang="en-US" sz="2000" dirty="0" smtClean="0">
                <a:solidFill>
                  <a:srgbClr val="E0F274"/>
                </a:solidFill>
                <a:latin typeface="Symbol" pitchFamily="18" charset="2"/>
                <a:cs typeface="Arial"/>
              </a:rPr>
              <a:t>(</a:t>
            </a:r>
            <a:r>
              <a:rPr lang="en-US" sz="2000" dirty="0" smtClean="0">
                <a:solidFill>
                  <a:srgbClr val="E0F274"/>
                </a:solidFill>
                <a:cs typeface="Arial"/>
              </a:rPr>
              <a:t>finite variance distributions)</a:t>
            </a:r>
          </a:p>
          <a:p>
            <a:pPr lvl="1">
              <a:buFont typeface="Symbol" pitchFamily="18" charset="2"/>
              <a:buChar char="P"/>
            </a:pPr>
            <a:r>
              <a:rPr lang="en-US" i="1" dirty="0" smtClean="0"/>
              <a:t>= -C + </a:t>
            </a:r>
            <a:r>
              <a:rPr lang="en-US" i="1" dirty="0" smtClean="0">
                <a:latin typeface="Symbol" pitchFamily="18" charset="2"/>
              </a:rPr>
              <a:t>D</a:t>
            </a:r>
            <a:r>
              <a:rPr lang="en-US" i="1" dirty="0" smtClean="0"/>
              <a:t>S  	</a:t>
            </a:r>
            <a:r>
              <a:rPr lang="en-US" sz="2000" dirty="0" smtClean="0">
                <a:solidFill>
                  <a:srgbClr val="E0F274"/>
                </a:solidFill>
                <a:cs typeface="Arial"/>
              </a:rPr>
              <a:t>(replicating portfolio)</a:t>
            </a:r>
          </a:p>
          <a:p>
            <a:pPr lvl="1">
              <a:buNone/>
            </a:pPr>
            <a:r>
              <a:rPr lang="en-US" dirty="0" smtClean="0"/>
              <a:t>Arbitrage-free/complete markets</a:t>
            </a:r>
            <a:r>
              <a:rPr lang="en-US" sz="2000" dirty="0" smtClean="0">
                <a:solidFill>
                  <a:srgbClr val="E0F274"/>
                </a:solidFill>
                <a:cs typeface="Arial"/>
              </a:rPr>
              <a:t> (discrete/continuous) </a:t>
            </a:r>
          </a:p>
          <a:p>
            <a:r>
              <a:rPr lang="en-US" dirty="0" smtClean="0">
                <a:cs typeface="+mn-cs"/>
              </a:rPr>
              <a:t>Fundamental theorems of asset pricing</a:t>
            </a:r>
          </a:p>
          <a:p>
            <a:pPr lvl="1"/>
            <a:r>
              <a:rPr lang="en-US" dirty="0" smtClean="0">
                <a:cs typeface="+mn-cs"/>
              </a:rPr>
              <a:t>FTAP1, FTAP2</a:t>
            </a:r>
          </a:p>
          <a:p>
            <a:pPr lvl="1">
              <a:buNone/>
            </a:pPr>
            <a:endParaRPr lang="en-US" i="1" dirty="0" smtClean="0"/>
          </a:p>
          <a:p>
            <a:pPr lvl="1">
              <a:buNone/>
            </a:pPr>
            <a:endParaRPr lang="en-US" i="1" dirty="0" smtClean="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dirty="0" smtClean="0"/>
              <a:t> </a:t>
            </a:r>
          </a:p>
        </p:txBody>
      </p:sp>
      <p:sp>
        <p:nvSpPr>
          <p:cNvPr id="14339" name="Slide Number Placeholder 3"/>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C40A32EF-E934-4440-A0BC-73D39F4A4254}" type="slidenum">
              <a:rPr lang="en-US">
                <a:ea typeface="MS PGothic" pitchFamily="34" charset="-128"/>
              </a:rPr>
              <a:pPr/>
              <a:t>3</a:t>
            </a:fld>
            <a:endParaRPr lang="en-US" dirty="0">
              <a:ea typeface="MS PGothic" pitchFamily="34" charset="-128"/>
            </a:endParaRPr>
          </a:p>
        </p:txBody>
      </p:sp>
      <p:graphicFrame>
        <p:nvGraphicFramePr>
          <p:cNvPr id="5" name="Content Placeholder 4"/>
          <p:cNvGraphicFramePr>
            <a:graphicFrameLocks noGrp="1"/>
          </p:cNvGraphicFramePr>
          <p:nvPr>
            <p:ph idx="1"/>
          </p:nvPr>
        </p:nvGraphicFramePr>
        <p:xfrm>
          <a:off x="-304800" y="0"/>
          <a:ext cx="9677400" cy="723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7" name="Straight Arrow Connector 26"/>
          <p:cNvCxnSpPr/>
          <p:nvPr/>
        </p:nvCxnSpPr>
        <p:spPr bwMode="auto">
          <a:xfrm>
            <a:off x="4038600" y="2819400"/>
            <a:ext cx="1447800" cy="1371600"/>
          </a:xfrm>
          <a:prstGeom prst="straightConnector1">
            <a:avLst/>
          </a:prstGeom>
          <a:solidFill>
            <a:schemeClr val="accent1"/>
          </a:solidFill>
          <a:ln w="63500" cap="flat" cmpd="sng" algn="ctr">
            <a:gradFill flip="none" rotWithShape="1">
              <a:gsLst>
                <a:gs pos="0">
                  <a:srgbClr val="FFFFFF"/>
                </a:gs>
                <a:gs pos="7001">
                  <a:srgbClr val="E6E6E6"/>
                </a:gs>
                <a:gs pos="32001">
                  <a:srgbClr val="7D8496"/>
                </a:gs>
                <a:gs pos="47000">
                  <a:srgbClr val="E6E6E6"/>
                </a:gs>
                <a:gs pos="85001">
                  <a:srgbClr val="7D8496"/>
                </a:gs>
                <a:gs pos="100000">
                  <a:srgbClr val="E6E6E6"/>
                </a:gs>
              </a:gsLst>
              <a:lin ang="0" scaled="0"/>
              <a:tileRect/>
            </a:gradFill>
            <a:prstDash val="solid"/>
            <a:round/>
            <a:headEnd type="arrow"/>
            <a:tailEnd type="arrow"/>
          </a:ln>
          <a:effectLst/>
        </p:spPr>
      </p:cxnSp>
      <p:cxnSp>
        <p:nvCxnSpPr>
          <p:cNvPr id="28" name="Straight Arrow Connector 27"/>
          <p:cNvCxnSpPr/>
          <p:nvPr/>
        </p:nvCxnSpPr>
        <p:spPr bwMode="auto">
          <a:xfrm flipV="1">
            <a:off x="4114800" y="2819400"/>
            <a:ext cx="1447800" cy="1371600"/>
          </a:xfrm>
          <a:prstGeom prst="straightConnector1">
            <a:avLst/>
          </a:prstGeom>
          <a:solidFill>
            <a:schemeClr val="accent1"/>
          </a:solidFill>
          <a:ln w="63500" cap="flat" cmpd="sng" algn="ctr">
            <a:gradFill flip="none" rotWithShape="1">
              <a:gsLst>
                <a:gs pos="0">
                  <a:srgbClr val="FFFFFF"/>
                </a:gs>
                <a:gs pos="7001">
                  <a:srgbClr val="E6E6E6"/>
                </a:gs>
                <a:gs pos="32001">
                  <a:srgbClr val="7D8496"/>
                </a:gs>
                <a:gs pos="47000">
                  <a:srgbClr val="E6E6E6"/>
                </a:gs>
                <a:gs pos="85001">
                  <a:srgbClr val="7D8496"/>
                </a:gs>
                <a:gs pos="100000">
                  <a:srgbClr val="E6E6E6"/>
                </a:gs>
              </a:gsLst>
              <a:lin ang="0" scaled="0"/>
              <a:tileRect/>
            </a:gradFill>
            <a:prstDash val="solid"/>
            <a:round/>
            <a:headEnd type="arrow"/>
            <a:tailEnd type="arrow"/>
          </a:ln>
          <a:effectLst/>
        </p:spPr>
      </p:cxnSp>
      <p:sp>
        <p:nvSpPr>
          <p:cNvPr id="14343" name="Oval 6"/>
          <p:cNvSpPr>
            <a:spLocks noChangeArrowheads="1"/>
          </p:cNvSpPr>
          <p:nvPr/>
        </p:nvSpPr>
        <p:spPr bwMode="auto">
          <a:xfrm>
            <a:off x="4343400" y="3048000"/>
            <a:ext cx="838200" cy="838200"/>
          </a:xfrm>
          <a:prstGeom prst="ellipse">
            <a:avLst/>
          </a:prstGeom>
          <a:gradFill rotWithShape="1">
            <a:gsLst>
              <a:gs pos="0">
                <a:srgbClr val="76473C"/>
              </a:gs>
              <a:gs pos="50000">
                <a:srgbClr val="FF9981"/>
              </a:gs>
              <a:gs pos="100000">
                <a:srgbClr val="76473C"/>
              </a:gs>
            </a:gsLst>
            <a:lin ang="5400000" scaled="1"/>
          </a:gradFill>
          <a:ln w="9525">
            <a:noFill/>
            <a:round/>
            <a:headEnd/>
            <a:tailEnd/>
          </a:ln>
        </p:spPr>
        <p:txBody>
          <a:bodyPr/>
          <a:lstStyle/>
          <a:p>
            <a:pPr>
              <a:spcAft>
                <a:spcPts val="1000"/>
              </a:spcAft>
            </a:pPr>
            <a:r>
              <a:rPr lang="en-US" sz="3200" b="1" dirty="0">
                <a:solidFill>
                  <a:srgbClr val="002060"/>
                </a:solidFill>
                <a:latin typeface="Cambria" pitchFamily="18" charset="0"/>
              </a:rPr>
              <a:t> Q</a:t>
            </a:r>
            <a:endParaRPr lang="en-US" sz="28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Pedantics</a:t>
            </a:r>
            <a:endParaRPr lang="en-US" dirty="0"/>
          </a:p>
        </p:txBody>
      </p:sp>
      <p:sp>
        <p:nvSpPr>
          <p:cNvPr id="3" name="Content Placeholder 2"/>
          <p:cNvSpPr>
            <a:spLocks noGrp="1"/>
          </p:cNvSpPr>
          <p:nvPr>
            <p:ph idx="1"/>
          </p:nvPr>
        </p:nvSpPr>
        <p:spPr>
          <a:xfrm>
            <a:off x="533400" y="762000"/>
            <a:ext cx="8229600" cy="5334000"/>
          </a:xfrm>
        </p:spPr>
        <p:txBody>
          <a:bodyPr/>
          <a:lstStyle/>
          <a:p>
            <a:r>
              <a:rPr lang="en-US" dirty="0" smtClean="0"/>
              <a:t>Perhaps semi-variance; if long maybe we’d like some movement to the upside</a:t>
            </a:r>
          </a:p>
          <a:p>
            <a:pPr lvl="1"/>
            <a:r>
              <a:rPr lang="en-US" dirty="0" smtClean="0"/>
              <a:t>No closed-form solution to M-V optimization</a:t>
            </a:r>
          </a:p>
          <a:p>
            <a:r>
              <a:rPr lang="en-US" dirty="0" smtClean="0"/>
              <a:t>When they say                          they mean</a:t>
            </a:r>
          </a:p>
          <a:p>
            <a:pPr>
              <a:buNone/>
            </a:pPr>
            <a:r>
              <a:rPr lang="en-US" dirty="0" smtClean="0"/>
              <a:t> </a:t>
            </a:r>
            <a:endParaRPr lang="en-US" sz="1200" dirty="0" smtClean="0"/>
          </a:p>
          <a:p>
            <a:pPr>
              <a:buNone/>
            </a:pPr>
            <a:endParaRPr lang="en-US" dirty="0" smtClean="0"/>
          </a:p>
          <a:p>
            <a:r>
              <a:rPr lang="en-US" dirty="0" smtClean="0"/>
              <a:t>The axioms REQUIRE an astute cadre of 24/7 arbitrageurs, individuals and funds:</a:t>
            </a:r>
          </a:p>
          <a:p>
            <a:pPr lvl="1"/>
            <a:r>
              <a:rPr lang="en-US" dirty="0" smtClean="0"/>
              <a:t>Convertible &amp; Fixed Income Arbitrage, Event Driven, Multi-Strategy</a:t>
            </a:r>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30</a:t>
            </a:fld>
            <a:endParaRPr lang="en-US" dirty="0"/>
          </a:p>
        </p:txBody>
      </p:sp>
      <p:graphicFrame>
        <p:nvGraphicFramePr>
          <p:cNvPr id="15362" name="Object 2"/>
          <p:cNvGraphicFramePr>
            <a:graphicFrameLocks noChangeAspect="1"/>
          </p:cNvGraphicFramePr>
          <p:nvPr/>
        </p:nvGraphicFramePr>
        <p:xfrm>
          <a:off x="3886200" y="2362200"/>
          <a:ext cx="2486108" cy="593697"/>
        </p:xfrm>
        <a:graphic>
          <a:graphicData uri="http://schemas.openxmlformats.org/presentationml/2006/ole">
            <p:oleObj spid="_x0000_s15362" name="Equation" r:id="rId3" imgW="850680" imgH="203040" progId="Equation.DSMT4">
              <p:embed/>
            </p:oleObj>
          </a:graphicData>
        </a:graphic>
      </p:graphicFrame>
      <p:graphicFrame>
        <p:nvGraphicFramePr>
          <p:cNvPr id="15364" name="Object 4"/>
          <p:cNvGraphicFramePr>
            <a:graphicFrameLocks noChangeAspect="1"/>
          </p:cNvGraphicFramePr>
          <p:nvPr/>
        </p:nvGraphicFramePr>
        <p:xfrm>
          <a:off x="2514600" y="2895600"/>
          <a:ext cx="3406471" cy="667247"/>
        </p:xfrm>
        <a:graphic>
          <a:graphicData uri="http://schemas.openxmlformats.org/presentationml/2006/ole">
            <p:oleObj spid="_x0000_s15364" name="Equation" r:id="rId4" imgW="1231560" imgH="241200" progId="Equation.DSMT4">
              <p:embed/>
            </p:oleObj>
          </a:graphicData>
        </a:graphic>
      </p:graphicFrame>
      <p:graphicFrame>
        <p:nvGraphicFramePr>
          <p:cNvPr id="15365" name="Object 5"/>
          <p:cNvGraphicFramePr>
            <a:graphicFrameLocks noChangeAspect="1"/>
          </p:cNvGraphicFramePr>
          <p:nvPr/>
        </p:nvGraphicFramePr>
        <p:xfrm>
          <a:off x="2286000" y="3505200"/>
          <a:ext cx="4038600" cy="632129"/>
        </p:xfrm>
        <a:graphic>
          <a:graphicData uri="http://schemas.openxmlformats.org/presentationml/2006/ole">
            <p:oleObj spid="_x0000_s15365" name="Equation" r:id="rId5" imgW="1460160" imgH="228600" progId="Equation.DSMT4">
              <p:embed/>
            </p:oleObj>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an Honest Living</a:t>
            </a:r>
            <a:endParaRPr lang="en-US" dirty="0"/>
          </a:p>
        </p:txBody>
      </p:sp>
      <p:sp>
        <p:nvSpPr>
          <p:cNvPr id="3" name="Content Placeholder 2"/>
          <p:cNvSpPr>
            <a:spLocks noGrp="1"/>
          </p:cNvSpPr>
          <p:nvPr>
            <p:ph idx="1"/>
          </p:nvPr>
        </p:nvSpPr>
        <p:spPr>
          <a:xfrm>
            <a:off x="381000" y="762000"/>
            <a:ext cx="8077200" cy="5334000"/>
          </a:xfrm>
        </p:spPr>
        <p:txBody>
          <a:bodyPr/>
          <a:lstStyle/>
          <a:p>
            <a:r>
              <a:rPr lang="en-US" dirty="0" err="1" smtClean="0"/>
              <a:t>Quants</a:t>
            </a:r>
            <a:r>
              <a:rPr lang="en-US" dirty="0" smtClean="0"/>
              <a:t> are needed to:</a:t>
            </a:r>
          </a:p>
          <a:p>
            <a:pPr lvl="1"/>
            <a:r>
              <a:rPr lang="en-US" dirty="0" smtClean="0"/>
              <a:t>create securities satisfying clients’ need for return vs. risk</a:t>
            </a:r>
          </a:p>
          <a:p>
            <a:pPr lvl="1"/>
            <a:r>
              <a:rPr lang="en-US" dirty="0" smtClean="0"/>
              <a:t>provide models to price those securities</a:t>
            </a:r>
          </a:p>
          <a:p>
            <a:pPr lvl="1"/>
            <a:r>
              <a:rPr lang="en-US" dirty="0" smtClean="0"/>
              <a:t>manage the high-frequency strategies present in many business models</a:t>
            </a:r>
          </a:p>
          <a:p>
            <a:pPr lvl="1"/>
            <a:r>
              <a:rPr lang="en-US" dirty="0" smtClean="0"/>
              <a:t>for today’s businesses to compete in the increasingly quantitative world.</a:t>
            </a:r>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31</a:t>
            </a:fld>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 Industrialists</a:t>
            </a:r>
            <a:endParaRPr lang="en-US" dirty="0"/>
          </a:p>
        </p:txBody>
      </p:sp>
      <p:sp>
        <p:nvSpPr>
          <p:cNvPr id="3" name="Content Placeholder 2"/>
          <p:cNvSpPr>
            <a:spLocks noGrp="1"/>
          </p:cNvSpPr>
          <p:nvPr>
            <p:ph idx="1"/>
          </p:nvPr>
        </p:nvSpPr>
        <p:spPr>
          <a:xfrm>
            <a:off x="457200" y="762000"/>
            <a:ext cx="8305800" cy="5562600"/>
          </a:xfrm>
        </p:spPr>
        <p:txBody>
          <a:bodyPr/>
          <a:lstStyle/>
          <a:p>
            <a:r>
              <a:rPr lang="en-US" dirty="0" smtClean="0"/>
              <a:t>Business analytics – SAP, Pricing, JIT Inventory, etc.</a:t>
            </a:r>
          </a:p>
          <a:p>
            <a:endParaRPr lang="en-US" dirty="0" smtClean="0"/>
          </a:p>
          <a:p>
            <a:endParaRPr lang="en-US" dirty="0" smtClean="0"/>
          </a:p>
          <a:p>
            <a:endParaRPr lang="en-US" dirty="0" smtClean="0"/>
          </a:p>
          <a:p>
            <a:endParaRPr lang="en-US" dirty="0" smtClean="0"/>
          </a:p>
          <a:p>
            <a:endParaRPr lang="en-US" dirty="0" smtClean="0"/>
          </a:p>
          <a:p>
            <a:endParaRPr lang="en-US" sz="1400" dirty="0" smtClean="0"/>
          </a:p>
          <a:p>
            <a:r>
              <a:rPr lang="en-US" dirty="0" smtClean="0"/>
              <a:t>EBAY, Brokering, Information Collection and correlation (FB, Tweeter, NSA, CIA, etc.)</a:t>
            </a:r>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32</a:t>
            </a:fld>
            <a:endParaRPr lang="en-US" dirty="0"/>
          </a:p>
        </p:txBody>
      </p:sp>
      <p:pic>
        <p:nvPicPr>
          <p:cNvPr id="16386" name="Picture 2"/>
          <p:cNvPicPr>
            <a:picLocks noChangeAspect="1" noChangeArrowheads="1"/>
          </p:cNvPicPr>
          <p:nvPr/>
        </p:nvPicPr>
        <p:blipFill>
          <a:blip r:embed="rId2" cstate="print"/>
          <a:srcRect/>
          <a:stretch>
            <a:fillRect/>
          </a:stretch>
        </p:blipFill>
        <p:spPr bwMode="auto">
          <a:xfrm>
            <a:off x="1828800" y="1981200"/>
            <a:ext cx="5076825"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 Traders</a:t>
            </a:r>
            <a:endParaRPr lang="en-US" dirty="0"/>
          </a:p>
        </p:txBody>
      </p:sp>
      <p:sp>
        <p:nvSpPr>
          <p:cNvPr id="3" name="Content Placeholder 2"/>
          <p:cNvSpPr>
            <a:spLocks noGrp="1"/>
          </p:cNvSpPr>
          <p:nvPr>
            <p:ph idx="1"/>
          </p:nvPr>
        </p:nvSpPr>
        <p:spPr>
          <a:xfrm>
            <a:off x="533400" y="762000"/>
            <a:ext cx="7924800" cy="5334000"/>
          </a:xfrm>
        </p:spPr>
        <p:txBody>
          <a:bodyPr/>
          <a:lstStyle/>
          <a:p>
            <a:r>
              <a:rPr lang="en-US" dirty="0" smtClean="0"/>
              <a:t>Not the same as technical traders</a:t>
            </a:r>
          </a:p>
          <a:p>
            <a:r>
              <a:rPr lang="en-US" dirty="0" smtClean="0"/>
              <a:t>Successful Quant Traders</a:t>
            </a:r>
          </a:p>
          <a:p>
            <a:pPr lvl="1"/>
            <a:r>
              <a:rPr lang="en-US" dirty="0" smtClean="0"/>
              <a:t>Jesse Livermore </a:t>
            </a:r>
          </a:p>
          <a:p>
            <a:pPr lvl="1"/>
            <a:r>
              <a:rPr lang="en-US" dirty="0" smtClean="0"/>
              <a:t>Ed Thorp </a:t>
            </a:r>
            <a:r>
              <a:rPr lang="en-US" dirty="0" smtClean="0">
                <a:solidFill>
                  <a:srgbClr val="00FF00"/>
                </a:solidFill>
              </a:rPr>
              <a:t>43/44 </a:t>
            </a:r>
            <a:r>
              <a:rPr lang="el-GR" dirty="0" smtClean="0">
                <a:solidFill>
                  <a:srgbClr val="00FF00"/>
                </a:solidFill>
                <a:latin typeface="Arial"/>
                <a:cs typeface="Arial"/>
              </a:rPr>
              <a:t>π</a:t>
            </a:r>
            <a:endParaRPr lang="en-US" dirty="0" smtClean="0">
              <a:solidFill>
                <a:srgbClr val="00FF00"/>
              </a:solidFill>
            </a:endParaRPr>
          </a:p>
          <a:p>
            <a:pPr lvl="1"/>
            <a:r>
              <a:rPr lang="en-US" dirty="0" smtClean="0"/>
              <a:t>Jim Simons </a:t>
            </a:r>
            <a:r>
              <a:rPr lang="en-US" dirty="0" smtClean="0">
                <a:solidFill>
                  <a:srgbClr val="00FF00"/>
                </a:solidFill>
              </a:rPr>
              <a:t>39.15% CAGR</a:t>
            </a:r>
          </a:p>
          <a:p>
            <a:pPr lvl="1"/>
            <a:r>
              <a:rPr lang="en-US" dirty="0" smtClean="0"/>
              <a:t>Soros’ Quantum Fund </a:t>
            </a:r>
            <a:r>
              <a:rPr lang="en-US" dirty="0" smtClean="0">
                <a:solidFill>
                  <a:srgbClr val="00FF00"/>
                </a:solidFill>
              </a:rPr>
              <a:t>30.1 CAGR 88-99</a:t>
            </a:r>
          </a:p>
          <a:p>
            <a:pPr lvl="1"/>
            <a:r>
              <a:rPr lang="en-US" dirty="0" smtClean="0"/>
              <a:t>The 50 out of 9000 superior hedge funds</a:t>
            </a:r>
          </a:p>
          <a:p>
            <a:pPr lvl="1"/>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33</a:t>
            </a:fld>
            <a:endParaRPr lang="en-US" dirty="0"/>
          </a:p>
        </p:txBody>
      </p:sp>
      <p:pic>
        <p:nvPicPr>
          <p:cNvPr id="19459" name="Picture 3"/>
          <p:cNvPicPr>
            <a:picLocks noChangeAspect="1" noChangeArrowheads="1"/>
          </p:cNvPicPr>
          <p:nvPr/>
        </p:nvPicPr>
        <p:blipFill>
          <a:blip r:embed="rId3" cstate="print"/>
          <a:srcRect/>
          <a:stretch>
            <a:fillRect/>
          </a:stretch>
        </p:blipFill>
        <p:spPr bwMode="auto">
          <a:xfrm>
            <a:off x="4648200" y="1981200"/>
            <a:ext cx="1524000" cy="629279"/>
          </a:xfrm>
          <a:prstGeom prst="rect">
            <a:avLst/>
          </a:prstGeom>
          <a:noFill/>
          <a:ln w="9525">
            <a:noFill/>
            <a:miter lim="800000"/>
            <a:headEnd/>
            <a:tailEnd/>
          </a:ln>
        </p:spPr>
      </p:pic>
      <p:pic>
        <p:nvPicPr>
          <p:cNvPr id="19460" name="Picture 4"/>
          <p:cNvPicPr>
            <a:picLocks noChangeAspect="1" noChangeArrowheads="1"/>
          </p:cNvPicPr>
          <p:nvPr/>
        </p:nvPicPr>
        <p:blipFill>
          <a:blip r:embed="rId4" cstate="print"/>
          <a:srcRect/>
          <a:stretch>
            <a:fillRect/>
          </a:stretch>
        </p:blipFill>
        <p:spPr bwMode="auto">
          <a:xfrm>
            <a:off x="2057400" y="4572000"/>
            <a:ext cx="2209800" cy="1997559"/>
          </a:xfrm>
          <a:prstGeom prst="rect">
            <a:avLst/>
          </a:prstGeom>
          <a:noFill/>
          <a:ln w="9525">
            <a:noFill/>
            <a:miter lim="800000"/>
            <a:headEnd/>
            <a:tailEnd/>
          </a:ln>
        </p:spPr>
      </p:pic>
      <p:pic>
        <p:nvPicPr>
          <p:cNvPr id="19461" name="Picture 5"/>
          <p:cNvPicPr>
            <a:picLocks noChangeAspect="1" noChangeArrowheads="1"/>
          </p:cNvPicPr>
          <p:nvPr/>
        </p:nvPicPr>
        <p:blipFill>
          <a:blip r:embed="rId5" cstate="print"/>
          <a:srcRect/>
          <a:stretch>
            <a:fillRect/>
          </a:stretch>
        </p:blipFill>
        <p:spPr bwMode="auto">
          <a:xfrm>
            <a:off x="5257800" y="4572000"/>
            <a:ext cx="1727200" cy="1897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Modelers/Engineers</a:t>
            </a:r>
            <a:endParaRPr lang="en-US" dirty="0"/>
          </a:p>
        </p:txBody>
      </p:sp>
      <p:sp>
        <p:nvSpPr>
          <p:cNvPr id="3" name="Content Placeholder 2"/>
          <p:cNvSpPr>
            <a:spLocks noGrp="1"/>
          </p:cNvSpPr>
          <p:nvPr>
            <p:ph idx="1"/>
          </p:nvPr>
        </p:nvSpPr>
        <p:spPr>
          <a:xfrm>
            <a:off x="457200" y="762000"/>
            <a:ext cx="8305800" cy="5334000"/>
          </a:xfrm>
        </p:spPr>
        <p:txBody>
          <a:bodyPr/>
          <a:lstStyle/>
          <a:p>
            <a:r>
              <a:rPr lang="en-US" dirty="0" smtClean="0"/>
              <a:t>Ed Thorp - "godfather of the </a:t>
            </a:r>
            <a:r>
              <a:rPr lang="en-US" dirty="0" err="1" smtClean="0"/>
              <a:t>Quants</a:t>
            </a:r>
            <a:r>
              <a:rPr lang="en-US" dirty="0" smtClean="0"/>
              <a:t>“</a:t>
            </a:r>
          </a:p>
          <a:p>
            <a:r>
              <a:rPr lang="en-US" dirty="0" smtClean="0"/>
              <a:t>Peter Muller of Morgan Stanley</a:t>
            </a:r>
          </a:p>
          <a:p>
            <a:r>
              <a:rPr lang="en-US" dirty="0" smtClean="0"/>
              <a:t>Ken Griffin of Citadel</a:t>
            </a:r>
          </a:p>
          <a:p>
            <a:r>
              <a:rPr lang="en-US" dirty="0" smtClean="0"/>
              <a:t>Boaz Weinstein of Deutsche Bank</a:t>
            </a:r>
          </a:p>
          <a:p>
            <a:r>
              <a:rPr lang="en-US" dirty="0" smtClean="0"/>
              <a:t>Cliff </a:t>
            </a:r>
            <a:r>
              <a:rPr lang="en-US" dirty="0" err="1" smtClean="0"/>
              <a:t>Asness</a:t>
            </a:r>
            <a:r>
              <a:rPr lang="en-US" dirty="0" smtClean="0"/>
              <a:t> of AQR</a:t>
            </a:r>
          </a:p>
          <a:p>
            <a:r>
              <a:rPr lang="en-US" dirty="0" smtClean="0"/>
              <a:t>B-S-M</a:t>
            </a:r>
          </a:p>
          <a:p>
            <a:r>
              <a:rPr lang="en-US" dirty="0" smtClean="0"/>
              <a:t>Emanuel </a:t>
            </a:r>
            <a:r>
              <a:rPr lang="en-US" dirty="0" err="1" smtClean="0"/>
              <a:t>Derman</a:t>
            </a:r>
            <a:r>
              <a:rPr lang="en-US" dirty="0" smtClean="0"/>
              <a:t> - </a:t>
            </a:r>
            <a:r>
              <a:rPr lang="en-US" sz="2400" dirty="0" smtClean="0">
                <a:solidFill>
                  <a:srgbClr val="FFFF00"/>
                </a:solidFill>
              </a:rPr>
              <a:t>"The math of economics is so much more formal than that of physics - it reads like Euclid or set theory … You’d think that all this would produce precision.  Yet, compared with physics, economics has so little explanatory or predictive power."</a:t>
            </a:r>
          </a:p>
          <a:p>
            <a:endParaRPr lang="en-US" dirty="0" smtClean="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34</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Daddy of ‘</a:t>
            </a:r>
            <a:r>
              <a:rPr lang="en-US" dirty="0" err="1" smtClean="0"/>
              <a:t>em</a:t>
            </a:r>
            <a:r>
              <a:rPr lang="en-US" dirty="0" smtClean="0"/>
              <a:t> All</a:t>
            </a:r>
            <a:endParaRPr lang="en-US" dirty="0"/>
          </a:p>
        </p:txBody>
      </p:sp>
      <p:sp>
        <p:nvSpPr>
          <p:cNvPr id="3" name="Content Placeholder 2"/>
          <p:cNvSpPr>
            <a:spLocks noGrp="1"/>
          </p:cNvSpPr>
          <p:nvPr>
            <p:ph idx="1"/>
          </p:nvPr>
        </p:nvSpPr>
        <p:spPr/>
        <p:txBody>
          <a:bodyPr/>
          <a:lstStyle/>
          <a:p>
            <a:r>
              <a:rPr lang="en-US" dirty="0" smtClean="0"/>
              <a:t>B-S-M created for sell side (Dealers)</a:t>
            </a:r>
          </a:p>
          <a:p>
            <a:r>
              <a:rPr lang="en-US" dirty="0" smtClean="0"/>
              <a:t>Black’s penchant for equilibrium resulted in the B-S PDE, which was eventually solved</a:t>
            </a:r>
          </a:p>
          <a:p>
            <a:r>
              <a:rPr lang="en-US" dirty="0" smtClean="0"/>
              <a:t>B-S price is such to cover the cost to hedge over the life of the position</a:t>
            </a:r>
          </a:p>
          <a:p>
            <a:r>
              <a:rPr lang="en-US" dirty="0" smtClean="0">
                <a:solidFill>
                  <a:srgbClr val="FFFF00"/>
                </a:solidFill>
              </a:rPr>
              <a:t>“Can sell as much risk as the client wants w/o taking on risk yourself”</a:t>
            </a:r>
          </a:p>
          <a:p>
            <a:r>
              <a:rPr lang="en-US" dirty="0" smtClean="0"/>
              <a:t>Very utilized economic solution</a:t>
            </a: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0"/>
            <a:ext cx="5181600" cy="762000"/>
          </a:xfrm>
        </p:spPr>
        <p:txBody>
          <a:bodyPr/>
          <a:lstStyle/>
          <a:p>
            <a:r>
              <a:rPr lang="en-US" sz="3600" dirty="0" smtClean="0"/>
              <a:t>Example-Securitization</a:t>
            </a:r>
            <a:endParaRPr lang="en-US" sz="3600" dirty="0"/>
          </a:p>
        </p:txBody>
      </p:sp>
      <p:sp>
        <p:nvSpPr>
          <p:cNvPr id="3" name="Content Placeholder 2"/>
          <p:cNvSpPr>
            <a:spLocks noGrp="1"/>
          </p:cNvSpPr>
          <p:nvPr>
            <p:ph idx="1"/>
          </p:nvPr>
        </p:nvSpPr>
        <p:spPr>
          <a:xfrm>
            <a:off x="838200" y="762000"/>
            <a:ext cx="7772400" cy="5334000"/>
          </a:xfrm>
        </p:spPr>
        <p:txBody>
          <a:bodyPr/>
          <a:lstStyle/>
          <a:p>
            <a:pPr algn="ctr">
              <a:buNone/>
            </a:pPr>
            <a:r>
              <a:rPr lang="en-US" sz="4000" dirty="0" smtClean="0">
                <a:solidFill>
                  <a:srgbClr val="F9FF01"/>
                </a:solidFill>
              </a:rPr>
              <a:t>“Originate and Sell!”</a:t>
            </a:r>
          </a:p>
          <a:p>
            <a:pPr>
              <a:buNone/>
            </a:pPr>
            <a:endParaRPr lang="en-US" sz="1800" dirty="0" smtClean="0"/>
          </a:p>
          <a:p>
            <a:pPr>
              <a:buNone/>
            </a:pPr>
            <a:r>
              <a:rPr lang="en-US" dirty="0" smtClean="0"/>
              <a:t>FNM</a:t>
            </a:r>
            <a:r>
              <a:rPr lang="en-US" dirty="0" smtClean="0">
                <a:solidFill>
                  <a:srgbClr val="F9FF01"/>
                </a:solidFill>
              </a:rPr>
              <a:t>A</a:t>
            </a:r>
            <a:r>
              <a:rPr lang="en-US" dirty="0" smtClean="0"/>
              <a:t>, FRE[</a:t>
            </a:r>
            <a:r>
              <a:rPr lang="en-US" dirty="0" smtClean="0">
                <a:solidFill>
                  <a:srgbClr val="F9FF01"/>
                </a:solidFill>
              </a:rPr>
              <a:t>FMCC</a:t>
            </a:r>
            <a:r>
              <a:rPr lang="en-US" dirty="0" smtClean="0"/>
              <a:t>], GNMA, FHLB</a:t>
            </a:r>
            <a:endParaRPr lang="en-US" sz="4000" dirty="0" smtClean="0">
              <a:solidFill>
                <a:srgbClr val="F9FF01"/>
              </a:solidFill>
            </a:endParaRPr>
          </a:p>
          <a:p>
            <a:endParaRPr lang="en-US" sz="4000" dirty="0" smtClean="0">
              <a:solidFill>
                <a:srgbClr val="F9FF01"/>
              </a:solidFill>
            </a:endParaRPr>
          </a:p>
          <a:p>
            <a:endParaRPr lang="en-US" sz="4000" dirty="0" smtClean="0">
              <a:solidFill>
                <a:srgbClr val="F9FF01"/>
              </a:solidFill>
            </a:endParaRPr>
          </a:p>
          <a:p>
            <a:pPr>
              <a:buNone/>
            </a:pPr>
            <a:endParaRPr lang="en-US" sz="2000" dirty="0" smtClean="0"/>
          </a:p>
          <a:p>
            <a:pPr>
              <a:buNone/>
            </a:pPr>
            <a:r>
              <a:rPr lang="en-US" dirty="0" smtClean="0"/>
              <a:t>Mutual Funds, Pension Funds, Insurance Funds, Hedge Funds, Investments Banks (BSC, MER, GS, MS), Int’l</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36</a:t>
            </a:fld>
            <a:endParaRPr lang="en-US" dirty="0"/>
          </a:p>
        </p:txBody>
      </p:sp>
      <p:graphicFrame>
        <p:nvGraphicFramePr>
          <p:cNvPr id="5" name="Diagram 4"/>
          <p:cNvGraphicFramePr/>
          <p:nvPr/>
        </p:nvGraphicFramePr>
        <p:xfrm>
          <a:off x="228600" y="2286000"/>
          <a:ext cx="8686800" cy="205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dirty="0" err="1" smtClean="0"/>
              <a:t>Quants</a:t>
            </a:r>
            <a:endParaRPr lang="en-US" dirty="0"/>
          </a:p>
        </p:txBody>
      </p:sp>
      <p:sp>
        <p:nvSpPr>
          <p:cNvPr id="3" name="Content Placeholder 2"/>
          <p:cNvSpPr>
            <a:spLocks noGrp="1"/>
          </p:cNvSpPr>
          <p:nvPr>
            <p:ph idx="1"/>
          </p:nvPr>
        </p:nvSpPr>
        <p:spPr>
          <a:xfrm>
            <a:off x="457200" y="762000"/>
            <a:ext cx="8229600" cy="5334000"/>
          </a:xfrm>
        </p:spPr>
        <p:txBody>
          <a:bodyPr/>
          <a:lstStyle/>
          <a:p>
            <a:r>
              <a:rPr lang="en-US" dirty="0" smtClean="0"/>
              <a:t>Need to bid on pools offered by GSE’s</a:t>
            </a:r>
          </a:p>
          <a:p>
            <a:r>
              <a:rPr lang="en-US" dirty="0" smtClean="0"/>
              <a:t>Bond Valuation Models (Salomon)</a:t>
            </a:r>
          </a:p>
          <a:p>
            <a:r>
              <a:rPr lang="en-US" dirty="0" smtClean="0"/>
              <a:t>ARM’s tricky  </a:t>
            </a:r>
            <a:r>
              <a:rPr lang="en-US" dirty="0" smtClean="0">
                <a:latin typeface="Arial"/>
                <a:cs typeface="Arial"/>
              </a:rPr>
              <a:t>≡ complex option</a:t>
            </a:r>
          </a:p>
          <a:p>
            <a:r>
              <a:rPr lang="en-US" dirty="0" smtClean="0">
                <a:latin typeface="Arial"/>
                <a:cs typeface="Arial"/>
              </a:rPr>
              <a:t>Estimate</a:t>
            </a:r>
          </a:p>
          <a:p>
            <a:pPr lvl="1"/>
            <a:r>
              <a:rPr lang="en-US" dirty="0" smtClean="0">
                <a:latin typeface="Arial"/>
                <a:cs typeface="Arial"/>
              </a:rPr>
              <a:t>Yield curve</a:t>
            </a:r>
          </a:p>
          <a:p>
            <a:pPr lvl="1"/>
            <a:r>
              <a:rPr lang="en-US" dirty="0" smtClean="0">
                <a:latin typeface="Arial"/>
                <a:cs typeface="Arial"/>
              </a:rPr>
              <a:t>Default/repay rates</a:t>
            </a:r>
          </a:p>
          <a:p>
            <a:pPr lvl="1"/>
            <a:r>
              <a:rPr lang="en-US" dirty="0" err="1" smtClean="0">
                <a:latin typeface="Arial"/>
                <a:cs typeface="Arial"/>
              </a:rPr>
              <a:t>Zipcode</a:t>
            </a:r>
            <a:endParaRPr lang="en-US" dirty="0" smtClean="0">
              <a:latin typeface="Arial"/>
              <a:cs typeface="Arial"/>
            </a:endParaRPr>
          </a:p>
          <a:p>
            <a:r>
              <a:rPr lang="en-US" dirty="0" smtClean="0">
                <a:latin typeface="Arial"/>
                <a:cs typeface="Arial"/>
              </a:rPr>
              <a:t>Simulate → Value of pool</a:t>
            </a:r>
          </a:p>
          <a:p>
            <a:r>
              <a:rPr lang="en-US" dirty="0" smtClean="0">
                <a:latin typeface="Arial"/>
                <a:cs typeface="Arial"/>
              </a:rPr>
              <a:t>Do this in 30 minutes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History</a:t>
            </a:r>
            <a:endParaRPr lang="en-US" dirty="0"/>
          </a:p>
        </p:txBody>
      </p:sp>
      <p:sp>
        <p:nvSpPr>
          <p:cNvPr id="3" name="Content Placeholder 2"/>
          <p:cNvSpPr>
            <a:spLocks noGrp="1"/>
          </p:cNvSpPr>
          <p:nvPr>
            <p:ph idx="1"/>
          </p:nvPr>
        </p:nvSpPr>
        <p:spPr>
          <a:xfrm>
            <a:off x="457200" y="762000"/>
            <a:ext cx="8458200" cy="4191000"/>
          </a:xfrm>
        </p:spPr>
        <p:txBody>
          <a:bodyPr/>
          <a:lstStyle/>
          <a:p>
            <a:r>
              <a:rPr lang="en-US" dirty="0" smtClean="0">
                <a:solidFill>
                  <a:srgbClr val="FF9966"/>
                </a:solidFill>
              </a:rPr>
              <a:t>1970</a:t>
            </a:r>
            <a:r>
              <a:rPr lang="en-US" dirty="0" smtClean="0"/>
              <a:t> First MBS (GNMA)</a:t>
            </a:r>
          </a:p>
          <a:p>
            <a:r>
              <a:rPr lang="en-US" dirty="0" smtClean="0">
                <a:solidFill>
                  <a:srgbClr val="FF9966"/>
                </a:solidFill>
              </a:rPr>
              <a:t>1983</a:t>
            </a:r>
            <a:r>
              <a:rPr lang="en-US" dirty="0" smtClean="0"/>
              <a:t> First CMO (First Boston/Salomon)</a:t>
            </a:r>
          </a:p>
          <a:p>
            <a:r>
              <a:rPr lang="en-US" dirty="0" smtClean="0">
                <a:solidFill>
                  <a:srgbClr val="FF9966"/>
                </a:solidFill>
              </a:rPr>
              <a:t>1985</a:t>
            </a:r>
            <a:r>
              <a:rPr lang="en-US" dirty="0" smtClean="0"/>
              <a:t> </a:t>
            </a:r>
            <a:r>
              <a:rPr lang="en-US" dirty="0" smtClean="0"/>
              <a:t>2</a:t>
            </a:r>
            <a:r>
              <a:rPr lang="en-US" baseline="30000" dirty="0" smtClean="0"/>
              <a:t>nd</a:t>
            </a:r>
            <a:r>
              <a:rPr lang="en-US" dirty="0" smtClean="0"/>
              <a:t> ABS </a:t>
            </a:r>
            <a:r>
              <a:rPr lang="en-US" dirty="0" smtClean="0"/>
              <a:t>$60M CARS</a:t>
            </a:r>
          </a:p>
          <a:p>
            <a:r>
              <a:rPr lang="en-US" dirty="0" smtClean="0">
                <a:solidFill>
                  <a:srgbClr val="FF9966"/>
                </a:solidFill>
              </a:rPr>
              <a:t>1986</a:t>
            </a:r>
            <a:r>
              <a:rPr lang="en-US" dirty="0" smtClean="0"/>
              <a:t> $50M Credit Card CDO</a:t>
            </a:r>
          </a:p>
          <a:p>
            <a:r>
              <a:rPr lang="en-US" dirty="0" smtClean="0">
                <a:solidFill>
                  <a:srgbClr val="FF9966"/>
                </a:solidFill>
              </a:rPr>
              <a:t>1987</a:t>
            </a:r>
            <a:r>
              <a:rPr lang="en-US" dirty="0" smtClean="0"/>
              <a:t> AIG FP formed for </a:t>
            </a:r>
            <a:r>
              <a:rPr lang="en-US" i="1" dirty="0" smtClean="0"/>
              <a:t>Carpe Diem</a:t>
            </a:r>
            <a:endParaRPr lang="en-US" dirty="0" smtClean="0"/>
          </a:p>
          <a:p>
            <a:r>
              <a:rPr lang="en-US" dirty="0" smtClean="0">
                <a:solidFill>
                  <a:srgbClr val="FF9966"/>
                </a:solidFill>
              </a:rPr>
              <a:t>1991</a:t>
            </a:r>
            <a:r>
              <a:rPr lang="en-US" dirty="0" smtClean="0"/>
              <a:t> Steve Eisner begins Jr. Analyst at Oppenheimer, covers “specialty finance”</a:t>
            </a:r>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38</a:t>
            </a:fld>
            <a:endParaRPr lang="en-US" dirty="0"/>
          </a:p>
        </p:txBody>
      </p:sp>
      <p:pic>
        <p:nvPicPr>
          <p:cNvPr id="5" name="Picture 2"/>
          <p:cNvPicPr>
            <a:picLocks noChangeAspect="1" noChangeArrowheads="1"/>
          </p:cNvPicPr>
          <p:nvPr/>
        </p:nvPicPr>
        <p:blipFill>
          <a:blip r:embed="rId3" cstate="print"/>
          <a:srcRect/>
          <a:stretch>
            <a:fillRect/>
          </a:stretch>
        </p:blipFill>
        <p:spPr bwMode="auto">
          <a:xfrm>
            <a:off x="6629400" y="1905000"/>
            <a:ext cx="1862667" cy="1219200"/>
          </a:xfrm>
          <a:prstGeom prst="rect">
            <a:avLst/>
          </a:prstGeom>
          <a:noFill/>
          <a:ln w="9525">
            <a:noFill/>
            <a:miter lim="800000"/>
            <a:headEnd/>
            <a:tailEnd/>
          </a:ln>
        </p:spPr>
      </p:pic>
      <p:sp>
        <p:nvSpPr>
          <p:cNvPr id="7" name="TextBox 6"/>
          <p:cNvSpPr txBox="1"/>
          <p:nvPr/>
        </p:nvSpPr>
        <p:spPr>
          <a:xfrm>
            <a:off x="457200" y="4876800"/>
            <a:ext cx="3886200" cy="1600200"/>
          </a:xfrm>
          <a:prstGeom prst="rect">
            <a:avLst/>
          </a:prstGeom>
          <a:noFill/>
        </p:spPr>
        <p:txBody>
          <a:bodyPr wrap="square" rtlCol="0">
            <a:spAutoFit/>
          </a:bodyPr>
          <a:lstStyle/>
          <a:p>
            <a:r>
              <a:rPr lang="en-US" dirty="0" smtClean="0">
                <a:solidFill>
                  <a:srgbClr val="66FF33"/>
                </a:solidFill>
              </a:rPr>
              <a:t>“</a:t>
            </a:r>
            <a:r>
              <a:rPr lang="en-US" dirty="0" smtClean="0">
                <a:solidFill>
                  <a:srgbClr val="B6FF33"/>
                </a:solidFill>
              </a:rPr>
              <a:t>it was a piece of ---- I didn’t know you weren’t supposed to put sell ratings on companies”</a:t>
            </a:r>
            <a:endParaRPr lang="en-US" dirty="0">
              <a:solidFill>
                <a:srgbClr val="B6FF33"/>
              </a:solidFill>
            </a:endParaRPr>
          </a:p>
        </p:txBody>
      </p:sp>
      <p:sp>
        <p:nvSpPr>
          <p:cNvPr id="8" name="TextBox 7"/>
          <p:cNvSpPr txBox="1"/>
          <p:nvPr/>
        </p:nvSpPr>
        <p:spPr>
          <a:xfrm>
            <a:off x="4114800" y="4876800"/>
            <a:ext cx="4343400" cy="1569660"/>
          </a:xfrm>
          <a:prstGeom prst="rect">
            <a:avLst/>
          </a:prstGeom>
          <a:noFill/>
        </p:spPr>
        <p:txBody>
          <a:bodyPr wrap="square" rtlCol="0">
            <a:spAutoFit/>
          </a:bodyPr>
          <a:lstStyle/>
          <a:p>
            <a:r>
              <a:rPr lang="en-US" dirty="0" smtClean="0">
                <a:solidFill>
                  <a:srgbClr val="B6FF33"/>
                </a:solidFill>
              </a:rPr>
              <a:t>“Lomas Financial is perfectly hedged - it loses money in every conceivable interest rate environment”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a:xfrm>
            <a:off x="685800" y="762000"/>
            <a:ext cx="7772400" cy="5638800"/>
          </a:xfrm>
        </p:spPr>
        <p:txBody>
          <a:bodyPr/>
          <a:lstStyle/>
          <a:p>
            <a:r>
              <a:rPr lang="en-US" dirty="0" smtClean="0">
                <a:solidFill>
                  <a:srgbClr val="FF9966"/>
                </a:solidFill>
              </a:rPr>
              <a:t>1995</a:t>
            </a:r>
            <a:r>
              <a:rPr lang="en-US" dirty="0" smtClean="0"/>
              <a:t> $30B in Subprime Loans (SP); 65% fixed-rate</a:t>
            </a:r>
          </a:p>
          <a:p>
            <a:r>
              <a:rPr lang="en-US" dirty="0" smtClean="0">
                <a:solidFill>
                  <a:srgbClr val="FF9966"/>
                </a:solidFill>
              </a:rPr>
              <a:t>1997</a:t>
            </a:r>
            <a:r>
              <a:rPr lang="en-US" dirty="0" smtClean="0"/>
              <a:t> </a:t>
            </a:r>
            <a:r>
              <a:rPr lang="en-US" dirty="0" err="1" smtClean="0"/>
              <a:t>Eisman’s</a:t>
            </a:r>
            <a:r>
              <a:rPr lang="en-US" dirty="0" smtClean="0"/>
              <a:t> un-PC report on SP consumer finance</a:t>
            </a:r>
          </a:p>
          <a:p>
            <a:endParaRPr lang="en-US" dirty="0" smtClean="0">
              <a:solidFill>
                <a:srgbClr val="FF9966"/>
              </a:solidFill>
            </a:endParaRPr>
          </a:p>
          <a:p>
            <a:endParaRPr lang="en-US" dirty="0" smtClean="0">
              <a:solidFill>
                <a:srgbClr val="FF9966"/>
              </a:solidFill>
            </a:endParaRPr>
          </a:p>
          <a:p>
            <a:r>
              <a:rPr lang="en-US" dirty="0" smtClean="0">
                <a:solidFill>
                  <a:srgbClr val="FF9966"/>
                </a:solidFill>
              </a:rPr>
              <a:t>1997 </a:t>
            </a:r>
            <a:r>
              <a:rPr lang="en-US" dirty="0" smtClean="0"/>
              <a:t>SP lenders fail in boom of ‘97</a:t>
            </a:r>
          </a:p>
          <a:p>
            <a:r>
              <a:rPr lang="en-US" dirty="0" smtClean="0">
                <a:solidFill>
                  <a:srgbClr val="FF9966"/>
                </a:solidFill>
              </a:rPr>
              <a:t>2000</a:t>
            </a:r>
            <a:r>
              <a:rPr lang="en-US" dirty="0" smtClean="0"/>
              <a:t> $130B SP </a:t>
            </a:r>
            <a:r>
              <a:rPr lang="en-US" dirty="0" smtClean="0">
                <a:cs typeface="Arial"/>
              </a:rPr>
              <a:t>→ $55B CDO</a:t>
            </a:r>
          </a:p>
          <a:p>
            <a:r>
              <a:rPr lang="en-US" dirty="0" smtClean="0">
                <a:solidFill>
                  <a:srgbClr val="FF9966"/>
                </a:solidFill>
                <a:cs typeface="Arial"/>
              </a:rPr>
              <a:t>2001</a:t>
            </a:r>
            <a:r>
              <a:rPr lang="en-US" dirty="0" smtClean="0">
                <a:cs typeface="Arial"/>
              </a:rPr>
              <a:t> AIG FP doing $300M </a:t>
            </a:r>
            <a:r>
              <a:rPr lang="en-US" dirty="0" smtClean="0">
                <a:solidFill>
                  <a:srgbClr val="FF99CC"/>
                </a:solidFill>
                <a:cs typeface="Arial"/>
              </a:rPr>
              <a:t>CDS</a:t>
            </a:r>
            <a:r>
              <a:rPr lang="en-US" dirty="0" smtClean="0">
                <a:cs typeface="Arial"/>
              </a:rPr>
              <a:t> per year, contributing 15% profit </a:t>
            </a:r>
          </a:p>
          <a:p>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39</a:t>
            </a:fld>
            <a:endParaRPr lang="en-US" dirty="0"/>
          </a:p>
        </p:txBody>
      </p:sp>
      <p:sp>
        <p:nvSpPr>
          <p:cNvPr id="6" name="TextBox 5"/>
          <p:cNvSpPr txBox="1"/>
          <p:nvPr/>
        </p:nvSpPr>
        <p:spPr>
          <a:xfrm>
            <a:off x="381000" y="2971800"/>
            <a:ext cx="8458200" cy="892552"/>
          </a:xfrm>
          <a:prstGeom prst="rect">
            <a:avLst/>
          </a:prstGeom>
          <a:noFill/>
        </p:spPr>
        <p:txBody>
          <a:bodyPr wrap="square" rtlCol="0">
            <a:spAutoFit/>
          </a:bodyPr>
          <a:lstStyle/>
          <a:p>
            <a:r>
              <a:rPr lang="en-US" sz="2600" dirty="0" smtClean="0">
                <a:solidFill>
                  <a:srgbClr val="B6FF33"/>
                </a:solidFill>
              </a:rPr>
              <a:t>“involuntary prepayments”, “manufactured housing loans”  = high defaults in the mobile home loan space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3733800" y="0"/>
            <a:ext cx="5105400" cy="762000"/>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t>Previous Discussions</a:t>
            </a:r>
          </a:p>
        </p:txBody>
      </p:sp>
      <p:sp>
        <p:nvSpPr>
          <p:cNvPr id="15363" name="Slide Number Placeholder 3"/>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79CEC92E-9370-4B7F-AE65-D9EFE49573D7}" type="slidenum">
              <a:rPr lang="en-US">
                <a:ea typeface="MS PGothic" pitchFamily="34" charset="-128"/>
              </a:rPr>
              <a:pPr/>
              <a:t>4</a:t>
            </a:fld>
            <a:endParaRPr lang="en-US" dirty="0">
              <a:ea typeface="MS PGothic" pitchFamily="34" charset="-128"/>
            </a:endParaRPr>
          </a:p>
        </p:txBody>
      </p:sp>
      <p:sp>
        <p:nvSpPr>
          <p:cNvPr id="5" name="Content Placeholder 2"/>
          <p:cNvSpPr txBox="1">
            <a:spLocks/>
          </p:cNvSpPr>
          <p:nvPr/>
        </p:nvSpPr>
        <p:spPr>
          <a:xfrm>
            <a:off x="381000" y="838200"/>
            <a:ext cx="3886200" cy="5334000"/>
          </a:xfrm>
          <a:prstGeom prst="rect">
            <a:avLst/>
          </a:prstGeom>
        </p:spPr>
        <p:txBody>
          <a:bodyPr/>
          <a:lstStyle/>
          <a:p>
            <a:pPr marL="342900" indent="-342900">
              <a:spcBef>
                <a:spcPct val="20000"/>
              </a:spcBef>
              <a:buFontTx/>
              <a:buChar char="•"/>
              <a:defRPr/>
            </a:pPr>
            <a:r>
              <a:rPr lang="en-US" sz="3200" kern="0" dirty="0">
                <a:solidFill>
                  <a:srgbClr val="6AFCEE"/>
                </a:solidFill>
                <a:latin typeface="+mn-lt"/>
                <a:ea typeface="+mn-ea"/>
                <a:cs typeface="+mn-cs"/>
              </a:rPr>
              <a:t>Historical </a:t>
            </a:r>
            <a:r>
              <a:rPr lang="en-US" sz="3200" kern="0" dirty="0" smtClean="0">
                <a:solidFill>
                  <a:srgbClr val="6AFCEE"/>
                </a:solidFill>
                <a:latin typeface="+mn-lt"/>
                <a:ea typeface="+mn-ea"/>
                <a:cs typeface="+mn-cs"/>
              </a:rPr>
              <a:t>back- testing </a:t>
            </a:r>
            <a:r>
              <a:rPr lang="en-US" sz="3200" kern="0" dirty="0">
                <a:solidFill>
                  <a:srgbClr val="6AFCEE"/>
                </a:solidFill>
                <a:latin typeface="+mn-lt"/>
                <a:ea typeface="+mn-ea"/>
                <a:cs typeface="+mn-cs"/>
              </a:rPr>
              <a:t>vs. Real-World Positions (2010)</a:t>
            </a:r>
          </a:p>
          <a:p>
            <a:pPr marL="342900" indent="-342900">
              <a:spcBef>
                <a:spcPct val="20000"/>
              </a:spcBef>
              <a:buFontTx/>
              <a:buChar char="•"/>
              <a:defRPr/>
            </a:pPr>
            <a:endParaRPr lang="en-US" sz="3200" kern="0" dirty="0">
              <a:solidFill>
                <a:srgbClr val="6AFCEE"/>
              </a:solidFill>
              <a:latin typeface="+mn-lt"/>
              <a:ea typeface="+mn-ea"/>
              <a:cs typeface="+mn-cs"/>
            </a:endParaRPr>
          </a:p>
          <a:p>
            <a:pPr marL="342900" indent="-342900">
              <a:spcBef>
                <a:spcPct val="20000"/>
              </a:spcBef>
              <a:buFontTx/>
              <a:buChar char="•"/>
              <a:defRPr/>
            </a:pPr>
            <a:endParaRPr lang="en-US" sz="1600" kern="0" dirty="0">
              <a:solidFill>
                <a:srgbClr val="6AFCEE"/>
              </a:solidFill>
              <a:latin typeface="+mn-lt"/>
              <a:ea typeface="+mn-ea"/>
              <a:cs typeface="+mn-cs"/>
            </a:endParaRPr>
          </a:p>
          <a:p>
            <a:pPr marL="342900" indent="-342900">
              <a:spcBef>
                <a:spcPct val="20000"/>
              </a:spcBef>
              <a:buFontTx/>
              <a:buChar char="•"/>
              <a:defRPr/>
            </a:pPr>
            <a:r>
              <a:rPr lang="en-US" sz="3200" kern="0" dirty="0">
                <a:solidFill>
                  <a:srgbClr val="6AFCEE"/>
                </a:solidFill>
                <a:latin typeface="+mn-lt"/>
                <a:ea typeface="+mn-ea"/>
                <a:cs typeface="+mn-cs"/>
              </a:rPr>
              <a:t>Rags or Riches: Short Options Trading Program (2009)</a:t>
            </a:r>
          </a:p>
          <a:p>
            <a:pPr marL="342900" indent="-342900">
              <a:spcBef>
                <a:spcPct val="20000"/>
              </a:spcBef>
              <a:buFontTx/>
              <a:buChar char="•"/>
              <a:defRPr/>
            </a:pPr>
            <a:endParaRPr lang="en-US" sz="3200" kern="0" dirty="0">
              <a:solidFill>
                <a:srgbClr val="6AFCEE"/>
              </a:solidFill>
              <a:latin typeface="+mn-lt"/>
              <a:ea typeface="+mn-ea"/>
              <a:cs typeface="+mn-cs"/>
            </a:endParaRPr>
          </a:p>
        </p:txBody>
      </p:sp>
      <p:pic>
        <p:nvPicPr>
          <p:cNvPr id="15365" name="Picture 8" descr="irr_drawdown_compare2_99-09.emf"/>
          <p:cNvPicPr>
            <a:picLocks noChangeAspect="1"/>
          </p:cNvPicPr>
          <p:nvPr/>
        </p:nvPicPr>
        <p:blipFill>
          <a:blip r:embed="rId3" cstate="print">
            <a:lum bright="100000" contrast="-100000"/>
          </a:blip>
          <a:srcRect/>
          <a:stretch>
            <a:fillRect/>
          </a:stretch>
        </p:blipFill>
        <p:spPr bwMode="auto">
          <a:xfrm>
            <a:off x="4648200" y="609600"/>
            <a:ext cx="3810000" cy="2971800"/>
          </a:xfrm>
          <a:prstGeom prst="rect">
            <a:avLst/>
          </a:prstGeom>
          <a:noFill/>
          <a:ln w="9525">
            <a:noFill/>
            <a:miter lim="800000"/>
            <a:headEnd/>
            <a:tailEnd/>
          </a:ln>
        </p:spPr>
      </p:pic>
      <p:pic>
        <p:nvPicPr>
          <p:cNvPr id="15366" name="Picture 6" descr="cashplot_1otm_VariousDraw"/>
          <p:cNvPicPr>
            <a:picLocks noChangeAspect="1" noChangeArrowheads="1"/>
          </p:cNvPicPr>
          <p:nvPr/>
        </p:nvPicPr>
        <p:blipFill>
          <a:blip r:embed="rId4" cstate="print">
            <a:lum bright="100000" contrast="-100000"/>
          </a:blip>
          <a:srcRect/>
          <a:stretch>
            <a:fillRect/>
          </a:stretch>
        </p:blipFill>
        <p:spPr bwMode="auto">
          <a:xfrm>
            <a:off x="4800600" y="3733800"/>
            <a:ext cx="3581400" cy="2560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a:xfrm>
            <a:off x="228600" y="762000"/>
            <a:ext cx="8686800" cy="5334000"/>
          </a:xfrm>
        </p:spPr>
        <p:txBody>
          <a:bodyPr/>
          <a:lstStyle/>
          <a:p>
            <a:r>
              <a:rPr lang="en-US" dirty="0" smtClean="0">
                <a:solidFill>
                  <a:srgbClr val="FF9966"/>
                </a:solidFill>
                <a:cs typeface="Arial"/>
              </a:rPr>
              <a:t>2002</a:t>
            </a:r>
            <a:r>
              <a:rPr lang="en-US" dirty="0" smtClean="0">
                <a:cs typeface="Arial"/>
              </a:rPr>
              <a:t> No public SP lenders save HFC; Eisner furious at fraud; helped ACORN </a:t>
            </a:r>
            <a:br>
              <a:rPr lang="en-US" dirty="0" smtClean="0">
                <a:cs typeface="Arial"/>
              </a:rPr>
            </a:br>
            <a:r>
              <a:rPr lang="en-US" dirty="0" smtClean="0">
                <a:cs typeface="Arial"/>
              </a:rPr>
              <a:t>get $484 class-action; sold to </a:t>
            </a:r>
            <a:br>
              <a:rPr lang="en-US" dirty="0" smtClean="0">
                <a:cs typeface="Arial"/>
              </a:rPr>
            </a:br>
            <a:r>
              <a:rPr lang="en-US" sz="3200" dirty="0" smtClean="0">
                <a:cs typeface="Arial"/>
              </a:rPr>
              <a:t>HSBC Group (UK) for $15.5B</a:t>
            </a:r>
          </a:p>
          <a:p>
            <a:r>
              <a:rPr lang="en-US" dirty="0" smtClean="0">
                <a:solidFill>
                  <a:srgbClr val="FF9966"/>
                </a:solidFill>
                <a:cs typeface="Arial"/>
              </a:rPr>
              <a:t>2004</a:t>
            </a:r>
            <a:r>
              <a:rPr lang="en-US" dirty="0" smtClean="0">
                <a:cs typeface="Arial"/>
              </a:rPr>
              <a:t> Concludes all consumer finance screwing poor; MS lets him set up fund</a:t>
            </a:r>
          </a:p>
          <a:p>
            <a:r>
              <a:rPr lang="en-US" dirty="0" smtClean="0">
                <a:solidFill>
                  <a:srgbClr val="FF9966"/>
                </a:solidFill>
                <a:cs typeface="Arial"/>
              </a:rPr>
              <a:t>2004</a:t>
            </a:r>
            <a:r>
              <a:rPr lang="en-US" dirty="0" smtClean="0">
                <a:cs typeface="Arial"/>
              </a:rPr>
              <a:t> CDS on corporate bonds available</a:t>
            </a:r>
          </a:p>
          <a:p>
            <a:r>
              <a:rPr lang="en-US" dirty="0" smtClean="0">
                <a:solidFill>
                  <a:srgbClr val="FF9966"/>
                </a:solidFill>
                <a:cs typeface="Arial"/>
              </a:rPr>
              <a:t>2004</a:t>
            </a:r>
            <a:r>
              <a:rPr lang="en-US" dirty="0" smtClean="0">
                <a:cs typeface="Arial"/>
              </a:rPr>
              <a:t> Michael Burry actually </a:t>
            </a:r>
            <a:r>
              <a:rPr lang="en-US" i="1" dirty="0" smtClean="0">
                <a:cs typeface="Arial"/>
              </a:rPr>
              <a:t>READ</a:t>
            </a:r>
            <a:r>
              <a:rPr lang="en-US" dirty="0" smtClean="0">
                <a:cs typeface="Arial"/>
              </a:rPr>
              <a:t> the SP bond prospectuses; wanted to short bonds, but was impossible.  Sought CDS on SPMB</a:t>
            </a:r>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40</a:t>
            </a:fld>
            <a:endParaRPr lang="en-US" dirty="0"/>
          </a:p>
        </p:txBody>
      </p:sp>
      <p:pic>
        <p:nvPicPr>
          <p:cNvPr id="5" name="Picture 2"/>
          <p:cNvPicPr>
            <a:picLocks noChangeAspect="1" noChangeArrowheads="1"/>
          </p:cNvPicPr>
          <p:nvPr/>
        </p:nvPicPr>
        <p:blipFill>
          <a:blip r:embed="rId3" cstate="print"/>
          <a:srcRect/>
          <a:stretch>
            <a:fillRect/>
          </a:stretch>
        </p:blipFill>
        <p:spPr bwMode="auto">
          <a:xfrm>
            <a:off x="6705600" y="1676400"/>
            <a:ext cx="1600200" cy="10267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a:xfrm>
            <a:off x="381000" y="762000"/>
            <a:ext cx="8382000" cy="5334000"/>
          </a:xfrm>
        </p:spPr>
        <p:txBody>
          <a:bodyPr/>
          <a:lstStyle/>
          <a:p>
            <a:r>
              <a:rPr lang="en-US" dirty="0" smtClean="0">
                <a:solidFill>
                  <a:srgbClr val="FF9966"/>
                </a:solidFill>
                <a:cs typeface="Arial"/>
              </a:rPr>
              <a:t>2005</a:t>
            </a:r>
            <a:r>
              <a:rPr lang="en-US" dirty="0" smtClean="0">
                <a:cs typeface="Arial"/>
              </a:rPr>
              <a:t> SP back up and running; $625B SP → $507B CDO’s; 75% ARM’s; first resets not due till 2007, so do it now</a:t>
            </a:r>
          </a:p>
          <a:p>
            <a:r>
              <a:rPr lang="en-US" dirty="0" smtClean="0">
                <a:solidFill>
                  <a:srgbClr val="FF9966"/>
                </a:solidFill>
                <a:cs typeface="Arial"/>
              </a:rPr>
              <a:t>2005</a:t>
            </a:r>
            <a:r>
              <a:rPr lang="en-US" dirty="0" smtClean="0">
                <a:cs typeface="Arial"/>
              </a:rPr>
              <a:t> Only GS and DB interested; Burry was 1</a:t>
            </a:r>
            <a:r>
              <a:rPr lang="en-US" baseline="30000" dirty="0" smtClean="0">
                <a:cs typeface="Arial"/>
              </a:rPr>
              <a:t>st</a:t>
            </a:r>
            <a:r>
              <a:rPr lang="en-US" dirty="0" smtClean="0">
                <a:cs typeface="Arial"/>
              </a:rPr>
              <a:t> “retail” customer.  </a:t>
            </a:r>
          </a:p>
          <a:p>
            <a:pPr lvl="1"/>
            <a:r>
              <a:rPr lang="en-US" dirty="0" smtClean="0">
                <a:cs typeface="Arial"/>
              </a:rPr>
              <a:t>BBB only (250bps); (AAA 20bps, A 50)</a:t>
            </a:r>
          </a:p>
          <a:p>
            <a:pPr lvl="1"/>
            <a:r>
              <a:rPr lang="en-US" dirty="0" smtClean="0">
                <a:cs typeface="Arial"/>
              </a:rPr>
              <a:t>GS would do $5 in 6/05; By 7/05 offering $100M, not on other side!</a:t>
            </a:r>
          </a:p>
          <a:p>
            <a:pPr lvl="1"/>
            <a:r>
              <a:rPr lang="en-US" dirty="0" smtClean="0">
                <a:cs typeface="Arial"/>
              </a:rPr>
              <a:t>AIG FP was selling to GS for 12!  $400M riskless profit/yr to GS</a:t>
            </a:r>
          </a:p>
          <a:p>
            <a:r>
              <a:rPr lang="en-US" dirty="0" smtClean="0">
                <a:solidFill>
                  <a:srgbClr val="FF9966"/>
                </a:solidFill>
                <a:cs typeface="Arial"/>
              </a:rPr>
              <a:t>2005</a:t>
            </a:r>
            <a:r>
              <a:rPr lang="en-US" dirty="0" smtClean="0">
                <a:cs typeface="Arial"/>
              </a:rPr>
              <a:t> Offered $1-10B to Paulson</a:t>
            </a:r>
          </a:p>
          <a:p>
            <a:pPr lvl="1"/>
            <a:endParaRPr lang="en-US" dirty="0" smtClean="0">
              <a:cs typeface="Arial"/>
            </a:endParaRPr>
          </a:p>
          <a:p>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Traction</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42</a:t>
            </a:fld>
            <a:endParaRPr lang="en-US" dirty="0"/>
          </a:p>
        </p:txBody>
      </p:sp>
      <p:sp>
        <p:nvSpPr>
          <p:cNvPr id="6" name="Content Placeholder 5"/>
          <p:cNvSpPr>
            <a:spLocks noGrp="1"/>
          </p:cNvSpPr>
          <p:nvPr>
            <p:ph idx="1"/>
          </p:nvPr>
        </p:nvSpPr>
        <p:spPr>
          <a:xfrm>
            <a:off x="685800" y="838200"/>
            <a:ext cx="7772400" cy="4191000"/>
          </a:xfrm>
        </p:spPr>
        <p:txBody>
          <a:bodyPr/>
          <a:lstStyle/>
          <a:p>
            <a:pPr algn="ctr">
              <a:buNone/>
            </a:pPr>
            <a:endParaRPr lang="en-US" dirty="0" smtClean="0">
              <a:solidFill>
                <a:srgbClr val="F9FF01"/>
              </a:solidFill>
            </a:endParaRPr>
          </a:p>
          <a:p>
            <a:pPr algn="ctr">
              <a:buNone/>
            </a:pPr>
            <a:endParaRPr lang="en-US" dirty="0" smtClean="0">
              <a:solidFill>
                <a:srgbClr val="F9FF01"/>
              </a:solidFill>
            </a:endParaRPr>
          </a:p>
          <a:p>
            <a:pPr algn="ctr">
              <a:buNone/>
            </a:pPr>
            <a:r>
              <a:rPr lang="en-US" dirty="0" smtClean="0">
                <a:solidFill>
                  <a:srgbClr val="F9FF01"/>
                </a:solidFill>
              </a:rPr>
              <a:t>“How do you explain to an innocent citizen of the free world the importance of a credit default swap on a double-A tranche of a sub-prime collateralized debt obligation”  </a:t>
            </a:r>
          </a:p>
          <a:p>
            <a:pPr algn="ctr">
              <a:buNone/>
            </a:pPr>
            <a:r>
              <a:rPr lang="en-US" dirty="0" smtClean="0">
                <a:solidFill>
                  <a:srgbClr val="F9FF01"/>
                </a:solidFill>
              </a:rPr>
              <a:t>-</a:t>
            </a:r>
            <a:r>
              <a:rPr lang="en-US" sz="2000" dirty="0" smtClean="0">
                <a:solidFill>
                  <a:srgbClr val="F9FF01"/>
                </a:solidFill>
              </a:rPr>
              <a:t>Ben </a:t>
            </a:r>
            <a:r>
              <a:rPr lang="en-US" sz="2000" dirty="0" err="1" smtClean="0">
                <a:solidFill>
                  <a:srgbClr val="F9FF01"/>
                </a:solidFill>
              </a:rPr>
              <a:t>Hockett</a:t>
            </a:r>
            <a:endParaRPr lang="en-US" sz="2000" dirty="0">
              <a:solidFill>
                <a:srgbClr val="F9FF0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Bottom Line</a:t>
            </a:r>
            <a:endParaRPr lang="en-US" dirty="0"/>
          </a:p>
        </p:txBody>
      </p:sp>
      <p:sp>
        <p:nvSpPr>
          <p:cNvPr id="3" name="Content Placeholder 2"/>
          <p:cNvSpPr>
            <a:spLocks noGrp="1"/>
          </p:cNvSpPr>
          <p:nvPr>
            <p:ph idx="1"/>
          </p:nvPr>
        </p:nvSpPr>
        <p:spPr>
          <a:xfrm>
            <a:off x="228600" y="762000"/>
            <a:ext cx="8686800" cy="5334000"/>
          </a:xfrm>
        </p:spPr>
        <p:txBody>
          <a:bodyPr/>
          <a:lstStyle/>
          <a:p>
            <a:r>
              <a:rPr lang="en-US" dirty="0" smtClean="0"/>
              <a:t>Worst class of SPMB had a description:</a:t>
            </a:r>
          </a:p>
          <a:p>
            <a:pPr lvl="1" algn="ctr">
              <a:buNone/>
            </a:pPr>
            <a:r>
              <a:rPr lang="en-US" sz="3200" dirty="0" smtClean="0">
                <a:solidFill>
                  <a:srgbClr val="F9FF01"/>
                </a:solidFill>
              </a:rPr>
              <a:t>“interest-only, negative-amortization adjustable-rate subprime mortgage”</a:t>
            </a:r>
          </a:p>
          <a:p>
            <a:endParaRPr lang="en-US" sz="1050" dirty="0" smtClean="0"/>
          </a:p>
          <a:p>
            <a:r>
              <a:rPr lang="en-US" dirty="0" smtClean="0"/>
              <a:t>What they needed and had manufactured by persistence</a:t>
            </a:r>
          </a:p>
          <a:p>
            <a:endParaRPr lang="en-US" sz="1050" dirty="0" smtClean="0"/>
          </a:p>
          <a:p>
            <a:pPr algn="ctr">
              <a:buNone/>
            </a:pPr>
            <a:r>
              <a:rPr lang="en-US" dirty="0" smtClean="0">
                <a:solidFill>
                  <a:srgbClr val="F9FF01"/>
                </a:solidFill>
              </a:rPr>
              <a:t>“CDS on AA-rated CDO’s on BBB-rated PMB’s”</a:t>
            </a:r>
          </a:p>
          <a:p>
            <a:r>
              <a:rPr lang="en-US" dirty="0" smtClean="0"/>
              <a:t>Burry/Eisner bought the BBB</a:t>
            </a:r>
          </a:p>
          <a:p>
            <a:r>
              <a:rPr lang="en-US" dirty="0" smtClean="0"/>
              <a:t>Cornwall bought the AA</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July 18, 2007</a:t>
            </a:r>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44</a:t>
            </a:fld>
            <a:endParaRPr lang="en-US" dirty="0"/>
          </a:p>
        </p:txBody>
      </p:sp>
      <p:pic>
        <p:nvPicPr>
          <p:cNvPr id="95235" name="Picture 3"/>
          <p:cNvPicPr>
            <a:picLocks noChangeAspect="1" noChangeArrowheads="1"/>
          </p:cNvPicPr>
          <p:nvPr/>
        </p:nvPicPr>
        <p:blipFill>
          <a:blip r:embed="rId2" cstate="print"/>
          <a:srcRect/>
          <a:stretch>
            <a:fillRect/>
          </a:stretch>
        </p:blipFill>
        <p:spPr bwMode="auto">
          <a:xfrm>
            <a:off x="381000" y="685800"/>
            <a:ext cx="8763000" cy="57038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81000" y="762000"/>
            <a:ext cx="8382000" cy="5334000"/>
          </a:xfrm>
        </p:spPr>
        <p:txBody>
          <a:bodyPr/>
          <a:lstStyle/>
          <a:p>
            <a:r>
              <a:rPr lang="en-US" dirty="0" smtClean="0"/>
              <a:t>8/31/07, 20 days after Cornwall sold their AA’s for 4100bps, Burry sold his BBB’s for 8500 bps to desperate Wall St. firms. </a:t>
            </a:r>
          </a:p>
          <a:p>
            <a:r>
              <a:rPr lang="en-US" dirty="0" smtClean="0"/>
              <a:t> Burry’s fund made  $750M</a:t>
            </a:r>
          </a:p>
          <a:p>
            <a:r>
              <a:rPr lang="en-US" dirty="0" smtClean="0"/>
              <a:t>Fewer than 100 buyers of these CDS’s</a:t>
            </a:r>
          </a:p>
          <a:p>
            <a:pPr lvl="1"/>
            <a:r>
              <a:rPr lang="en-US" dirty="0" smtClean="0"/>
              <a:t>Most were hedgers</a:t>
            </a:r>
          </a:p>
          <a:p>
            <a:pPr lvl="1"/>
            <a:r>
              <a:rPr lang="en-US" dirty="0" smtClean="0"/>
              <a:t>Some were ill-advisedly doing convergence trades using them</a:t>
            </a:r>
          </a:p>
          <a:p>
            <a:pPr lvl="1"/>
            <a:r>
              <a:rPr lang="en-US" dirty="0" smtClean="0"/>
              <a:t>Between 10-20 actually saw it coming and worked to get the product available</a:t>
            </a:r>
          </a:p>
          <a:p>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45</a:t>
            </a:fld>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on Main St.</a:t>
            </a:r>
            <a:endParaRPr lang="en-US" dirty="0"/>
          </a:p>
        </p:txBody>
      </p:sp>
      <p:sp>
        <p:nvSpPr>
          <p:cNvPr id="3" name="Content Placeholder 2"/>
          <p:cNvSpPr>
            <a:spLocks noGrp="1"/>
          </p:cNvSpPr>
          <p:nvPr>
            <p:ph idx="1"/>
          </p:nvPr>
        </p:nvSpPr>
        <p:spPr/>
        <p:txBody>
          <a:bodyPr/>
          <a:lstStyle/>
          <a:p>
            <a:pPr algn="ctr">
              <a:buNone/>
            </a:pPr>
            <a:r>
              <a:rPr lang="en-US" sz="2400" dirty="0" smtClean="0"/>
              <a:t>S&amp;P 500</a:t>
            </a:r>
          </a:p>
          <a:p>
            <a:pPr algn="ctr">
              <a:buNone/>
            </a:pPr>
            <a:endParaRPr lang="en-US" sz="2400" dirty="0" smtClean="0"/>
          </a:p>
          <a:p>
            <a:pPr algn="ctr">
              <a:buNone/>
            </a:pPr>
            <a:endParaRPr lang="en-US" sz="2400" dirty="0" smtClean="0"/>
          </a:p>
          <a:p>
            <a:pPr algn="ctr">
              <a:buNone/>
            </a:pPr>
            <a:endParaRPr lang="en-US" sz="2400" dirty="0" smtClean="0"/>
          </a:p>
          <a:p>
            <a:pPr algn="ctr">
              <a:buNone/>
            </a:pPr>
            <a:endParaRPr lang="en-US" sz="2400" dirty="0" smtClean="0"/>
          </a:p>
          <a:p>
            <a:pPr algn="ctr">
              <a:buNone/>
            </a:pPr>
            <a:endParaRPr lang="en-US" sz="2400" dirty="0" smtClean="0"/>
          </a:p>
          <a:p>
            <a:pPr algn="ctr">
              <a:buNone/>
            </a:pPr>
            <a:endParaRPr lang="en-US" sz="2400" dirty="0" smtClean="0"/>
          </a:p>
          <a:p>
            <a:pPr algn="ctr">
              <a:buNone/>
            </a:pPr>
            <a:endParaRPr lang="en-US" sz="2400" dirty="0" smtClean="0"/>
          </a:p>
          <a:p>
            <a:pPr algn="ctr">
              <a:buNone/>
            </a:pPr>
            <a:endParaRPr lang="en-US" sz="2400" dirty="0" smtClean="0"/>
          </a:p>
          <a:p>
            <a:endParaRPr lang="en-US" sz="2400" dirty="0" smtClean="0">
              <a:cs typeface="Arial"/>
            </a:endParaRPr>
          </a:p>
          <a:p>
            <a:pPr>
              <a:buNone/>
            </a:pPr>
            <a:r>
              <a:rPr lang="en-US" sz="2400" dirty="0" smtClean="0">
                <a:solidFill>
                  <a:srgbClr val="FF0000"/>
                </a:solidFill>
                <a:cs typeface="Arial"/>
              </a:rPr>
              <a:t>                                                     ▲</a:t>
            </a:r>
            <a:endParaRPr lang="en-US" sz="2400" dirty="0">
              <a:solidFill>
                <a:srgbClr val="FF0000"/>
              </a:solidFill>
            </a:endParaRPr>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46</a:t>
            </a:fld>
            <a:endParaRPr lang="en-US" dirty="0"/>
          </a:p>
        </p:txBody>
      </p:sp>
      <p:pic>
        <p:nvPicPr>
          <p:cNvPr id="5" name="Picture 3"/>
          <p:cNvPicPr>
            <a:picLocks noChangeAspect="1" noChangeArrowheads="1"/>
          </p:cNvPicPr>
          <p:nvPr/>
        </p:nvPicPr>
        <p:blipFill>
          <a:blip r:embed="rId2" cstate="print"/>
          <a:srcRect/>
          <a:stretch>
            <a:fillRect/>
          </a:stretch>
        </p:blipFill>
        <p:spPr bwMode="auto">
          <a:xfrm>
            <a:off x="685800" y="1371600"/>
            <a:ext cx="7334250" cy="3562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914400"/>
            <a:ext cx="7772400" cy="5334000"/>
          </a:xfrm>
        </p:spPr>
        <p:txBody>
          <a:bodyPr/>
          <a:lstStyle/>
          <a:p>
            <a:pPr algn="ctr">
              <a:buNone/>
            </a:pPr>
            <a:r>
              <a:rPr lang="en-US" sz="2800" dirty="0" smtClean="0"/>
              <a:t>Stocks Finally Caught Up</a:t>
            </a:r>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47</a:t>
            </a:fld>
            <a:endParaRPr lang="en-US" dirty="0"/>
          </a:p>
        </p:txBody>
      </p:sp>
      <p:pic>
        <p:nvPicPr>
          <p:cNvPr id="20482" name="Picture 2"/>
          <p:cNvPicPr>
            <a:picLocks noChangeAspect="1" noChangeArrowheads="1"/>
          </p:cNvPicPr>
          <p:nvPr/>
        </p:nvPicPr>
        <p:blipFill>
          <a:blip r:embed="rId2" cstate="print"/>
          <a:srcRect/>
          <a:stretch>
            <a:fillRect/>
          </a:stretch>
        </p:blipFill>
        <p:spPr bwMode="auto">
          <a:xfrm>
            <a:off x="457200" y="1447800"/>
            <a:ext cx="8146104" cy="3962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“Unsolved Mystery”</a:t>
            </a:r>
            <a:endParaRPr lang="en-US" dirty="0"/>
          </a:p>
        </p:txBody>
      </p:sp>
      <p:sp>
        <p:nvSpPr>
          <p:cNvPr id="3" name="Content Placeholder 2"/>
          <p:cNvSpPr>
            <a:spLocks noGrp="1"/>
          </p:cNvSpPr>
          <p:nvPr>
            <p:ph idx="1"/>
          </p:nvPr>
        </p:nvSpPr>
        <p:spPr/>
        <p:txBody>
          <a:bodyPr/>
          <a:lstStyle/>
          <a:p>
            <a:r>
              <a:rPr lang="en-US" dirty="0" smtClean="0"/>
              <a:t>Huge problem with the equity hedge funds August 6-10, 2007</a:t>
            </a:r>
          </a:p>
          <a:p>
            <a:endParaRPr lang="en-US" dirty="0" smtClean="0"/>
          </a:p>
          <a:p>
            <a:endParaRPr lang="en-US" dirty="0" smtClean="0"/>
          </a:p>
          <a:p>
            <a:endParaRPr lang="en-US" dirty="0" smtClean="0"/>
          </a:p>
          <a:p>
            <a:endParaRPr lang="en-US" dirty="0" smtClean="0"/>
          </a:p>
          <a:p>
            <a:endParaRPr lang="en-US" dirty="0" smtClean="0"/>
          </a:p>
          <a:p>
            <a:endParaRPr lang="en-US" sz="2400" dirty="0" smtClean="0"/>
          </a:p>
          <a:p>
            <a:r>
              <a:rPr lang="en-US" dirty="0" smtClean="0"/>
              <a:t>Quantitative equity market-neutral, and stat </a:t>
            </a:r>
            <a:r>
              <a:rPr lang="en-US" dirty="0" err="1" smtClean="0"/>
              <a:t>arb</a:t>
            </a:r>
            <a:r>
              <a:rPr lang="en-US" dirty="0" smtClean="0"/>
              <a:t> funds all suffered major losses</a:t>
            </a:r>
          </a:p>
          <a:p>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48</a:t>
            </a:fld>
            <a:endParaRPr lang="en-US" dirty="0"/>
          </a:p>
        </p:txBody>
      </p:sp>
      <p:pic>
        <p:nvPicPr>
          <p:cNvPr id="21506" name="Picture 2"/>
          <p:cNvPicPr>
            <a:picLocks noChangeAspect="1" noChangeArrowheads="1"/>
          </p:cNvPicPr>
          <p:nvPr/>
        </p:nvPicPr>
        <p:blipFill>
          <a:blip r:embed="rId2" cstate="print"/>
          <a:srcRect/>
          <a:stretch>
            <a:fillRect/>
          </a:stretch>
        </p:blipFill>
        <p:spPr bwMode="auto">
          <a:xfrm>
            <a:off x="685800" y="1905001"/>
            <a:ext cx="3429000" cy="3093170"/>
          </a:xfrm>
          <a:prstGeom prst="rect">
            <a:avLst/>
          </a:prstGeom>
          <a:noFill/>
          <a:ln w="9525">
            <a:noFill/>
            <a:miter lim="800000"/>
            <a:headEnd/>
            <a:tailEnd/>
          </a:ln>
        </p:spPr>
      </p:pic>
      <p:pic>
        <p:nvPicPr>
          <p:cNvPr id="21508" name="Picture 4"/>
          <p:cNvPicPr>
            <a:picLocks noChangeAspect="1" noChangeArrowheads="1"/>
          </p:cNvPicPr>
          <p:nvPr/>
        </p:nvPicPr>
        <p:blipFill>
          <a:blip r:embed="rId3" cstate="print"/>
          <a:srcRect/>
          <a:stretch>
            <a:fillRect/>
          </a:stretch>
        </p:blipFill>
        <p:spPr bwMode="auto">
          <a:xfrm>
            <a:off x="4419600" y="1905000"/>
            <a:ext cx="3800775" cy="2971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August 6-9, 2007</a:t>
            </a:r>
            <a:endParaRPr lang="en-US" dirty="0"/>
          </a:p>
        </p:txBody>
      </p:sp>
      <p:sp>
        <p:nvSpPr>
          <p:cNvPr id="3" name="Content Placeholder 2"/>
          <p:cNvSpPr>
            <a:spLocks noGrp="1"/>
          </p:cNvSpPr>
          <p:nvPr>
            <p:ph idx="1"/>
          </p:nvPr>
        </p:nvSpPr>
        <p:spPr/>
        <p:txBody>
          <a:bodyPr/>
          <a:lstStyle/>
          <a:p>
            <a:r>
              <a:rPr lang="en-US" dirty="0" err="1" smtClean="0"/>
              <a:t>Khandani</a:t>
            </a:r>
            <a:r>
              <a:rPr lang="en-US" dirty="0" smtClean="0"/>
              <a:t> and Lo reversed engineered the crisis and posited a scenario of forced liquidation which cascaded into the other funds (“unwind” hypothesis)</a:t>
            </a:r>
          </a:p>
          <a:p>
            <a:r>
              <a:rPr lang="en-US" dirty="0" err="1" smtClean="0"/>
              <a:t>Firesale</a:t>
            </a:r>
            <a:r>
              <a:rPr lang="en-US" dirty="0" smtClean="0"/>
              <a:t> </a:t>
            </a:r>
            <a:r>
              <a:rPr lang="en-US" dirty="0" err="1" smtClean="0"/>
              <a:t>liguidation</a:t>
            </a:r>
            <a:r>
              <a:rPr lang="en-US" dirty="0" smtClean="0"/>
              <a:t> of the other quant portfolios; the strategies are all highly interconnected</a:t>
            </a:r>
          </a:p>
          <a:p>
            <a:r>
              <a:rPr lang="en-US" dirty="0" smtClean="0"/>
              <a:t>“Small world” </a:t>
            </a:r>
            <a:r>
              <a:rPr lang="en-US" dirty="0" err="1" smtClean="0"/>
              <a:t>phenomonon</a:t>
            </a:r>
            <a:r>
              <a:rPr lang="en-US" dirty="0" smtClean="0"/>
              <a:t> – SP spilling unrelated corner of market-neutral equity strategies</a:t>
            </a:r>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49</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dirty="0" smtClean="0"/>
              <a:t>SPX: 1.04% CAGR </a:t>
            </a:r>
          </a:p>
        </p:txBody>
      </p:sp>
      <p:sp>
        <p:nvSpPr>
          <p:cNvPr id="16387" name="Slide Number Placeholder 3"/>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8E65B7E0-ADAB-4B95-8544-D8DE512EE282}" type="slidenum">
              <a:rPr lang="en-US">
                <a:ea typeface="MS PGothic" pitchFamily="34" charset="-128"/>
              </a:rPr>
              <a:pPr/>
              <a:t>5</a:t>
            </a:fld>
            <a:endParaRPr lang="en-US" dirty="0">
              <a:ea typeface="MS PGothic" pitchFamily="34" charset="-128"/>
            </a:endParaRPr>
          </a:p>
        </p:txBody>
      </p:sp>
      <p:pic>
        <p:nvPicPr>
          <p:cNvPr id="16388" name="Content Placeholder 8" descr="Jn-Dc_1-30yrs.emf"/>
          <p:cNvPicPr>
            <a:picLocks noGrp="1" noChangeAspect="1"/>
          </p:cNvPicPr>
          <p:nvPr>
            <p:ph idx="1"/>
          </p:nvPr>
        </p:nvPicPr>
        <p:blipFill>
          <a:blip r:embed="rId2" cstate="print">
            <a:lum bright="100000" contrast="100000"/>
            <a:grayscl/>
            <a:biLevel thresh="50000"/>
          </a:blip>
          <a:srcRect/>
          <a:stretch>
            <a:fillRect/>
          </a:stretch>
        </p:blipFill>
        <p:spPr bwMode="auto">
          <a:xfrm>
            <a:off x="457200" y="522288"/>
            <a:ext cx="6324600" cy="6335712"/>
          </a:xfrm>
          <a:noFill/>
          <a:ln>
            <a:miter lim="800000"/>
            <a:headEnd/>
            <a:tailEnd/>
          </a:ln>
        </p:spPr>
      </p:pic>
      <p:sp>
        <p:nvSpPr>
          <p:cNvPr id="16389" name="TextBox 12"/>
          <p:cNvSpPr txBox="1">
            <a:spLocks noChangeArrowheads="1"/>
          </p:cNvSpPr>
          <p:nvPr/>
        </p:nvSpPr>
        <p:spPr bwMode="auto">
          <a:xfrm>
            <a:off x="7162800" y="1219200"/>
            <a:ext cx="1600200" cy="2924175"/>
          </a:xfrm>
          <a:prstGeom prst="rect">
            <a:avLst/>
          </a:prstGeom>
          <a:noFill/>
          <a:ln w="9525">
            <a:noFill/>
            <a:miter lim="800000"/>
            <a:headEnd/>
            <a:tailEnd/>
          </a:ln>
        </p:spPr>
        <p:txBody>
          <a:bodyPr>
            <a:spAutoFit/>
          </a:bodyPr>
          <a:lstStyle/>
          <a:p>
            <a:pPr algn="ctr" eaLnBrk="0" hangingPunct="0"/>
            <a:r>
              <a:rPr lang="en-US" sz="2000" dirty="0">
                <a:solidFill>
                  <a:srgbClr val="FF9147"/>
                </a:solidFill>
              </a:rPr>
              <a:t>10/10/11</a:t>
            </a:r>
          </a:p>
          <a:p>
            <a:pPr algn="ctr" eaLnBrk="0" hangingPunct="0"/>
            <a:r>
              <a:rPr lang="en-US" dirty="0">
                <a:solidFill>
                  <a:srgbClr val="FF9147"/>
                </a:solidFill>
              </a:rPr>
              <a:t>1194.89</a:t>
            </a:r>
          </a:p>
          <a:p>
            <a:pPr algn="ctr" eaLnBrk="0" hangingPunct="0"/>
            <a:endParaRPr lang="en-US" dirty="0">
              <a:solidFill>
                <a:srgbClr val="FF9147"/>
              </a:solidFill>
            </a:endParaRPr>
          </a:p>
          <a:p>
            <a:pPr algn="ctr" eaLnBrk="0" hangingPunct="0"/>
            <a:r>
              <a:rPr lang="en-US" sz="2000" dirty="0">
                <a:solidFill>
                  <a:srgbClr val="FF9147"/>
                </a:solidFill>
              </a:rPr>
              <a:t>10/17/01</a:t>
            </a:r>
          </a:p>
          <a:p>
            <a:pPr algn="ctr" eaLnBrk="0" hangingPunct="0"/>
            <a:r>
              <a:rPr lang="en-US" dirty="0">
                <a:solidFill>
                  <a:srgbClr val="FF9147"/>
                </a:solidFill>
              </a:rPr>
              <a:t>1,077.09</a:t>
            </a:r>
          </a:p>
          <a:p>
            <a:pPr algn="ctr" eaLnBrk="0" hangingPunct="0"/>
            <a:endParaRPr lang="en-US" dirty="0">
              <a:solidFill>
                <a:srgbClr val="FF9147"/>
              </a:solidFill>
            </a:endParaRPr>
          </a:p>
          <a:p>
            <a:pPr algn="ctr" eaLnBrk="0" hangingPunct="0"/>
            <a:r>
              <a:rPr lang="en-US" sz="2000" dirty="0">
                <a:solidFill>
                  <a:srgbClr val="FF9147"/>
                </a:solidFill>
              </a:rPr>
              <a:t>30 Yr: </a:t>
            </a:r>
            <a:r>
              <a:rPr lang="en-US" dirty="0">
                <a:solidFill>
                  <a:srgbClr val="FF9147"/>
                </a:solidFill>
              </a:rPr>
              <a:t>3%</a:t>
            </a:r>
          </a:p>
          <a:p>
            <a:pPr algn="ctr" eaLnBrk="0" hangingPunct="0"/>
            <a:r>
              <a:rPr lang="en-US" sz="2000" dirty="0">
                <a:solidFill>
                  <a:srgbClr val="FF9147"/>
                </a:solidFill>
              </a:rPr>
              <a:t>10 Yr: </a:t>
            </a:r>
            <a:r>
              <a:rPr lang="en-US" dirty="0">
                <a:solidFill>
                  <a:srgbClr val="FF9147"/>
                </a:solidFill>
              </a:rPr>
              <a:t>2%</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0"/>
            <a:ext cx="8534400" cy="5334000"/>
          </a:xfrm>
          <a:blipFill dpi="0" rotWithShape="1">
            <a:blip r:embed="rId3" cstate="print"/>
            <a:srcRect/>
            <a:stretch>
              <a:fillRect l="20000" r="25000"/>
            </a:stretch>
          </a:blipFill>
        </p:spPr>
        <p:txBody>
          <a:bodyPr/>
          <a:lstStyle/>
          <a:p>
            <a:r>
              <a:rPr lang="en-US" dirty="0" smtClean="0">
                <a:solidFill>
                  <a:srgbClr val="6AFCEE">
                    <a:alpha val="80000"/>
                  </a:srgbClr>
                </a:solidFill>
              </a:rPr>
              <a:t>Similar to the Asian financial crisis: Thai </a:t>
            </a:r>
            <a:r>
              <a:rPr lang="en-US" dirty="0" err="1" smtClean="0">
                <a:solidFill>
                  <a:srgbClr val="6AFCEE">
                    <a:alpha val="80000"/>
                  </a:srgbClr>
                </a:solidFill>
              </a:rPr>
              <a:t>gov’t</a:t>
            </a:r>
            <a:r>
              <a:rPr lang="en-US" dirty="0" smtClean="0">
                <a:solidFill>
                  <a:srgbClr val="6AFCEE">
                    <a:alpha val="80000"/>
                  </a:srgbClr>
                </a:solidFill>
              </a:rPr>
              <a:t> floats the </a:t>
            </a:r>
            <a:r>
              <a:rPr lang="en-US" dirty="0" err="1" smtClean="0">
                <a:solidFill>
                  <a:srgbClr val="6AFCEE">
                    <a:alpha val="80000"/>
                  </a:srgbClr>
                </a:solidFill>
              </a:rPr>
              <a:t>Bhat</a:t>
            </a:r>
            <a:r>
              <a:rPr lang="en-US" dirty="0" smtClean="0">
                <a:solidFill>
                  <a:srgbClr val="6AFCEE">
                    <a:alpha val="80000"/>
                  </a:srgbClr>
                </a:solidFill>
              </a:rPr>
              <a:t>.</a:t>
            </a:r>
          </a:p>
          <a:p>
            <a:r>
              <a:rPr lang="en-US" dirty="0" smtClean="0">
                <a:solidFill>
                  <a:srgbClr val="6AFCEE">
                    <a:alpha val="80000"/>
                  </a:srgbClr>
                </a:solidFill>
              </a:rPr>
              <a:t>Dr. </a:t>
            </a:r>
            <a:r>
              <a:rPr lang="en-US" dirty="0" err="1" smtClean="0">
                <a:solidFill>
                  <a:srgbClr val="6AFCEE">
                    <a:alpha val="80000"/>
                  </a:srgbClr>
                </a:solidFill>
              </a:rPr>
              <a:t>Niederhoffer</a:t>
            </a:r>
            <a:r>
              <a:rPr lang="en-US" dirty="0" smtClean="0">
                <a:solidFill>
                  <a:srgbClr val="6AFCEE">
                    <a:alpha val="80000"/>
                  </a:srgbClr>
                </a:solidFill>
              </a:rPr>
              <a:t> buys hammered Thai bank stocks, trusting “</a:t>
            </a:r>
            <a:r>
              <a:rPr lang="en-US" dirty="0" err="1" smtClean="0">
                <a:solidFill>
                  <a:srgbClr val="6AFCEE">
                    <a:alpha val="80000"/>
                  </a:srgbClr>
                </a:solidFill>
              </a:rPr>
              <a:t>TooBigToFail</a:t>
            </a:r>
            <a:r>
              <a:rPr lang="en-US" dirty="0" smtClean="0">
                <a:solidFill>
                  <a:srgbClr val="6AFCEE">
                    <a:alpha val="80000"/>
                  </a:srgbClr>
                </a:solidFill>
              </a:rPr>
              <a:t>”</a:t>
            </a:r>
          </a:p>
          <a:p>
            <a:r>
              <a:rPr lang="en-US" dirty="0" smtClean="0">
                <a:solidFill>
                  <a:srgbClr val="6AFCEE">
                    <a:alpha val="80000"/>
                  </a:srgbClr>
                </a:solidFill>
              </a:rPr>
              <a:t>10/27/97 sees -7</a:t>
            </a:r>
            <a:r>
              <a:rPr lang="en-US" dirty="0" smtClean="0">
                <a:solidFill>
                  <a:srgbClr val="6AFCEE">
                    <a:alpha val="80000"/>
                  </a:srgbClr>
                </a:solidFill>
                <a:latin typeface="Symbol" pitchFamily="18" charset="2"/>
              </a:rPr>
              <a:t>s</a:t>
            </a:r>
            <a:r>
              <a:rPr lang="en-US" dirty="0" smtClean="0">
                <a:solidFill>
                  <a:srgbClr val="6AFCEE">
                    <a:alpha val="80000"/>
                  </a:srgbClr>
                </a:solidFill>
              </a:rPr>
              <a:t> drop; the puts were in pain, margin calls.  Lights out.</a:t>
            </a:r>
          </a:p>
          <a:p>
            <a:r>
              <a:rPr lang="en-US" dirty="0" smtClean="0">
                <a:solidFill>
                  <a:srgbClr val="6AFCEE">
                    <a:alpha val="80000"/>
                  </a:srgbClr>
                </a:solidFill>
              </a:rPr>
              <a:t>Resumed trading 1998 Wimbledon Fund, w/offshore OPM Matador Fund in 2002</a:t>
            </a:r>
          </a:p>
          <a:p>
            <a:r>
              <a:rPr lang="en-US" dirty="0" smtClean="0">
                <a:solidFill>
                  <a:srgbClr val="6AFCEE">
                    <a:alpha val="80000"/>
                  </a:srgbClr>
                </a:solidFill>
              </a:rPr>
              <a:t>Matador closed in 2007 fallout, margin calls.</a:t>
            </a:r>
          </a:p>
          <a:p>
            <a:endParaRPr lang="en-US" dirty="0" smtClean="0">
              <a:solidFill>
                <a:srgbClr val="6AFCEE">
                  <a:alpha val="80000"/>
                </a:srgbClr>
              </a:solidFill>
            </a:endParaRPr>
          </a:p>
          <a:p>
            <a:endParaRPr lang="en-US" dirty="0">
              <a:solidFill>
                <a:srgbClr val="6AFCEE">
                  <a:alpha val="80000"/>
                </a:srgbClr>
              </a:solidFill>
            </a:endParaRPr>
          </a:p>
        </p:txBody>
      </p:sp>
      <p:sp>
        <p:nvSpPr>
          <p:cNvPr id="2" name="Title 1"/>
          <p:cNvSpPr>
            <a:spLocks noGrp="1"/>
          </p:cNvSpPr>
          <p:nvPr>
            <p:ph type="title"/>
          </p:nvPr>
        </p:nvSpPr>
        <p:spPr/>
        <p:txBody>
          <a:bodyPr/>
          <a:lstStyle/>
          <a:p>
            <a:r>
              <a:rPr lang="en-US" dirty="0" smtClean="0"/>
              <a:t>Summer 1997</a:t>
            </a:r>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50</a:t>
            </a:fld>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August 1998</a:t>
            </a:r>
            <a:endParaRPr lang="en-US" dirty="0"/>
          </a:p>
        </p:txBody>
      </p:sp>
      <p:sp>
        <p:nvSpPr>
          <p:cNvPr id="3" name="Content Placeholder 2"/>
          <p:cNvSpPr>
            <a:spLocks noGrp="1"/>
          </p:cNvSpPr>
          <p:nvPr>
            <p:ph idx="1"/>
          </p:nvPr>
        </p:nvSpPr>
        <p:spPr/>
        <p:txBody>
          <a:bodyPr/>
          <a:lstStyle/>
          <a:p>
            <a:r>
              <a:rPr lang="en-US" dirty="0" smtClean="0"/>
              <a:t>Comparisons to the August 1998 fixed income convergence funds destruction after the Russian bond defaults.</a:t>
            </a:r>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51</a:t>
            </a:fld>
            <a:endParaRPr lang="en-US" dirty="0"/>
          </a:p>
        </p:txBody>
      </p:sp>
      <p:pic>
        <p:nvPicPr>
          <p:cNvPr id="96259" name="Picture 3"/>
          <p:cNvPicPr>
            <a:picLocks noChangeAspect="1" noChangeArrowheads="1"/>
          </p:cNvPicPr>
          <p:nvPr/>
        </p:nvPicPr>
        <p:blipFill>
          <a:blip r:embed="rId3" cstate="print"/>
          <a:srcRect/>
          <a:stretch>
            <a:fillRect/>
          </a:stretch>
        </p:blipFill>
        <p:spPr bwMode="auto">
          <a:xfrm>
            <a:off x="381001" y="2667000"/>
            <a:ext cx="4437530" cy="3352800"/>
          </a:xfrm>
          <a:prstGeom prst="rect">
            <a:avLst/>
          </a:prstGeom>
          <a:noFill/>
          <a:ln w="9525">
            <a:noFill/>
            <a:miter lim="800000"/>
            <a:headEnd/>
            <a:tailEnd/>
          </a:ln>
        </p:spPr>
      </p:pic>
      <p:pic>
        <p:nvPicPr>
          <p:cNvPr id="96260" name="Picture 4"/>
          <p:cNvPicPr>
            <a:picLocks noChangeAspect="1" noChangeArrowheads="1"/>
          </p:cNvPicPr>
          <p:nvPr/>
        </p:nvPicPr>
        <p:blipFill>
          <a:blip r:embed="rId4" cstate="print"/>
          <a:srcRect/>
          <a:stretch>
            <a:fillRect/>
          </a:stretch>
        </p:blipFill>
        <p:spPr bwMode="auto">
          <a:xfrm>
            <a:off x="4810125" y="2819400"/>
            <a:ext cx="4333875"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endParaRPr lang="en-US" sz="1800" dirty="0" smtClean="0"/>
          </a:p>
          <a:p>
            <a:pPr>
              <a:buNone/>
            </a:pPr>
            <a:r>
              <a:rPr lang="en-US" dirty="0" smtClean="0"/>
              <a:t>     Traders			 </a:t>
            </a:r>
            <a:r>
              <a:rPr lang="en-US" dirty="0" err="1" smtClean="0"/>
              <a:t>Quants</a:t>
            </a: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lgn="ctr">
              <a:buNone/>
            </a:pPr>
            <a:r>
              <a:rPr lang="en-US" dirty="0" smtClean="0">
                <a:solidFill>
                  <a:srgbClr val="FFFF00"/>
                </a:solidFill>
              </a:rPr>
              <a:t>"The capacity to wreak destruction with your models provides the ultimate respectability"</a:t>
            </a:r>
          </a:p>
          <a:p>
            <a:pPr>
              <a:buNone/>
            </a:pPr>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52</a:t>
            </a:fld>
            <a:endParaRPr lang="en-US" dirty="0"/>
          </a:p>
        </p:txBody>
      </p:sp>
      <p:pic>
        <p:nvPicPr>
          <p:cNvPr id="98306" name="Picture 2"/>
          <p:cNvPicPr>
            <a:picLocks noChangeAspect="1" noChangeArrowheads="1"/>
          </p:cNvPicPr>
          <p:nvPr/>
        </p:nvPicPr>
        <p:blipFill>
          <a:blip r:embed="rId2" cstate="print"/>
          <a:srcRect/>
          <a:stretch>
            <a:fillRect/>
          </a:stretch>
        </p:blipFill>
        <p:spPr bwMode="auto">
          <a:xfrm>
            <a:off x="457200" y="1981200"/>
            <a:ext cx="3397703" cy="1676400"/>
          </a:xfrm>
          <a:prstGeom prst="rect">
            <a:avLst/>
          </a:prstGeom>
          <a:noFill/>
          <a:ln w="9525">
            <a:noFill/>
            <a:miter lim="800000"/>
            <a:headEnd/>
            <a:tailEnd/>
          </a:ln>
        </p:spPr>
      </p:pic>
      <p:pic>
        <p:nvPicPr>
          <p:cNvPr id="98307" name="Picture 3"/>
          <p:cNvPicPr>
            <a:picLocks noChangeAspect="1" noChangeArrowheads="1"/>
          </p:cNvPicPr>
          <p:nvPr/>
        </p:nvPicPr>
        <p:blipFill>
          <a:blip r:embed="rId3" cstate="print"/>
          <a:srcRect/>
          <a:stretch>
            <a:fillRect/>
          </a:stretch>
        </p:blipFill>
        <p:spPr bwMode="auto">
          <a:xfrm>
            <a:off x="4648200" y="1905000"/>
            <a:ext cx="3733800" cy="19287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0" y="0"/>
            <a:ext cx="4953000" cy="762000"/>
          </a:xfrm>
        </p:spPr>
        <p:txBody>
          <a:bodyPr/>
          <a:lstStyle/>
          <a:p>
            <a:r>
              <a:rPr lang="en-US" sz="3200" dirty="0" smtClean="0"/>
              <a:t>Acknowledgements</a:t>
            </a: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p>
            <a:pPr>
              <a:defRPr/>
            </a:pPr>
            <a:fld id="{15722759-F944-452F-8A2E-5BCAADBD7401}" type="slidenum">
              <a:rPr lang="en-US" smtClean="0"/>
              <a:pPr>
                <a:defRPr/>
              </a:pPr>
              <a:t>53</a:t>
            </a:fld>
            <a:endParaRPr lang="en-US" dirty="0"/>
          </a:p>
        </p:txBody>
      </p:sp>
      <p:sp>
        <p:nvSpPr>
          <p:cNvPr id="6" name="Rectangle 5"/>
          <p:cNvSpPr/>
          <p:nvPr/>
        </p:nvSpPr>
        <p:spPr>
          <a:xfrm>
            <a:off x="0" y="762000"/>
            <a:ext cx="8610600" cy="520142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solidFill>
                  <a:srgbClr val="F9FF01"/>
                </a:solidFill>
                <a:effectLst>
                  <a:outerShdw blurRad="50800" dist="39000" dir="5460000" algn="tl">
                    <a:srgbClr val="000000">
                      <a:alpha val="38000"/>
                    </a:srgbClr>
                  </a:outerShdw>
                </a:effectLst>
              </a:rPr>
              <a:t>Tom &amp; Nancy Eubank</a:t>
            </a:r>
          </a:p>
          <a:p>
            <a:pPr algn="ctr"/>
            <a:endParaRPr lang="en-US" sz="3600" b="1" cap="none" spc="0" dirty="0" smtClean="0">
              <a:ln w="11430"/>
              <a:solidFill>
                <a:srgbClr val="F9FF01"/>
              </a:solidFill>
              <a:effectLst>
                <a:outerShdw blurRad="50800" dist="39000" dir="5460000" algn="tl">
                  <a:srgbClr val="000000">
                    <a:alpha val="38000"/>
                  </a:srgbClr>
                </a:outerShdw>
              </a:effectLst>
            </a:endParaRPr>
          </a:p>
          <a:p>
            <a:pPr algn="ctr"/>
            <a:r>
              <a:rPr lang="en-US" sz="3600" b="1" dirty="0" smtClean="0">
                <a:ln w="11430"/>
                <a:solidFill>
                  <a:srgbClr val="F9FF01"/>
                </a:solidFill>
                <a:effectLst>
                  <a:outerShdw blurRad="50800" dist="39000" dir="5460000" algn="tl">
                    <a:srgbClr val="000000">
                      <a:alpha val="38000"/>
                    </a:srgbClr>
                  </a:outerShdw>
                </a:effectLst>
              </a:rPr>
              <a:t>Hope Derosette Dobelman</a:t>
            </a:r>
          </a:p>
          <a:p>
            <a:pPr algn="ctr"/>
            <a:r>
              <a:rPr lang="en-US" sz="3600" b="1" dirty="0" smtClean="0">
                <a:ln w="11430"/>
                <a:solidFill>
                  <a:srgbClr val="F9FF01"/>
                </a:solidFill>
                <a:effectLst>
                  <a:outerShdw blurRad="50800" dist="39000" dir="5460000" algn="tl">
                    <a:srgbClr val="000000">
                      <a:alpha val="38000"/>
                    </a:srgbClr>
                  </a:outerShdw>
                </a:effectLst>
              </a:rPr>
              <a:t/>
            </a:r>
            <a:br>
              <a:rPr lang="en-US" sz="3600" b="1" dirty="0" smtClean="0">
                <a:ln w="11430"/>
                <a:solidFill>
                  <a:srgbClr val="F9FF01"/>
                </a:solidFill>
                <a:effectLst>
                  <a:outerShdw blurRad="50800" dist="39000" dir="5460000" algn="tl">
                    <a:srgbClr val="000000">
                      <a:alpha val="38000"/>
                    </a:srgbClr>
                  </a:outerShdw>
                </a:effectLst>
              </a:rPr>
            </a:br>
            <a:r>
              <a:rPr lang="en-US" sz="3600" b="1" dirty="0" smtClean="0">
                <a:ln w="11430"/>
                <a:solidFill>
                  <a:srgbClr val="F9FF01"/>
                </a:solidFill>
                <a:effectLst>
                  <a:outerShdw blurRad="50800" dist="39000" dir="5460000" algn="tl">
                    <a:srgbClr val="000000">
                      <a:alpha val="38000"/>
                    </a:srgbClr>
                  </a:outerShdw>
                </a:effectLst>
              </a:rPr>
              <a:t>Katherine B. Ensor, Director</a:t>
            </a:r>
          </a:p>
          <a:p>
            <a:pPr algn="ctr"/>
            <a:r>
              <a:rPr lang="en-US" sz="2800" b="1" dirty="0" smtClean="0">
                <a:ln w="11430"/>
                <a:solidFill>
                  <a:srgbClr val="F9FF01"/>
                </a:solidFill>
                <a:effectLst>
                  <a:outerShdw blurRad="50800" dist="39000" dir="5460000" algn="tl">
                    <a:srgbClr val="000000">
                      <a:alpha val="38000"/>
                    </a:srgbClr>
                  </a:outerShdw>
                </a:effectLst>
              </a:rPr>
              <a:t>Center for Computational Finance and </a:t>
            </a:r>
          </a:p>
          <a:p>
            <a:pPr algn="ctr"/>
            <a:r>
              <a:rPr lang="en-US" sz="2800" b="1" dirty="0" smtClean="0">
                <a:ln w="11430"/>
                <a:solidFill>
                  <a:srgbClr val="F9FF01"/>
                </a:solidFill>
                <a:effectLst>
                  <a:outerShdw blurRad="50800" dist="39000" dir="5460000" algn="tl">
                    <a:srgbClr val="000000">
                      <a:alpha val="38000"/>
                    </a:srgbClr>
                  </a:outerShdw>
                </a:effectLst>
              </a:rPr>
              <a:t>Economic Systems (</a:t>
            </a:r>
            <a:r>
              <a:rPr lang="en-US" sz="2800" b="1" dirty="0" err="1" smtClean="0">
                <a:ln w="11430"/>
                <a:solidFill>
                  <a:srgbClr val="F9FF01"/>
                </a:solidFill>
                <a:effectLst>
                  <a:outerShdw blurRad="50800" dist="39000" dir="5460000" algn="tl">
                    <a:srgbClr val="000000">
                      <a:alpha val="38000"/>
                    </a:srgbClr>
                  </a:outerShdw>
                </a:effectLst>
              </a:rPr>
              <a:t>CoFES</a:t>
            </a:r>
            <a:r>
              <a:rPr lang="en-US" sz="2800" b="1" dirty="0" smtClean="0">
                <a:ln w="11430"/>
                <a:solidFill>
                  <a:srgbClr val="F9FF01"/>
                </a:solidFill>
                <a:effectLst>
                  <a:outerShdw blurRad="50800" dist="39000" dir="5460000" algn="tl">
                    <a:srgbClr val="000000">
                      <a:alpha val="38000"/>
                    </a:srgbClr>
                  </a:outerShdw>
                </a:effectLst>
              </a:rPr>
              <a:t>)</a:t>
            </a:r>
          </a:p>
          <a:p>
            <a:pPr algn="ctr"/>
            <a:endParaRPr lang="en-US" sz="3600" b="1" dirty="0" smtClean="0">
              <a:ln w="11430"/>
              <a:solidFill>
                <a:srgbClr val="F9FF01"/>
              </a:solidFill>
              <a:effectLst>
                <a:outerShdw blurRad="50800" dist="39000" dir="5460000" algn="tl">
                  <a:srgbClr val="000000">
                    <a:alpha val="38000"/>
                  </a:srgbClr>
                </a:outerShdw>
              </a:effectLst>
            </a:endParaRPr>
          </a:p>
          <a:p>
            <a:pPr algn="ctr"/>
            <a:r>
              <a:rPr lang="en-US" sz="3600" b="1" dirty="0" smtClean="0">
                <a:ln w="11430"/>
                <a:solidFill>
                  <a:srgbClr val="F9FF01"/>
                </a:solidFill>
                <a:effectLst>
                  <a:outerShdw blurRad="50800" dist="39000" dir="5460000" algn="tl">
                    <a:srgbClr val="000000">
                      <a:alpha val="38000"/>
                    </a:srgbClr>
                  </a:outerShdw>
                </a:effectLst>
              </a:rPr>
              <a:t>James R. Thompson, Founding Chair</a:t>
            </a:r>
          </a:p>
          <a:p>
            <a:pPr algn="ctr"/>
            <a:r>
              <a:rPr lang="en-US" b="1" dirty="0" smtClean="0">
                <a:ln w="11430"/>
                <a:solidFill>
                  <a:srgbClr val="F9FF01"/>
                </a:solidFill>
                <a:effectLst>
                  <a:outerShdw blurRad="50800" dist="39000" dir="5460000" algn="tl">
                    <a:srgbClr val="000000">
                      <a:alpha val="38000"/>
                    </a:srgbClr>
                  </a:outerShdw>
                </a:effectLst>
              </a:rPr>
              <a:t>Noah Harding Professor of Statistics, Rice University</a:t>
            </a:r>
            <a:endParaRPr lang="en-US" b="1" cap="none" spc="0" dirty="0">
              <a:ln w="11430"/>
              <a:solidFill>
                <a:srgbClr val="F9FF01"/>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381000" y="762000"/>
            <a:ext cx="8382000" cy="5334000"/>
          </a:xfrm>
        </p:spPr>
        <p:txBody>
          <a:bodyPr/>
          <a:lstStyle/>
          <a:p>
            <a:r>
              <a:rPr lang="en-US" sz="2400" dirty="0" smtClean="0"/>
              <a:t>Laurent Barras, Olivier </a:t>
            </a:r>
            <a:r>
              <a:rPr lang="en-US" sz="2400" dirty="0" err="1" smtClean="0"/>
              <a:t>Scaillet</a:t>
            </a:r>
            <a:r>
              <a:rPr lang="en-US" sz="2400" dirty="0" smtClean="0"/>
              <a:t>, And Russ </a:t>
            </a:r>
            <a:r>
              <a:rPr lang="en-US" sz="2400" dirty="0" err="1" smtClean="0"/>
              <a:t>Wermers</a:t>
            </a:r>
            <a:r>
              <a:rPr lang="en-US" sz="2400" dirty="0" smtClean="0"/>
              <a:t>; </a:t>
            </a:r>
            <a:r>
              <a:rPr lang="en-US" sz="2400" i="1" dirty="0" smtClean="0"/>
              <a:t>"</a:t>
            </a:r>
            <a:r>
              <a:rPr lang="en-US" sz="2400" dirty="0" smtClean="0">
                <a:solidFill>
                  <a:srgbClr val="89E185"/>
                </a:solidFill>
              </a:rPr>
              <a:t>False Discoveries in Mutual Fund Performance: Measuring Luck in Estimated Alphas</a:t>
            </a:r>
            <a:r>
              <a:rPr lang="en-US" sz="2400" dirty="0" smtClean="0"/>
              <a:t>", </a:t>
            </a:r>
            <a:r>
              <a:rPr lang="en-US" sz="2400" i="1" dirty="0" err="1" smtClean="0"/>
              <a:t>J.Fin</a:t>
            </a:r>
            <a:r>
              <a:rPr lang="en-US" sz="2400" dirty="0" smtClean="0"/>
              <a:t>, v65, Issue 1, pages 179–216, February 2010.</a:t>
            </a:r>
          </a:p>
          <a:p>
            <a:r>
              <a:rPr lang="en-US" sz="2400" dirty="0" err="1" smtClean="0"/>
              <a:t>Derman</a:t>
            </a:r>
            <a:r>
              <a:rPr lang="en-US" sz="2400" dirty="0" smtClean="0"/>
              <a:t>, Emanuel. </a:t>
            </a:r>
            <a:r>
              <a:rPr lang="en-US" sz="2400" i="1" dirty="0" smtClean="0"/>
              <a:t>"</a:t>
            </a:r>
            <a:r>
              <a:rPr lang="en-US" sz="2400" i="1" dirty="0" smtClean="0">
                <a:solidFill>
                  <a:srgbClr val="89E185"/>
                </a:solidFill>
              </a:rPr>
              <a:t>My Life as a Quant: Reflections on Physics and Finance</a:t>
            </a:r>
            <a:r>
              <a:rPr lang="en-US" sz="2400" i="1" dirty="0" smtClean="0"/>
              <a:t>.</a:t>
            </a:r>
            <a:r>
              <a:rPr lang="en-US" sz="2400" dirty="0" smtClean="0"/>
              <a:t>"  Wiley: Hoboken, NJ. 2004.</a:t>
            </a:r>
          </a:p>
          <a:p>
            <a:r>
              <a:rPr lang="en-US" sz="2400" dirty="0" smtClean="0"/>
              <a:t>Ravi </a:t>
            </a:r>
            <a:r>
              <a:rPr lang="en-US" sz="2400" dirty="0" err="1" smtClean="0"/>
              <a:t>Jagannathan</a:t>
            </a:r>
            <a:r>
              <a:rPr lang="en-US" sz="2400" dirty="0" smtClean="0"/>
              <a:t>, </a:t>
            </a:r>
            <a:r>
              <a:rPr lang="en-US" sz="2400" dirty="0" err="1" smtClean="0"/>
              <a:t>Alexey</a:t>
            </a:r>
            <a:r>
              <a:rPr lang="en-US" sz="2400" dirty="0" smtClean="0"/>
              <a:t> </a:t>
            </a:r>
            <a:r>
              <a:rPr lang="en-US" sz="2400" dirty="0" err="1" smtClean="0"/>
              <a:t>Malakhov</a:t>
            </a:r>
            <a:r>
              <a:rPr lang="en-US" sz="2400" dirty="0" smtClean="0"/>
              <a:t>, Dmitry </a:t>
            </a:r>
            <a:r>
              <a:rPr lang="en-US" sz="2400" dirty="0" err="1" smtClean="0"/>
              <a:t>Novikov</a:t>
            </a:r>
            <a:r>
              <a:rPr lang="en-US" sz="2400" dirty="0" smtClean="0"/>
              <a:t>; </a:t>
            </a:r>
            <a:r>
              <a:rPr lang="en-US" sz="2400" dirty="0" smtClean="0">
                <a:solidFill>
                  <a:srgbClr val="89E185"/>
                </a:solidFill>
              </a:rPr>
              <a:t>"Do Hot Hands Exist among Hedge Fund Managers? An Empirical Evaluation</a:t>
            </a:r>
            <a:r>
              <a:rPr lang="en-US" sz="2400" dirty="0" smtClean="0"/>
              <a:t>", </a:t>
            </a:r>
            <a:r>
              <a:rPr lang="en-US" sz="2400" i="1" dirty="0" err="1" smtClean="0"/>
              <a:t>J.Fin</a:t>
            </a:r>
            <a:r>
              <a:rPr lang="en-US" sz="2400" dirty="0" smtClean="0"/>
              <a:t>, v65, Issue 1, pages 217–255, February 2010</a:t>
            </a:r>
          </a:p>
          <a:p>
            <a:r>
              <a:rPr lang="en-US" sz="2400" dirty="0" smtClean="0"/>
              <a:t>Edwin </a:t>
            </a:r>
            <a:r>
              <a:rPr lang="en-US" sz="2400" dirty="0" err="1" smtClean="0"/>
              <a:t>LeFevre</a:t>
            </a:r>
            <a:r>
              <a:rPr lang="en-US" sz="2400" dirty="0" smtClean="0">
                <a:solidFill>
                  <a:srgbClr val="89E185"/>
                </a:solidFill>
              </a:rPr>
              <a:t>, </a:t>
            </a:r>
            <a:r>
              <a:rPr lang="en-US" sz="2400" i="1" dirty="0" smtClean="0">
                <a:solidFill>
                  <a:srgbClr val="89E185"/>
                </a:solidFill>
              </a:rPr>
              <a:t>Reminiscences of a Stock Operator</a:t>
            </a:r>
            <a:r>
              <a:rPr lang="en-US" sz="2400" dirty="0" smtClean="0"/>
              <a:t>, New York : J. Wiley, 1994.</a:t>
            </a:r>
          </a:p>
          <a:p>
            <a:r>
              <a:rPr lang="en-US" sz="2400" dirty="0" smtClean="0"/>
              <a:t>Patterson, Scott. </a:t>
            </a:r>
            <a:r>
              <a:rPr lang="en-US" sz="2400" i="1" dirty="0" smtClean="0"/>
              <a:t>"</a:t>
            </a:r>
            <a:r>
              <a:rPr lang="en-US" sz="2400" i="1" dirty="0" smtClean="0">
                <a:solidFill>
                  <a:srgbClr val="89E185"/>
                </a:solidFill>
              </a:rPr>
              <a:t>The </a:t>
            </a:r>
            <a:r>
              <a:rPr lang="en-US" sz="2400" i="1" dirty="0" err="1" smtClean="0">
                <a:solidFill>
                  <a:srgbClr val="89E185"/>
                </a:solidFill>
              </a:rPr>
              <a:t>Quants</a:t>
            </a:r>
            <a:r>
              <a:rPr lang="en-US" sz="2400" i="1" dirty="0" smtClean="0">
                <a:solidFill>
                  <a:srgbClr val="89E185"/>
                </a:solidFill>
              </a:rPr>
              <a:t>: How a New Breed of Math Whizzes Conquered Wall Street and Nearly Destroyed It</a:t>
            </a:r>
            <a:r>
              <a:rPr lang="en-US" sz="2400" dirty="0" smtClean="0"/>
              <a:t>." New York: Crown 2010. </a:t>
            </a:r>
          </a:p>
          <a:p>
            <a:endParaRPr lang="en-US" sz="2400"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54</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Industrialists</a:t>
            </a:r>
            <a:endParaRPr lang="en-US" dirty="0"/>
          </a:p>
        </p:txBody>
      </p:sp>
      <p:sp>
        <p:nvSpPr>
          <p:cNvPr id="3" name="Content Placeholder 2"/>
          <p:cNvSpPr>
            <a:spLocks noGrp="1"/>
          </p:cNvSpPr>
          <p:nvPr>
            <p:ph idx="1"/>
          </p:nvPr>
        </p:nvSpPr>
        <p:spPr>
          <a:xfrm>
            <a:off x="457200" y="762000"/>
            <a:ext cx="8001000" cy="3733800"/>
          </a:xfrm>
        </p:spPr>
        <p:txBody>
          <a:bodyPr/>
          <a:lstStyle/>
          <a:p>
            <a:r>
              <a:rPr lang="en-US" dirty="0" smtClean="0"/>
              <a:t>Robber Baron </a:t>
            </a:r>
            <a:r>
              <a:rPr lang="en-US" dirty="0" smtClean="0">
                <a:latin typeface="Arial"/>
                <a:cs typeface="Arial"/>
              </a:rPr>
              <a:t>→ </a:t>
            </a:r>
            <a:r>
              <a:rPr lang="en-US" dirty="0" smtClean="0"/>
              <a:t>Industrial Statesmen</a:t>
            </a:r>
          </a:p>
          <a:p>
            <a:pPr lvl="1"/>
            <a:r>
              <a:rPr lang="en-US" dirty="0" smtClean="0"/>
              <a:t>John Astor ($M, Opium, RE NYC)</a:t>
            </a:r>
          </a:p>
          <a:p>
            <a:pPr lvl="1"/>
            <a:r>
              <a:rPr lang="en-US" dirty="0" smtClean="0"/>
              <a:t>Thomas Edison (Inventor)</a:t>
            </a:r>
          </a:p>
          <a:p>
            <a:pPr lvl="1"/>
            <a:r>
              <a:rPr lang="en-US" dirty="0" smtClean="0"/>
              <a:t>Andrew Carnegie (Steel)</a:t>
            </a:r>
          </a:p>
          <a:p>
            <a:pPr lvl="1"/>
            <a:r>
              <a:rPr lang="en-US" dirty="0" smtClean="0"/>
              <a:t>Jay Gould (Railroad)</a:t>
            </a:r>
          </a:p>
          <a:p>
            <a:pPr lvl="1"/>
            <a:r>
              <a:rPr lang="en-US" dirty="0" smtClean="0"/>
              <a:t>J.P. Morgan (Financial Services)</a:t>
            </a:r>
          </a:p>
          <a:p>
            <a:pPr lvl="1"/>
            <a:r>
              <a:rPr lang="en-US" dirty="0" smtClean="0"/>
              <a:t>John D. Rockefeller ($B, Oil)</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6</a:t>
            </a:fld>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7162800" y="1447800"/>
            <a:ext cx="1676400" cy="2514600"/>
          </a:xfrm>
          <a:prstGeom prst="rect">
            <a:avLst/>
          </a:prstGeom>
          <a:noFill/>
          <a:ln w="9525">
            <a:noFill/>
            <a:miter lim="800000"/>
            <a:headEnd/>
            <a:tailEnd/>
          </a:ln>
        </p:spPr>
      </p:pic>
      <p:pic>
        <p:nvPicPr>
          <p:cNvPr id="6" name="Picture 5" descr="Industrialsts_Carneige.png"/>
          <p:cNvPicPr>
            <a:picLocks noChangeAspect="1"/>
          </p:cNvPicPr>
          <p:nvPr/>
        </p:nvPicPr>
        <p:blipFill>
          <a:blip r:embed="rId4" cstate="print"/>
          <a:srcRect l="29884" r="31684" b="44005"/>
          <a:stretch>
            <a:fillRect/>
          </a:stretch>
        </p:blipFill>
        <p:spPr>
          <a:xfrm>
            <a:off x="457200" y="4495800"/>
            <a:ext cx="1801468" cy="2362200"/>
          </a:xfrm>
          <a:prstGeom prst="rect">
            <a:avLst/>
          </a:prstGeom>
        </p:spPr>
      </p:pic>
      <p:pic>
        <p:nvPicPr>
          <p:cNvPr id="1028" name="Picture 4"/>
          <p:cNvPicPr>
            <a:picLocks noChangeAspect="1" noChangeArrowheads="1"/>
          </p:cNvPicPr>
          <p:nvPr/>
        </p:nvPicPr>
        <p:blipFill>
          <a:blip r:embed="rId5" cstate="print"/>
          <a:srcRect/>
          <a:stretch>
            <a:fillRect/>
          </a:stretch>
        </p:blipFill>
        <p:spPr bwMode="auto">
          <a:xfrm>
            <a:off x="2819400" y="4495800"/>
            <a:ext cx="1741958" cy="2362200"/>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7239000" y="4724400"/>
            <a:ext cx="1447800" cy="1447800"/>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lum bright="-37000" contrast="9000"/>
          </a:blip>
          <a:srcRect/>
          <a:stretch>
            <a:fillRect/>
          </a:stretch>
        </p:blipFill>
        <p:spPr bwMode="auto">
          <a:xfrm>
            <a:off x="5029200" y="4800600"/>
            <a:ext cx="162052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Industrialists</a:t>
            </a:r>
            <a:endParaRPr lang="en-US" dirty="0"/>
          </a:p>
        </p:txBody>
      </p:sp>
      <p:sp>
        <p:nvSpPr>
          <p:cNvPr id="3" name="Content Placeholder 2"/>
          <p:cNvSpPr>
            <a:spLocks noGrp="1"/>
          </p:cNvSpPr>
          <p:nvPr>
            <p:ph idx="1"/>
          </p:nvPr>
        </p:nvSpPr>
        <p:spPr/>
        <p:txBody>
          <a:bodyPr/>
          <a:lstStyle/>
          <a:p>
            <a:pPr lvl="1"/>
            <a:r>
              <a:rPr lang="en-US" dirty="0" smtClean="0"/>
              <a:t>Henry Ford (Automobile)</a:t>
            </a:r>
          </a:p>
          <a:p>
            <a:pPr lvl="2"/>
            <a:r>
              <a:rPr lang="en-US" dirty="0" smtClean="0"/>
              <a:t>$5 per day in 1914</a:t>
            </a:r>
          </a:p>
          <a:p>
            <a:pPr lvl="2"/>
            <a:r>
              <a:rPr lang="en-US" dirty="0" smtClean="0"/>
              <a:t>SPC</a:t>
            </a:r>
          </a:p>
          <a:p>
            <a:pPr lvl="1"/>
            <a:r>
              <a:rPr lang="en-US" dirty="0" smtClean="0"/>
              <a:t>Thomas J. </a:t>
            </a:r>
            <a:r>
              <a:rPr lang="en-US" dirty="0" smtClean="0">
                <a:solidFill>
                  <a:srgbClr val="92D050"/>
                </a:solidFill>
              </a:rPr>
              <a:t>Watson</a:t>
            </a:r>
            <a:r>
              <a:rPr lang="en-US" dirty="0" smtClean="0"/>
              <a:t> (IBM) 1914</a:t>
            </a:r>
          </a:p>
          <a:p>
            <a:pPr lvl="1"/>
            <a:r>
              <a:rPr lang="en-US" dirty="0" smtClean="0"/>
              <a:t>Chester Carlson (1959) Xerox</a:t>
            </a:r>
          </a:p>
          <a:p>
            <a:pPr lvl="1"/>
            <a:r>
              <a:rPr lang="en-US" dirty="0" smtClean="0"/>
              <a:t>Lennon &amp; McCartney</a:t>
            </a:r>
          </a:p>
          <a:p>
            <a:pPr lvl="2"/>
            <a:r>
              <a:rPr lang="en-US" dirty="0" smtClean="0"/>
              <a:t>Bill Gates/Paul Allen (1975)</a:t>
            </a:r>
          </a:p>
          <a:p>
            <a:pPr lvl="2"/>
            <a:r>
              <a:rPr lang="en-US" dirty="0" smtClean="0"/>
              <a:t>Steve Jobs/R. Wayne/S. Wozniak (1976)</a:t>
            </a:r>
          </a:p>
          <a:p>
            <a:pPr lvl="2"/>
            <a:endParaRPr lang="en-US" dirty="0"/>
          </a:p>
        </p:txBody>
      </p:sp>
      <p:sp>
        <p:nvSpPr>
          <p:cNvPr id="4" name="Slide Number Placeholder 3"/>
          <p:cNvSpPr>
            <a:spLocks noGrp="1"/>
          </p:cNvSpPr>
          <p:nvPr>
            <p:ph type="sldNum" sz="quarter" idx="12"/>
          </p:nvPr>
        </p:nvSpPr>
        <p:spPr>
          <a:xfrm>
            <a:off x="6553200" y="6400800"/>
            <a:ext cx="1905000" cy="457200"/>
          </a:xfrm>
        </p:spPr>
        <p:txBody>
          <a:bodyPr/>
          <a:lstStyle/>
          <a:p>
            <a:pPr>
              <a:defRPr/>
            </a:pPr>
            <a:fld id="{4DA4C2C7-3C26-4010-8029-5976E3D0524F}" type="slidenum">
              <a:rPr lang="en-US" smtClean="0"/>
              <a:pPr>
                <a:defRPr/>
              </a:pPr>
              <a:t>7</a:t>
            </a:fld>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228600" y="4850130"/>
            <a:ext cx="2362200" cy="2007870"/>
          </a:xfrm>
          <a:prstGeom prst="rect">
            <a:avLst/>
          </a:prstGeom>
          <a:noFill/>
          <a:ln w="9525">
            <a:noFill/>
            <a:miter lim="800000"/>
            <a:headEnd/>
            <a:tailEnd/>
          </a:ln>
        </p:spPr>
      </p:pic>
      <p:pic>
        <p:nvPicPr>
          <p:cNvPr id="6" name="Picture 5" descr="Industrialsts_Forde_Cross_of_the_German_Eagle.png"/>
          <p:cNvPicPr>
            <a:picLocks noChangeAspect="1"/>
          </p:cNvPicPr>
          <p:nvPr/>
        </p:nvPicPr>
        <p:blipFill>
          <a:blip r:embed="rId4" cstate="print"/>
          <a:stretch>
            <a:fillRect/>
          </a:stretch>
        </p:blipFill>
        <p:spPr>
          <a:xfrm>
            <a:off x="7010400" y="914400"/>
            <a:ext cx="1068581" cy="1600200"/>
          </a:xfrm>
          <a:prstGeom prst="rect">
            <a:avLst/>
          </a:prstGeom>
        </p:spPr>
      </p:pic>
      <p:pic>
        <p:nvPicPr>
          <p:cNvPr id="2053" name="Picture 5"/>
          <p:cNvPicPr>
            <a:picLocks noChangeAspect="1" noChangeArrowheads="1"/>
          </p:cNvPicPr>
          <p:nvPr/>
        </p:nvPicPr>
        <p:blipFill>
          <a:blip r:embed="rId5" cstate="print"/>
          <a:srcRect/>
          <a:stretch>
            <a:fillRect/>
          </a:stretch>
        </p:blipFill>
        <p:spPr bwMode="auto">
          <a:xfrm>
            <a:off x="2819400" y="4804844"/>
            <a:ext cx="1371599" cy="2053156"/>
          </a:xfrm>
          <a:prstGeom prst="rect">
            <a:avLst/>
          </a:prstGeom>
          <a:noFill/>
          <a:ln w="9525">
            <a:noFill/>
            <a:miter lim="800000"/>
            <a:headEnd/>
            <a:tailEnd/>
          </a:ln>
        </p:spPr>
      </p:pic>
      <p:pic>
        <p:nvPicPr>
          <p:cNvPr id="2054" name="Picture 6"/>
          <p:cNvPicPr>
            <a:picLocks noChangeAspect="1" noChangeArrowheads="1"/>
          </p:cNvPicPr>
          <p:nvPr/>
        </p:nvPicPr>
        <p:blipFill>
          <a:blip r:embed="rId6" cstate="print"/>
          <a:srcRect/>
          <a:stretch>
            <a:fillRect/>
          </a:stretch>
        </p:blipFill>
        <p:spPr bwMode="auto">
          <a:xfrm>
            <a:off x="4419600" y="4800600"/>
            <a:ext cx="1371600" cy="2057400"/>
          </a:xfrm>
          <a:prstGeom prst="rect">
            <a:avLst/>
          </a:prstGeom>
          <a:noFill/>
          <a:ln w="9525">
            <a:noFill/>
            <a:miter lim="800000"/>
            <a:headEnd/>
            <a:tailEnd/>
          </a:ln>
        </p:spPr>
      </p:pic>
      <p:pic>
        <p:nvPicPr>
          <p:cNvPr id="55297" name="Picture 1"/>
          <p:cNvPicPr>
            <a:picLocks noChangeAspect="1" noChangeArrowheads="1"/>
          </p:cNvPicPr>
          <p:nvPr/>
        </p:nvPicPr>
        <p:blipFill>
          <a:blip r:embed="rId7" cstate="print"/>
          <a:srcRect/>
          <a:stretch>
            <a:fillRect/>
          </a:stretch>
        </p:blipFill>
        <p:spPr bwMode="auto">
          <a:xfrm>
            <a:off x="6096000" y="5029200"/>
            <a:ext cx="2818015"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Industrialists</a:t>
            </a:r>
            <a:endParaRPr lang="en-US" dirty="0"/>
          </a:p>
        </p:txBody>
      </p:sp>
      <p:sp>
        <p:nvSpPr>
          <p:cNvPr id="3" name="Content Placeholder 2"/>
          <p:cNvSpPr>
            <a:spLocks noGrp="1"/>
          </p:cNvSpPr>
          <p:nvPr>
            <p:ph idx="1"/>
          </p:nvPr>
        </p:nvSpPr>
        <p:spPr>
          <a:xfrm>
            <a:off x="685800" y="762000"/>
            <a:ext cx="7772400" cy="5791200"/>
          </a:xfrm>
        </p:spPr>
        <p:txBody>
          <a:bodyPr/>
          <a:lstStyle/>
          <a:p>
            <a:r>
              <a:rPr lang="en-US" dirty="0" smtClean="0"/>
              <a:t>Black Scholes Option Pricing Formula (1973)</a:t>
            </a:r>
          </a:p>
          <a:p>
            <a:pPr lvl="1"/>
            <a:r>
              <a:rPr lang="en-US" dirty="0" smtClean="0"/>
              <a:t>Quant model</a:t>
            </a:r>
          </a:p>
          <a:p>
            <a:pPr lvl="1"/>
            <a:r>
              <a:rPr lang="en-US" dirty="0" smtClean="0"/>
              <a:t>Facilitated entire industry</a:t>
            </a:r>
          </a:p>
          <a:p>
            <a:r>
              <a:rPr lang="en-US" dirty="0" smtClean="0"/>
              <a:t>John </a:t>
            </a:r>
            <a:r>
              <a:rPr lang="en-US" dirty="0" err="1" smtClean="0"/>
              <a:t>Bogle</a:t>
            </a:r>
            <a:r>
              <a:rPr lang="en-US" dirty="0" smtClean="0"/>
              <a:t>, 1974-75</a:t>
            </a:r>
          </a:p>
          <a:p>
            <a:pPr lvl="1"/>
            <a:r>
              <a:rPr lang="en-US" dirty="0" smtClean="0"/>
              <a:t>Vanguard Group, 1</a:t>
            </a:r>
            <a:r>
              <a:rPr lang="en-US" baseline="30000" dirty="0" smtClean="0"/>
              <a:t>st</a:t>
            </a:r>
            <a:r>
              <a:rPr lang="en-US" dirty="0" smtClean="0"/>
              <a:t> Index fund (S&amp;P 500)</a:t>
            </a:r>
          </a:p>
          <a:p>
            <a:r>
              <a:rPr lang="en-US" dirty="0" smtClean="0"/>
              <a:t>Internet </a:t>
            </a:r>
          </a:p>
          <a:p>
            <a:pPr lvl="1"/>
            <a:r>
              <a:rPr lang="en-US" dirty="0" smtClean="0"/>
              <a:t>DARPA</a:t>
            </a:r>
          </a:p>
          <a:p>
            <a:pPr lvl="1"/>
            <a:r>
              <a:rPr lang="en-US" dirty="0" smtClean="0"/>
              <a:t>Al Gore</a:t>
            </a:r>
          </a:p>
          <a:p>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8</a:t>
            </a:fld>
            <a:endParaRPr lang="en-US" dirty="0"/>
          </a:p>
        </p:txBody>
      </p:sp>
      <p:pic>
        <p:nvPicPr>
          <p:cNvPr id="3075" name="Picture 3"/>
          <p:cNvPicPr>
            <a:picLocks noChangeAspect="1" noChangeArrowheads="1"/>
          </p:cNvPicPr>
          <p:nvPr/>
        </p:nvPicPr>
        <p:blipFill>
          <a:blip r:embed="rId3" cstate="print">
            <a:grayscl/>
          </a:blip>
          <a:srcRect/>
          <a:stretch>
            <a:fillRect/>
          </a:stretch>
        </p:blipFill>
        <p:spPr bwMode="auto">
          <a:xfrm>
            <a:off x="5867400" y="1600200"/>
            <a:ext cx="1684298" cy="1524000"/>
          </a:xfrm>
          <a:prstGeom prst="rect">
            <a:avLst/>
          </a:prstGeom>
          <a:noFill/>
          <a:ln w="9525">
            <a:noFill/>
            <a:miter lim="800000"/>
            <a:headEnd/>
            <a:tailEnd/>
          </a:ln>
          <a:effectLst>
            <a:innerShdw blurRad="114300">
              <a:prstClr val="black"/>
            </a:innerShdw>
          </a:effectLst>
        </p:spPr>
      </p:pic>
      <p:pic>
        <p:nvPicPr>
          <p:cNvPr id="3076" name="Picture 4"/>
          <p:cNvPicPr>
            <a:picLocks noChangeAspect="1" noChangeArrowheads="1"/>
          </p:cNvPicPr>
          <p:nvPr/>
        </p:nvPicPr>
        <p:blipFill>
          <a:blip r:embed="rId4" cstate="print"/>
          <a:srcRect/>
          <a:stretch>
            <a:fillRect/>
          </a:stretch>
        </p:blipFill>
        <p:spPr bwMode="auto">
          <a:xfrm>
            <a:off x="3733800" y="4038600"/>
            <a:ext cx="24384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0"/>
            <a:ext cx="5257800" cy="762000"/>
          </a:xfrm>
        </p:spPr>
        <p:txBody>
          <a:bodyPr/>
          <a:lstStyle/>
          <a:p>
            <a:r>
              <a:rPr lang="en-US" dirty="0" smtClean="0"/>
              <a:t>Inventor </a:t>
            </a:r>
            <a:r>
              <a:rPr lang="en-US" dirty="0" smtClean="0">
                <a:latin typeface="Arial"/>
                <a:cs typeface="Arial"/>
              </a:rPr>
              <a:t>≠ Industrialist</a:t>
            </a:r>
            <a:endParaRPr lang="en-US" dirty="0"/>
          </a:p>
        </p:txBody>
      </p:sp>
      <p:sp>
        <p:nvSpPr>
          <p:cNvPr id="3" name="Content Placeholder 2"/>
          <p:cNvSpPr>
            <a:spLocks noGrp="1"/>
          </p:cNvSpPr>
          <p:nvPr>
            <p:ph idx="1"/>
          </p:nvPr>
        </p:nvSpPr>
        <p:spPr>
          <a:xfrm>
            <a:off x="228600" y="762000"/>
            <a:ext cx="7772400" cy="5334000"/>
          </a:xfrm>
        </p:spPr>
        <p:txBody>
          <a:bodyPr/>
          <a:lstStyle/>
          <a:p>
            <a:r>
              <a:rPr lang="en-US" dirty="0" smtClean="0">
                <a:solidFill>
                  <a:srgbClr val="E0F274"/>
                </a:solidFill>
              </a:rPr>
              <a:t>NOTE!</a:t>
            </a:r>
            <a:r>
              <a:rPr lang="en-US" dirty="0" smtClean="0"/>
              <a:t>  Successful inventors do not necessarily become industrialists</a:t>
            </a:r>
          </a:p>
          <a:p>
            <a:endParaRPr lang="en-US" dirty="0" smtClean="0"/>
          </a:p>
          <a:p>
            <a:pPr lvl="1"/>
            <a:r>
              <a:rPr lang="en-US" dirty="0" smtClean="0"/>
              <a:t>Wright Brothers </a:t>
            </a:r>
          </a:p>
          <a:p>
            <a:pPr lvl="1"/>
            <a:endParaRPr lang="en-US" dirty="0" smtClean="0"/>
          </a:p>
          <a:p>
            <a:pPr lvl="1"/>
            <a:r>
              <a:rPr lang="en-US" dirty="0" smtClean="0"/>
              <a:t>Marconi </a:t>
            </a:r>
          </a:p>
          <a:p>
            <a:pPr lvl="1"/>
            <a:endParaRPr lang="en-US" dirty="0" smtClean="0"/>
          </a:p>
          <a:p>
            <a:pPr lvl="1"/>
            <a:r>
              <a:rPr lang="en-US" dirty="0" smtClean="0"/>
              <a:t>Bardeen</a:t>
            </a:r>
          </a:p>
          <a:p>
            <a:pPr lvl="1"/>
            <a:endParaRPr lang="en-US" dirty="0" smtClean="0"/>
          </a:p>
          <a:p>
            <a:pPr lvl="1"/>
            <a:r>
              <a:rPr lang="en-US" dirty="0" smtClean="0"/>
              <a:t>Crick, Watson, HGP  </a:t>
            </a:r>
          </a:p>
          <a:p>
            <a:endParaRPr lang="en-US" dirty="0"/>
          </a:p>
        </p:txBody>
      </p:sp>
      <p:sp>
        <p:nvSpPr>
          <p:cNvPr id="4" name="Slide Number Placeholder 3"/>
          <p:cNvSpPr>
            <a:spLocks noGrp="1"/>
          </p:cNvSpPr>
          <p:nvPr>
            <p:ph type="sldNum" sz="quarter" idx="12"/>
          </p:nvPr>
        </p:nvSpPr>
        <p:spPr/>
        <p:txBody>
          <a:bodyPr/>
          <a:lstStyle/>
          <a:p>
            <a:pPr>
              <a:defRPr/>
            </a:pPr>
            <a:fld id="{4DA4C2C7-3C26-4010-8029-5976E3D0524F}" type="slidenum">
              <a:rPr lang="en-US" smtClean="0"/>
              <a:pPr>
                <a:defRPr/>
              </a:pPr>
              <a:t>9</a:t>
            </a:fld>
            <a:endParaRPr lang="en-US" dirty="0"/>
          </a:p>
        </p:txBody>
      </p:sp>
      <p:pic>
        <p:nvPicPr>
          <p:cNvPr id="7" name="Picture 2"/>
          <p:cNvPicPr>
            <a:picLocks noChangeAspect="1" noChangeArrowheads="1"/>
          </p:cNvPicPr>
          <p:nvPr/>
        </p:nvPicPr>
        <p:blipFill>
          <a:blip r:embed="rId3" cstate="print"/>
          <a:srcRect/>
          <a:stretch>
            <a:fillRect/>
          </a:stretch>
        </p:blipFill>
        <p:spPr bwMode="auto">
          <a:xfrm>
            <a:off x="5638800" y="4800600"/>
            <a:ext cx="1905000" cy="1419225"/>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3276600" y="3276600"/>
            <a:ext cx="990600" cy="990600"/>
          </a:xfrm>
          <a:prstGeom prst="rect">
            <a:avLst/>
          </a:prstGeom>
          <a:noFill/>
          <a:ln w="9525">
            <a:noFill/>
            <a:miter lim="800000"/>
            <a:headEnd/>
            <a:tailEnd/>
          </a:ln>
        </p:spPr>
      </p:pic>
      <p:pic>
        <p:nvPicPr>
          <p:cNvPr id="9" name="Picture 4"/>
          <p:cNvPicPr>
            <a:picLocks noChangeAspect="1" noChangeArrowheads="1"/>
          </p:cNvPicPr>
          <p:nvPr/>
        </p:nvPicPr>
        <p:blipFill>
          <a:blip r:embed="rId5" cstate="print"/>
          <a:srcRect/>
          <a:stretch>
            <a:fillRect/>
          </a:stretch>
        </p:blipFill>
        <p:spPr bwMode="auto">
          <a:xfrm>
            <a:off x="4724400" y="2133600"/>
            <a:ext cx="1600200" cy="1101645"/>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4419600" y="4114800"/>
            <a:ext cx="1371600" cy="1165860"/>
          </a:xfrm>
          <a:prstGeom prst="rect">
            <a:avLst/>
          </a:prstGeom>
          <a:noFill/>
          <a:ln w="9525">
            <a:noFill/>
            <a:miter lim="800000"/>
            <a:headEnd/>
            <a:tailEnd/>
          </a:ln>
        </p:spPr>
      </p:pic>
      <p:pic>
        <p:nvPicPr>
          <p:cNvPr id="13" name="Picture 2"/>
          <p:cNvPicPr>
            <a:picLocks noChangeAspect="1" noChangeArrowheads="1"/>
          </p:cNvPicPr>
          <p:nvPr/>
        </p:nvPicPr>
        <p:blipFill>
          <a:blip r:embed="rId7" cstate="print"/>
          <a:srcRect/>
          <a:stretch>
            <a:fillRect/>
          </a:stretch>
        </p:blipFill>
        <p:spPr bwMode="auto">
          <a:xfrm>
            <a:off x="7315200" y="762000"/>
            <a:ext cx="1276350" cy="12550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_GRB_Stat_Blank">
  <a:themeElements>
    <a:clrScheme name="RiceU_blueb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iceU_blueba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RiceU_blueb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iceU_blueba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iceU_blueba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iceU_blueba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iceU_blueba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iceU_blueba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iceU_bluebar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iceU_blueba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iceU_blueba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iceU_blueba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iceU_blueba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iceU_blueba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2785</TotalTime>
  <Words>2730</Words>
  <Application>Microsoft Office PowerPoint</Application>
  <PresentationFormat>On-screen Show (4:3)</PresentationFormat>
  <Paragraphs>528</Paragraphs>
  <Slides>54</Slides>
  <Notes>29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56" baseType="lpstr">
      <vt:lpstr>_GRB_Stat_Blank</vt:lpstr>
      <vt:lpstr>Equation</vt:lpstr>
      <vt:lpstr>Quant Gaffes</vt:lpstr>
      <vt:lpstr>Slide 2</vt:lpstr>
      <vt:lpstr> </vt:lpstr>
      <vt:lpstr>Previous Discussions</vt:lpstr>
      <vt:lpstr>SPX: 1.04% CAGR </vt:lpstr>
      <vt:lpstr>Industrialists</vt:lpstr>
      <vt:lpstr>Industrialists</vt:lpstr>
      <vt:lpstr>Industrialists</vt:lpstr>
      <vt:lpstr>Inventor ≠ Industrialist</vt:lpstr>
      <vt:lpstr>Not So Successful</vt:lpstr>
      <vt:lpstr>Investors - Fundamentals</vt:lpstr>
      <vt:lpstr>Academics as Advisors</vt:lpstr>
      <vt:lpstr>More Academics </vt:lpstr>
      <vt:lpstr>And More </vt:lpstr>
      <vt:lpstr>Trying At Least</vt:lpstr>
      <vt:lpstr>Slide 16</vt:lpstr>
      <vt:lpstr>Traders/Speculators</vt:lpstr>
      <vt:lpstr>Great Traders</vt:lpstr>
      <vt:lpstr>More Great Traders</vt:lpstr>
      <vt:lpstr>More Great Traders</vt:lpstr>
      <vt:lpstr>Not So Great</vt:lpstr>
      <vt:lpstr>Rogue</vt:lpstr>
      <vt:lpstr>Nick Leeson, 1995</vt:lpstr>
      <vt:lpstr>Served 4.3 Yrs </vt:lpstr>
      <vt:lpstr>Jerome Kerviel, 2008</vt:lpstr>
      <vt:lpstr>Kweku M. Adoboli, 9/15/11</vt:lpstr>
      <vt:lpstr>Quants</vt:lpstr>
      <vt:lpstr>Quants</vt:lpstr>
      <vt:lpstr>Modelers/Engineers</vt:lpstr>
      <vt:lpstr>Pedantics</vt:lpstr>
      <vt:lpstr>It’s an Honest Living</vt:lpstr>
      <vt:lpstr>Quant Industrialists</vt:lpstr>
      <vt:lpstr>Quant Traders</vt:lpstr>
      <vt:lpstr>Modelers/Engineers</vt:lpstr>
      <vt:lpstr>Big Daddy of ‘em All</vt:lpstr>
      <vt:lpstr>Example-Securitization</vt:lpstr>
      <vt:lpstr>Why Quants</vt:lpstr>
      <vt:lpstr>A History</vt:lpstr>
      <vt:lpstr>History</vt:lpstr>
      <vt:lpstr>History</vt:lpstr>
      <vt:lpstr>History</vt:lpstr>
      <vt:lpstr>Getting Traction</vt:lpstr>
      <vt:lpstr>Bottom Line</vt:lpstr>
      <vt:lpstr>July 18, 2007</vt:lpstr>
      <vt:lpstr>Slide 45</vt:lpstr>
      <vt:lpstr>Back on Main St.</vt:lpstr>
      <vt:lpstr>Slide 47</vt:lpstr>
      <vt:lpstr>“Unsolved Mystery”</vt:lpstr>
      <vt:lpstr>August 6-9, 2007</vt:lpstr>
      <vt:lpstr>Summer 1997</vt:lpstr>
      <vt:lpstr>August 1998</vt:lpstr>
      <vt:lpstr>Slide 52</vt:lpstr>
      <vt:lpstr>Acknowledgements</vt:lpstr>
      <vt:lpstr>References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 Methods for Data</dc:title>
  <dc:creator>John &amp; Kathleen Dobelman</dc:creator>
  <cp:lastModifiedBy>John Dobelman</cp:lastModifiedBy>
  <cp:revision>291</cp:revision>
  <dcterms:created xsi:type="dcterms:W3CDTF">2011-10-11T03:37:30Z</dcterms:created>
  <dcterms:modified xsi:type="dcterms:W3CDTF">2012-02-28T15:14:29Z</dcterms:modified>
</cp:coreProperties>
</file>