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2"/>
  </p:notesMasterIdLst>
  <p:sldIdLst>
    <p:sldId id="256" r:id="rId2"/>
    <p:sldId id="306" r:id="rId3"/>
    <p:sldId id="319" r:id="rId4"/>
    <p:sldId id="307" r:id="rId5"/>
    <p:sldId id="316" r:id="rId6"/>
    <p:sldId id="317" r:id="rId7"/>
    <p:sldId id="310" r:id="rId8"/>
    <p:sldId id="311" r:id="rId9"/>
    <p:sldId id="315" r:id="rId10"/>
    <p:sldId id="318" r:id="rId11"/>
    <p:sldId id="312" r:id="rId12"/>
    <p:sldId id="313" r:id="rId13"/>
    <p:sldId id="314" r:id="rId14"/>
    <p:sldId id="320" r:id="rId15"/>
    <p:sldId id="321" r:id="rId16"/>
    <p:sldId id="308" r:id="rId17"/>
    <p:sldId id="331" r:id="rId18"/>
    <p:sldId id="309" r:id="rId19"/>
    <p:sldId id="336" r:id="rId20"/>
    <p:sldId id="335" r:id="rId21"/>
    <p:sldId id="337" r:id="rId22"/>
    <p:sldId id="350" r:id="rId23"/>
    <p:sldId id="338" r:id="rId24"/>
    <p:sldId id="351" r:id="rId25"/>
    <p:sldId id="353" r:id="rId26"/>
    <p:sldId id="352" r:id="rId27"/>
    <p:sldId id="359" r:id="rId28"/>
    <p:sldId id="360" r:id="rId29"/>
    <p:sldId id="322" r:id="rId30"/>
    <p:sldId id="323" r:id="rId31"/>
    <p:sldId id="361" r:id="rId32"/>
    <p:sldId id="329" r:id="rId33"/>
    <p:sldId id="343" r:id="rId34"/>
    <p:sldId id="330" r:id="rId35"/>
    <p:sldId id="327" r:id="rId36"/>
    <p:sldId id="324" r:id="rId37"/>
    <p:sldId id="332" r:id="rId38"/>
    <p:sldId id="333" r:id="rId39"/>
    <p:sldId id="325" r:id="rId40"/>
    <p:sldId id="334" r:id="rId41"/>
    <p:sldId id="362" r:id="rId42"/>
    <p:sldId id="339" r:id="rId43"/>
    <p:sldId id="340" r:id="rId44"/>
    <p:sldId id="365" r:id="rId45"/>
    <p:sldId id="363" r:id="rId46"/>
    <p:sldId id="341" r:id="rId47"/>
    <p:sldId id="364" r:id="rId48"/>
    <p:sldId id="344" r:id="rId49"/>
    <p:sldId id="345" r:id="rId50"/>
    <p:sldId id="346" r:id="rId51"/>
    <p:sldId id="358" r:id="rId52"/>
    <p:sldId id="349" r:id="rId53"/>
    <p:sldId id="347" r:id="rId54"/>
    <p:sldId id="357" r:id="rId55"/>
    <p:sldId id="348" r:id="rId56"/>
    <p:sldId id="326" r:id="rId57"/>
    <p:sldId id="328" r:id="rId58"/>
    <p:sldId id="354" r:id="rId59"/>
    <p:sldId id="355" r:id="rId60"/>
    <p:sldId id="356" r:id="rId61"/>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33" autoAdjust="0"/>
    <p:restoredTop sz="83041" autoAdjust="0"/>
  </p:normalViewPr>
  <p:slideViewPr>
    <p:cSldViewPr>
      <p:cViewPr varScale="1">
        <p:scale>
          <a:sx n="55" d="100"/>
          <a:sy n="55" d="100"/>
        </p:scale>
        <p:origin x="-10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88FD9-712A-4A7C-9A12-7D63746DB78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E2A4F3A-4258-4FDA-87FB-7E019C796ACD}">
      <dgm:prSet phldrT="[Text]" custT="1"/>
      <dgm:spPr/>
      <dgm:t>
        <a:bodyPr/>
        <a:lstStyle/>
        <a:p>
          <a:r>
            <a:rPr lang="en-US" sz="3200" dirty="0" smtClean="0"/>
            <a:t>Testing </a:t>
          </a:r>
          <a:br>
            <a:rPr lang="en-US" sz="3200" dirty="0" smtClean="0"/>
          </a:br>
          <a:r>
            <a:rPr lang="en-US" sz="3200" dirty="0" smtClean="0"/>
            <a:t>(non-op, subset)</a:t>
          </a:r>
          <a:endParaRPr lang="en-US" sz="3200" dirty="0"/>
        </a:p>
      </dgm:t>
    </dgm:pt>
    <dgm:pt modelId="{786E385B-AE4B-4295-8204-542F6612A374}" type="parTrans" cxnId="{569883C8-FDCE-485A-AA6B-8A80FF28F98F}">
      <dgm:prSet/>
      <dgm:spPr/>
      <dgm:t>
        <a:bodyPr/>
        <a:lstStyle/>
        <a:p>
          <a:endParaRPr lang="en-US"/>
        </a:p>
      </dgm:t>
    </dgm:pt>
    <dgm:pt modelId="{0682156F-6883-4B73-9F23-A7A2D936BE5C}" type="sibTrans" cxnId="{569883C8-FDCE-485A-AA6B-8A80FF28F98F}">
      <dgm:prSet/>
      <dgm:spPr/>
      <dgm:t>
        <a:bodyPr/>
        <a:lstStyle/>
        <a:p>
          <a:endParaRPr lang="en-US" dirty="0"/>
        </a:p>
      </dgm:t>
    </dgm:pt>
    <dgm:pt modelId="{A4B69178-4833-4B0E-B506-C536F4662F1B}">
      <dgm:prSet phldrT="[Text]" custT="1"/>
      <dgm:spPr/>
      <dgm:t>
        <a:bodyPr/>
        <a:lstStyle/>
        <a:p>
          <a:r>
            <a:rPr lang="en-US" sz="3200" dirty="0" smtClean="0"/>
            <a:t>Deployment/</a:t>
          </a:r>
          <a:br>
            <a:rPr lang="en-US" sz="3200" dirty="0" smtClean="0"/>
          </a:br>
          <a:r>
            <a:rPr lang="en-US" sz="3200" dirty="0" smtClean="0"/>
            <a:t>Implementation</a:t>
          </a:r>
          <a:endParaRPr lang="en-US" sz="3200" dirty="0"/>
        </a:p>
      </dgm:t>
    </dgm:pt>
    <dgm:pt modelId="{60A963CC-F9E9-4D54-82B0-88D8B5AD676D}" type="parTrans" cxnId="{CF19D9A0-47AD-48C6-ABD4-B445EFA49092}">
      <dgm:prSet/>
      <dgm:spPr/>
      <dgm:t>
        <a:bodyPr/>
        <a:lstStyle/>
        <a:p>
          <a:endParaRPr lang="en-US"/>
        </a:p>
      </dgm:t>
    </dgm:pt>
    <dgm:pt modelId="{A348BFA3-1BCA-4612-8A6C-88D65A521CC7}" type="sibTrans" cxnId="{CF19D9A0-47AD-48C6-ABD4-B445EFA49092}">
      <dgm:prSet/>
      <dgm:spPr/>
      <dgm:t>
        <a:bodyPr/>
        <a:lstStyle/>
        <a:p>
          <a:endParaRPr lang="en-US" dirty="0"/>
        </a:p>
      </dgm:t>
    </dgm:pt>
    <dgm:pt modelId="{75625A57-1844-4DB8-9EFB-9705C568609C}">
      <dgm:prSet phldrT="[Text]" custT="1"/>
      <dgm:spPr/>
      <dgm:t>
        <a:bodyPr/>
        <a:lstStyle/>
        <a:p>
          <a:r>
            <a:rPr lang="en-US" sz="3200" dirty="0" smtClean="0"/>
            <a:t>Calibration</a:t>
          </a:r>
          <a:endParaRPr lang="en-US" sz="3200" dirty="0"/>
        </a:p>
      </dgm:t>
    </dgm:pt>
    <dgm:pt modelId="{2B3F9D80-D08F-4E07-9C0E-0759EAD03BD9}" type="parTrans" cxnId="{AD774346-4F5C-494A-B20D-43F031DE273E}">
      <dgm:prSet/>
      <dgm:spPr/>
      <dgm:t>
        <a:bodyPr/>
        <a:lstStyle/>
        <a:p>
          <a:endParaRPr lang="en-US"/>
        </a:p>
      </dgm:t>
    </dgm:pt>
    <dgm:pt modelId="{8E3A071B-0AE6-419B-B2EB-AA00F3DFBDBE}" type="sibTrans" cxnId="{AD774346-4F5C-494A-B20D-43F031DE273E}">
      <dgm:prSet/>
      <dgm:spPr/>
      <dgm:t>
        <a:bodyPr/>
        <a:lstStyle/>
        <a:p>
          <a:endParaRPr lang="en-US" dirty="0"/>
        </a:p>
      </dgm:t>
    </dgm:pt>
    <dgm:pt modelId="{744EAD53-46C6-4664-BDC3-B6D2255B37C3}">
      <dgm:prSet phldrT="[Text]" custT="1"/>
      <dgm:spPr/>
      <dgm:t>
        <a:bodyPr/>
        <a:lstStyle/>
        <a:p>
          <a:r>
            <a:rPr lang="en-US" sz="3200" dirty="0" smtClean="0"/>
            <a:t>Specification</a:t>
          </a:r>
          <a:endParaRPr lang="en-US" sz="3200" dirty="0"/>
        </a:p>
      </dgm:t>
    </dgm:pt>
    <dgm:pt modelId="{BF2C1D2A-DB2D-42D8-85DA-2DBA9C469174}" type="parTrans" cxnId="{275B654A-52E6-4CB1-96C9-6D248E7F867C}">
      <dgm:prSet/>
      <dgm:spPr/>
      <dgm:t>
        <a:bodyPr/>
        <a:lstStyle/>
        <a:p>
          <a:endParaRPr lang="en-US"/>
        </a:p>
      </dgm:t>
    </dgm:pt>
    <dgm:pt modelId="{4C3E2032-B866-467F-B3BE-9C25855DDC21}" type="sibTrans" cxnId="{275B654A-52E6-4CB1-96C9-6D248E7F867C}">
      <dgm:prSet/>
      <dgm:spPr/>
      <dgm:t>
        <a:bodyPr/>
        <a:lstStyle/>
        <a:p>
          <a:endParaRPr lang="en-US" dirty="0"/>
        </a:p>
      </dgm:t>
    </dgm:pt>
    <dgm:pt modelId="{7AD5F1EA-CED8-4EFF-8B9C-BE0249E06944}" type="pres">
      <dgm:prSet presAssocID="{28F88FD9-712A-4A7C-9A12-7D63746DB789}" presName="cycle" presStyleCnt="0">
        <dgm:presLayoutVars>
          <dgm:dir/>
          <dgm:resizeHandles val="exact"/>
        </dgm:presLayoutVars>
      </dgm:prSet>
      <dgm:spPr/>
      <dgm:t>
        <a:bodyPr/>
        <a:lstStyle/>
        <a:p>
          <a:endParaRPr lang="en-US"/>
        </a:p>
      </dgm:t>
    </dgm:pt>
    <dgm:pt modelId="{D4FAB35F-59A9-48EB-B302-BBAD133BA507}" type="pres">
      <dgm:prSet presAssocID="{FE2A4F3A-4258-4FDA-87FB-7E019C796ACD}" presName="dummy" presStyleCnt="0"/>
      <dgm:spPr/>
    </dgm:pt>
    <dgm:pt modelId="{058BEDC4-C9A8-4FD3-8D63-CB0D4E1D72A9}" type="pres">
      <dgm:prSet presAssocID="{FE2A4F3A-4258-4FDA-87FB-7E019C796ACD}" presName="node" presStyleLbl="revTx" presStyleIdx="0" presStyleCnt="4" custScaleX="240366" custScaleY="82654" custRadScaleRad="109217" custRadScaleInc="68368">
        <dgm:presLayoutVars>
          <dgm:bulletEnabled val="1"/>
        </dgm:presLayoutVars>
      </dgm:prSet>
      <dgm:spPr/>
      <dgm:t>
        <a:bodyPr/>
        <a:lstStyle/>
        <a:p>
          <a:endParaRPr lang="en-US"/>
        </a:p>
      </dgm:t>
    </dgm:pt>
    <dgm:pt modelId="{01190DD0-B9B6-4177-BA50-F6056B7E1C12}" type="pres">
      <dgm:prSet presAssocID="{0682156F-6883-4B73-9F23-A7A2D936BE5C}" presName="sibTrans" presStyleLbl="node1" presStyleIdx="0" presStyleCnt="4" custAng="1563984" custScaleX="85101" custScaleY="83655" custLinFactNeighborX="-2472" custLinFactNeighborY="-17441"/>
      <dgm:spPr/>
      <dgm:t>
        <a:bodyPr/>
        <a:lstStyle/>
        <a:p>
          <a:endParaRPr lang="en-US"/>
        </a:p>
      </dgm:t>
    </dgm:pt>
    <dgm:pt modelId="{04172143-55D6-4D17-9219-FA96E3A1667C}" type="pres">
      <dgm:prSet presAssocID="{A4B69178-4833-4B0E-B506-C536F4662F1B}" presName="dummy" presStyleCnt="0"/>
      <dgm:spPr/>
    </dgm:pt>
    <dgm:pt modelId="{DF6EFCCA-F8CB-43CF-8852-7AD74AD5231C}" type="pres">
      <dgm:prSet presAssocID="{A4B69178-4833-4B0E-B506-C536F4662F1B}" presName="node" presStyleLbl="revTx" presStyleIdx="1" presStyleCnt="4" custScaleX="200709" custScaleY="77981" custRadScaleRad="103771" custRadScaleInc="-32682">
        <dgm:presLayoutVars>
          <dgm:bulletEnabled val="1"/>
        </dgm:presLayoutVars>
      </dgm:prSet>
      <dgm:spPr/>
      <dgm:t>
        <a:bodyPr/>
        <a:lstStyle/>
        <a:p>
          <a:endParaRPr lang="en-US"/>
        </a:p>
      </dgm:t>
    </dgm:pt>
    <dgm:pt modelId="{2A75F53D-E889-4B5E-97F6-8EA18FE54106}" type="pres">
      <dgm:prSet presAssocID="{A348BFA3-1BCA-4612-8A6C-88D65A521CC7}" presName="sibTrans" presStyleLbl="node1" presStyleIdx="1" presStyleCnt="4" custAng="21363515" custScaleX="71400" custScaleY="79503" custLinFactNeighborX="548" custLinFactNeighborY="6585"/>
      <dgm:spPr/>
      <dgm:t>
        <a:bodyPr/>
        <a:lstStyle/>
        <a:p>
          <a:endParaRPr lang="en-US"/>
        </a:p>
      </dgm:t>
    </dgm:pt>
    <dgm:pt modelId="{860F45F1-A864-424F-B67B-71F7416865C8}" type="pres">
      <dgm:prSet presAssocID="{75625A57-1844-4DB8-9EFB-9705C568609C}" presName="dummy" presStyleCnt="0"/>
      <dgm:spPr/>
    </dgm:pt>
    <dgm:pt modelId="{A5B3B45C-9620-44CC-B5CB-3823E33FA467}" type="pres">
      <dgm:prSet presAssocID="{75625A57-1844-4DB8-9EFB-9705C568609C}" presName="node" presStyleLbl="revTx" presStyleIdx="2" presStyleCnt="4" custScaleX="139853" custScaleY="43190" custRadScaleRad="117019" custRadScaleInc="33885">
        <dgm:presLayoutVars>
          <dgm:bulletEnabled val="1"/>
        </dgm:presLayoutVars>
      </dgm:prSet>
      <dgm:spPr/>
      <dgm:t>
        <a:bodyPr/>
        <a:lstStyle/>
        <a:p>
          <a:endParaRPr lang="en-US"/>
        </a:p>
      </dgm:t>
    </dgm:pt>
    <dgm:pt modelId="{C45DC083-DE56-4628-BC06-F52E1CD3B630}" type="pres">
      <dgm:prSet presAssocID="{8E3A071B-0AE6-419B-B2EB-AA00F3DFBDBE}" presName="sibTrans" presStyleLbl="node1" presStyleIdx="2" presStyleCnt="4" custLinFactNeighborX="2844" custLinFactNeighborY="-5180"/>
      <dgm:spPr/>
      <dgm:t>
        <a:bodyPr/>
        <a:lstStyle/>
        <a:p>
          <a:endParaRPr lang="en-US"/>
        </a:p>
      </dgm:t>
    </dgm:pt>
    <dgm:pt modelId="{1DD4E99F-86D0-4075-9E8E-E998FA37C5D5}" type="pres">
      <dgm:prSet presAssocID="{744EAD53-46C6-4664-BDC3-B6D2255B37C3}" presName="dummy" presStyleCnt="0"/>
      <dgm:spPr/>
    </dgm:pt>
    <dgm:pt modelId="{47A429D7-249F-41E9-84C3-0FE81F7E9B2F}" type="pres">
      <dgm:prSet presAssocID="{744EAD53-46C6-4664-BDC3-B6D2255B37C3}" presName="node" presStyleLbl="revTx" presStyleIdx="3" presStyleCnt="4" custScaleX="172179" custScaleY="76994" custRadScaleRad="105424" custRadScaleInc="-43639">
        <dgm:presLayoutVars>
          <dgm:bulletEnabled val="1"/>
        </dgm:presLayoutVars>
      </dgm:prSet>
      <dgm:spPr/>
      <dgm:t>
        <a:bodyPr/>
        <a:lstStyle/>
        <a:p>
          <a:endParaRPr lang="en-US"/>
        </a:p>
      </dgm:t>
    </dgm:pt>
    <dgm:pt modelId="{B39FD28D-6152-48FE-ACFC-FABCE8E66D54}" type="pres">
      <dgm:prSet presAssocID="{4C3E2032-B866-467F-B3BE-9C25855DDC21}" presName="sibTrans" presStyleLbl="node1" presStyleIdx="3" presStyleCnt="4" custAng="21428205" custScaleX="91800" custScaleY="100069" custLinFactNeighborX="3339" custLinFactNeighborY="3228"/>
      <dgm:spPr/>
      <dgm:t>
        <a:bodyPr/>
        <a:lstStyle/>
        <a:p>
          <a:endParaRPr lang="en-US"/>
        </a:p>
      </dgm:t>
    </dgm:pt>
  </dgm:ptLst>
  <dgm:cxnLst>
    <dgm:cxn modelId="{9BEA072F-22D2-462E-94F1-C55A1BB94B6C}" type="presOf" srcId="{28F88FD9-712A-4A7C-9A12-7D63746DB789}" destId="{7AD5F1EA-CED8-4EFF-8B9C-BE0249E06944}" srcOrd="0" destOrd="0" presId="urn:microsoft.com/office/officeart/2005/8/layout/cycle1"/>
    <dgm:cxn modelId="{B89DA64D-AC96-4450-8A30-B905B28C04AD}" type="presOf" srcId="{8E3A071B-0AE6-419B-B2EB-AA00F3DFBDBE}" destId="{C45DC083-DE56-4628-BC06-F52E1CD3B630}" srcOrd="0" destOrd="0" presId="urn:microsoft.com/office/officeart/2005/8/layout/cycle1"/>
    <dgm:cxn modelId="{569883C8-FDCE-485A-AA6B-8A80FF28F98F}" srcId="{28F88FD9-712A-4A7C-9A12-7D63746DB789}" destId="{FE2A4F3A-4258-4FDA-87FB-7E019C796ACD}" srcOrd="0" destOrd="0" parTransId="{786E385B-AE4B-4295-8204-542F6612A374}" sibTransId="{0682156F-6883-4B73-9F23-A7A2D936BE5C}"/>
    <dgm:cxn modelId="{1A7D1F6B-EADB-430E-A699-AFF59641AC92}" type="presOf" srcId="{A4B69178-4833-4B0E-B506-C536F4662F1B}" destId="{DF6EFCCA-F8CB-43CF-8852-7AD74AD5231C}" srcOrd="0" destOrd="0" presId="urn:microsoft.com/office/officeart/2005/8/layout/cycle1"/>
    <dgm:cxn modelId="{55275BC4-5D47-4E84-B0D7-0D998D697BAE}" type="presOf" srcId="{0682156F-6883-4B73-9F23-A7A2D936BE5C}" destId="{01190DD0-B9B6-4177-BA50-F6056B7E1C12}" srcOrd="0" destOrd="0" presId="urn:microsoft.com/office/officeart/2005/8/layout/cycle1"/>
    <dgm:cxn modelId="{4D2C0D9A-1BC9-44F0-BBCA-52D3C8165967}" type="presOf" srcId="{4C3E2032-B866-467F-B3BE-9C25855DDC21}" destId="{B39FD28D-6152-48FE-ACFC-FABCE8E66D54}" srcOrd="0" destOrd="0" presId="urn:microsoft.com/office/officeart/2005/8/layout/cycle1"/>
    <dgm:cxn modelId="{FCCC0657-87B6-4FD6-80D4-61C112CF63A8}" type="presOf" srcId="{A348BFA3-1BCA-4612-8A6C-88D65A521CC7}" destId="{2A75F53D-E889-4B5E-97F6-8EA18FE54106}" srcOrd="0" destOrd="0" presId="urn:microsoft.com/office/officeart/2005/8/layout/cycle1"/>
    <dgm:cxn modelId="{CF19D9A0-47AD-48C6-ABD4-B445EFA49092}" srcId="{28F88FD9-712A-4A7C-9A12-7D63746DB789}" destId="{A4B69178-4833-4B0E-B506-C536F4662F1B}" srcOrd="1" destOrd="0" parTransId="{60A963CC-F9E9-4D54-82B0-88D8B5AD676D}" sibTransId="{A348BFA3-1BCA-4612-8A6C-88D65A521CC7}"/>
    <dgm:cxn modelId="{275B654A-52E6-4CB1-96C9-6D248E7F867C}" srcId="{28F88FD9-712A-4A7C-9A12-7D63746DB789}" destId="{744EAD53-46C6-4664-BDC3-B6D2255B37C3}" srcOrd="3" destOrd="0" parTransId="{BF2C1D2A-DB2D-42D8-85DA-2DBA9C469174}" sibTransId="{4C3E2032-B866-467F-B3BE-9C25855DDC21}"/>
    <dgm:cxn modelId="{9D28D9CA-4526-46E6-811B-149389808C10}" type="presOf" srcId="{FE2A4F3A-4258-4FDA-87FB-7E019C796ACD}" destId="{058BEDC4-C9A8-4FD3-8D63-CB0D4E1D72A9}" srcOrd="0" destOrd="0" presId="urn:microsoft.com/office/officeart/2005/8/layout/cycle1"/>
    <dgm:cxn modelId="{F771E3B3-6261-4321-85C4-9FEB68B8D697}" type="presOf" srcId="{744EAD53-46C6-4664-BDC3-B6D2255B37C3}" destId="{47A429D7-249F-41E9-84C3-0FE81F7E9B2F}" srcOrd="0" destOrd="0" presId="urn:microsoft.com/office/officeart/2005/8/layout/cycle1"/>
    <dgm:cxn modelId="{AD774346-4F5C-494A-B20D-43F031DE273E}" srcId="{28F88FD9-712A-4A7C-9A12-7D63746DB789}" destId="{75625A57-1844-4DB8-9EFB-9705C568609C}" srcOrd="2" destOrd="0" parTransId="{2B3F9D80-D08F-4E07-9C0E-0759EAD03BD9}" sibTransId="{8E3A071B-0AE6-419B-B2EB-AA00F3DFBDBE}"/>
    <dgm:cxn modelId="{FF72FC23-E3AF-4221-916E-CF3E551F7089}" type="presOf" srcId="{75625A57-1844-4DB8-9EFB-9705C568609C}" destId="{A5B3B45C-9620-44CC-B5CB-3823E33FA467}" srcOrd="0" destOrd="0" presId="urn:microsoft.com/office/officeart/2005/8/layout/cycle1"/>
    <dgm:cxn modelId="{4F24525F-C836-4107-BF3C-C8E54764FDD5}" type="presParOf" srcId="{7AD5F1EA-CED8-4EFF-8B9C-BE0249E06944}" destId="{D4FAB35F-59A9-48EB-B302-BBAD133BA507}" srcOrd="0" destOrd="0" presId="urn:microsoft.com/office/officeart/2005/8/layout/cycle1"/>
    <dgm:cxn modelId="{F51658F2-2323-4C05-AB0A-493DB67C2BDD}" type="presParOf" srcId="{7AD5F1EA-CED8-4EFF-8B9C-BE0249E06944}" destId="{058BEDC4-C9A8-4FD3-8D63-CB0D4E1D72A9}" srcOrd="1" destOrd="0" presId="urn:microsoft.com/office/officeart/2005/8/layout/cycle1"/>
    <dgm:cxn modelId="{89907CA2-E2CC-4688-91E5-5A6C175A7384}" type="presParOf" srcId="{7AD5F1EA-CED8-4EFF-8B9C-BE0249E06944}" destId="{01190DD0-B9B6-4177-BA50-F6056B7E1C12}" srcOrd="2" destOrd="0" presId="urn:microsoft.com/office/officeart/2005/8/layout/cycle1"/>
    <dgm:cxn modelId="{E616D2B8-41F7-4154-AA75-287EF705A959}" type="presParOf" srcId="{7AD5F1EA-CED8-4EFF-8B9C-BE0249E06944}" destId="{04172143-55D6-4D17-9219-FA96E3A1667C}" srcOrd="3" destOrd="0" presId="urn:microsoft.com/office/officeart/2005/8/layout/cycle1"/>
    <dgm:cxn modelId="{86B2AD3B-027E-4BC1-ADD8-4053CCDD7902}" type="presParOf" srcId="{7AD5F1EA-CED8-4EFF-8B9C-BE0249E06944}" destId="{DF6EFCCA-F8CB-43CF-8852-7AD74AD5231C}" srcOrd="4" destOrd="0" presId="urn:microsoft.com/office/officeart/2005/8/layout/cycle1"/>
    <dgm:cxn modelId="{2472D634-D295-4D3A-9D14-46528F9A1C82}" type="presParOf" srcId="{7AD5F1EA-CED8-4EFF-8B9C-BE0249E06944}" destId="{2A75F53D-E889-4B5E-97F6-8EA18FE54106}" srcOrd="5" destOrd="0" presId="urn:microsoft.com/office/officeart/2005/8/layout/cycle1"/>
    <dgm:cxn modelId="{03D5F957-591C-407E-9FBD-D38DCAECC32D}" type="presParOf" srcId="{7AD5F1EA-CED8-4EFF-8B9C-BE0249E06944}" destId="{860F45F1-A864-424F-B67B-71F7416865C8}" srcOrd="6" destOrd="0" presId="urn:microsoft.com/office/officeart/2005/8/layout/cycle1"/>
    <dgm:cxn modelId="{DFFB8756-1F16-4CA7-8C05-234C6AD39DD6}" type="presParOf" srcId="{7AD5F1EA-CED8-4EFF-8B9C-BE0249E06944}" destId="{A5B3B45C-9620-44CC-B5CB-3823E33FA467}" srcOrd="7" destOrd="0" presId="urn:microsoft.com/office/officeart/2005/8/layout/cycle1"/>
    <dgm:cxn modelId="{A489867A-AB6D-4F5D-8DB2-33912E2BA6D5}" type="presParOf" srcId="{7AD5F1EA-CED8-4EFF-8B9C-BE0249E06944}" destId="{C45DC083-DE56-4628-BC06-F52E1CD3B630}" srcOrd="8" destOrd="0" presId="urn:microsoft.com/office/officeart/2005/8/layout/cycle1"/>
    <dgm:cxn modelId="{A55BD4CB-205C-4C97-834D-5E75BF1531F4}" type="presParOf" srcId="{7AD5F1EA-CED8-4EFF-8B9C-BE0249E06944}" destId="{1DD4E99F-86D0-4075-9E8E-E998FA37C5D5}" srcOrd="9" destOrd="0" presId="urn:microsoft.com/office/officeart/2005/8/layout/cycle1"/>
    <dgm:cxn modelId="{C8BC2842-2C46-4793-BC51-5CF39639D408}" type="presParOf" srcId="{7AD5F1EA-CED8-4EFF-8B9C-BE0249E06944}" destId="{47A429D7-249F-41E9-84C3-0FE81F7E9B2F}" srcOrd="10" destOrd="0" presId="urn:microsoft.com/office/officeart/2005/8/layout/cycle1"/>
    <dgm:cxn modelId="{C9B8FE4A-B11E-4D4C-B9E1-73E71D01DEED}" type="presParOf" srcId="{7AD5F1EA-CED8-4EFF-8B9C-BE0249E06944}" destId="{B39FD28D-6152-48FE-ACFC-FABCE8E66D54}" srcOrd="11"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571ADC-98F8-4265-8E3E-392A35EE162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667A6037-438A-47D3-920D-21EBD6DEA80D}">
      <dgm:prSet phldrT="[Text]" custT="1"/>
      <dgm:spPr>
        <a:gradFill flip="none" rotWithShape="1">
          <a:gsLst>
            <a:gs pos="0">
              <a:srgbClr val="000000"/>
            </a:gs>
            <a:gs pos="39999">
              <a:srgbClr val="0A128C"/>
            </a:gs>
            <a:gs pos="70000">
              <a:srgbClr val="181CC7"/>
            </a:gs>
            <a:gs pos="88000">
              <a:srgbClr val="7005D4"/>
            </a:gs>
            <a:gs pos="100000">
              <a:srgbClr val="8C3D91"/>
            </a:gs>
          </a:gsLst>
          <a:lin ang="0" scaled="0"/>
          <a:tileRect/>
        </a:gradFill>
      </dgm:spPr>
      <dgm:t>
        <a:bodyPr/>
        <a:lstStyle/>
        <a:p>
          <a:r>
            <a:rPr lang="en-US" sz="1800" dirty="0"/>
            <a:t>Asset Acquisition</a:t>
          </a:r>
        </a:p>
      </dgm:t>
    </dgm:pt>
    <dgm:pt modelId="{23C2D1C2-8138-483F-9FF2-4CB6A94C9DE9}" type="parTrans" cxnId="{4B4171C5-F52A-49FA-A533-1368AEAE59D5}">
      <dgm:prSet/>
      <dgm:spPr/>
      <dgm:t>
        <a:bodyPr/>
        <a:lstStyle/>
        <a:p>
          <a:endParaRPr lang="en-US"/>
        </a:p>
      </dgm:t>
    </dgm:pt>
    <dgm:pt modelId="{41801322-13B8-4596-B36C-8A6488E30671}" type="sibTrans" cxnId="{4B4171C5-F52A-49FA-A533-1368AEAE59D5}">
      <dgm:prSet/>
      <dgm:spPr/>
      <dgm:t>
        <a:bodyPr/>
        <a:lstStyle/>
        <a:p>
          <a:endParaRPr lang="en-US"/>
        </a:p>
      </dgm:t>
    </dgm:pt>
    <dgm:pt modelId="{F160CF37-F95B-47C8-B5B6-0D6578A23E91}">
      <dgm:prSet phldrT="[Text]" custT="1"/>
      <dgm:spPr>
        <a:gradFill rotWithShape="0">
          <a:gsLst>
            <a:gs pos="0">
              <a:srgbClr val="000000"/>
            </a:gs>
            <a:gs pos="39999">
              <a:srgbClr val="0A128C"/>
            </a:gs>
            <a:gs pos="70000">
              <a:srgbClr val="181CC7"/>
            </a:gs>
            <a:gs pos="88000">
              <a:srgbClr val="7005D4"/>
            </a:gs>
            <a:gs pos="100000">
              <a:srgbClr val="8C3D91"/>
            </a:gs>
          </a:gsLst>
          <a:lin ang="0" scaled="0"/>
        </a:gradFill>
      </dgm:spPr>
      <dgm:t>
        <a:bodyPr/>
        <a:lstStyle/>
        <a:p>
          <a:r>
            <a:rPr lang="en-US" sz="1800" dirty="0"/>
            <a:t>Pooling</a:t>
          </a:r>
        </a:p>
      </dgm:t>
    </dgm:pt>
    <dgm:pt modelId="{78B53B82-BBDC-4705-87EF-45A909A677ED}" type="parTrans" cxnId="{A2D05B4B-4996-460E-9C6D-DC31BCE54965}">
      <dgm:prSet/>
      <dgm:spPr/>
      <dgm:t>
        <a:bodyPr/>
        <a:lstStyle/>
        <a:p>
          <a:endParaRPr lang="en-US"/>
        </a:p>
      </dgm:t>
    </dgm:pt>
    <dgm:pt modelId="{D0D4D19A-7A1B-4D21-AF27-8437DB2E226A}" type="sibTrans" cxnId="{A2D05B4B-4996-460E-9C6D-DC31BCE54965}">
      <dgm:prSet/>
      <dgm:spPr/>
      <dgm:t>
        <a:bodyPr/>
        <a:lstStyle/>
        <a:p>
          <a:endParaRPr lang="en-US"/>
        </a:p>
      </dgm:t>
    </dgm:pt>
    <dgm:pt modelId="{8B9A058F-A963-4AF4-B995-810B3D9883F6}">
      <dgm:prSet phldrT="[Text]" custT="1"/>
      <dgm:spPr>
        <a:gradFill rotWithShape="0">
          <a:gsLst>
            <a:gs pos="0">
              <a:srgbClr val="000000"/>
            </a:gs>
            <a:gs pos="39999">
              <a:srgbClr val="0A128C"/>
            </a:gs>
            <a:gs pos="70000">
              <a:srgbClr val="181CC7"/>
            </a:gs>
            <a:gs pos="88000">
              <a:srgbClr val="7005D4"/>
            </a:gs>
            <a:gs pos="100000">
              <a:srgbClr val="8C3D91"/>
            </a:gs>
          </a:gsLst>
          <a:lin ang="0" scaled="0"/>
        </a:gradFill>
      </dgm:spPr>
      <dgm:t>
        <a:bodyPr/>
        <a:lstStyle/>
        <a:p>
          <a:r>
            <a:rPr lang="en-US" sz="1800" dirty="0"/>
            <a:t>Standardize</a:t>
          </a:r>
        </a:p>
      </dgm:t>
    </dgm:pt>
    <dgm:pt modelId="{1904D496-CBA5-4286-B532-B09EFE4C6BCC}" type="parTrans" cxnId="{FBEB10CE-0118-489E-8FA1-20E71EB71379}">
      <dgm:prSet/>
      <dgm:spPr/>
      <dgm:t>
        <a:bodyPr/>
        <a:lstStyle/>
        <a:p>
          <a:endParaRPr lang="en-US"/>
        </a:p>
      </dgm:t>
    </dgm:pt>
    <dgm:pt modelId="{2B3782F5-5E8D-4CD3-8EE8-10999C0C156A}" type="sibTrans" cxnId="{FBEB10CE-0118-489E-8FA1-20E71EB71379}">
      <dgm:prSet/>
      <dgm:spPr/>
      <dgm:t>
        <a:bodyPr/>
        <a:lstStyle/>
        <a:p>
          <a:endParaRPr lang="en-US"/>
        </a:p>
      </dgm:t>
    </dgm:pt>
    <dgm:pt modelId="{5BEB5211-877E-4517-8AC6-B6933BE7E555}">
      <dgm:prSet phldrT="[Text]" custT="1"/>
      <dgm:spPr>
        <a:gradFill rotWithShape="0">
          <a:gsLst>
            <a:gs pos="0">
              <a:srgbClr val="000000"/>
            </a:gs>
            <a:gs pos="39999">
              <a:srgbClr val="0A128C"/>
            </a:gs>
            <a:gs pos="70000">
              <a:srgbClr val="181CC7"/>
            </a:gs>
            <a:gs pos="88000">
              <a:srgbClr val="7005D4"/>
            </a:gs>
            <a:gs pos="100000">
              <a:srgbClr val="8C3D91"/>
            </a:gs>
          </a:gsLst>
          <a:lin ang="0" scaled="0"/>
        </a:gradFill>
      </dgm:spPr>
      <dgm:t>
        <a:bodyPr/>
        <a:lstStyle/>
        <a:p>
          <a:r>
            <a:rPr lang="en-US" sz="1800" dirty="0"/>
            <a:t>Sell</a:t>
          </a:r>
        </a:p>
      </dgm:t>
    </dgm:pt>
    <dgm:pt modelId="{8140664D-1219-48DC-AFAD-288238247354}" type="parTrans" cxnId="{968BBB42-166B-47F5-81BD-7764746566B2}">
      <dgm:prSet/>
      <dgm:spPr/>
      <dgm:t>
        <a:bodyPr/>
        <a:lstStyle/>
        <a:p>
          <a:endParaRPr lang="en-US"/>
        </a:p>
      </dgm:t>
    </dgm:pt>
    <dgm:pt modelId="{BAE71190-E297-4834-8A0C-CAB5D0F2C063}" type="sibTrans" cxnId="{968BBB42-166B-47F5-81BD-7764746566B2}">
      <dgm:prSet/>
      <dgm:spPr/>
      <dgm:t>
        <a:bodyPr/>
        <a:lstStyle/>
        <a:p>
          <a:endParaRPr lang="en-US"/>
        </a:p>
      </dgm:t>
    </dgm:pt>
    <dgm:pt modelId="{9810DAEC-7BA0-4A8B-B809-603AB579CF39}" type="pres">
      <dgm:prSet presAssocID="{45571ADC-98F8-4265-8E3E-392A35EE1623}" presName="Name0" presStyleCnt="0">
        <dgm:presLayoutVars>
          <dgm:dir/>
          <dgm:animLvl val="lvl"/>
          <dgm:resizeHandles val="exact"/>
        </dgm:presLayoutVars>
      </dgm:prSet>
      <dgm:spPr/>
      <dgm:t>
        <a:bodyPr/>
        <a:lstStyle/>
        <a:p>
          <a:endParaRPr lang="en-US"/>
        </a:p>
      </dgm:t>
    </dgm:pt>
    <dgm:pt modelId="{C3002F4D-7CA8-4176-9FA7-4EBE47975570}" type="pres">
      <dgm:prSet presAssocID="{667A6037-438A-47D3-920D-21EBD6DEA80D}" presName="parTxOnly" presStyleLbl="node1" presStyleIdx="0" presStyleCnt="4">
        <dgm:presLayoutVars>
          <dgm:chMax val="0"/>
          <dgm:chPref val="0"/>
          <dgm:bulletEnabled val="1"/>
        </dgm:presLayoutVars>
      </dgm:prSet>
      <dgm:spPr/>
      <dgm:t>
        <a:bodyPr/>
        <a:lstStyle/>
        <a:p>
          <a:endParaRPr lang="en-US"/>
        </a:p>
      </dgm:t>
    </dgm:pt>
    <dgm:pt modelId="{8F9EB3C5-0F40-4B6B-93AA-B14749C3E864}" type="pres">
      <dgm:prSet presAssocID="{41801322-13B8-4596-B36C-8A6488E30671}" presName="parTxOnlySpace" presStyleCnt="0"/>
      <dgm:spPr/>
    </dgm:pt>
    <dgm:pt modelId="{1DE555AA-9CD0-4EAF-B875-9069A1DF6533}" type="pres">
      <dgm:prSet presAssocID="{F160CF37-F95B-47C8-B5B6-0D6578A23E91}" presName="parTxOnly" presStyleLbl="node1" presStyleIdx="1" presStyleCnt="4" custScaleX="85129">
        <dgm:presLayoutVars>
          <dgm:chMax val="0"/>
          <dgm:chPref val="0"/>
          <dgm:bulletEnabled val="1"/>
        </dgm:presLayoutVars>
      </dgm:prSet>
      <dgm:spPr/>
      <dgm:t>
        <a:bodyPr/>
        <a:lstStyle/>
        <a:p>
          <a:endParaRPr lang="en-US"/>
        </a:p>
      </dgm:t>
    </dgm:pt>
    <dgm:pt modelId="{3FF48CBE-2C43-4E94-9B3E-5E559D008C54}" type="pres">
      <dgm:prSet presAssocID="{D0D4D19A-7A1B-4D21-AF27-8437DB2E226A}" presName="parTxOnlySpace" presStyleCnt="0"/>
      <dgm:spPr/>
    </dgm:pt>
    <dgm:pt modelId="{8BF277AD-F1CA-4BF5-9924-AA25923B3CF4}" type="pres">
      <dgm:prSet presAssocID="{8B9A058F-A963-4AF4-B995-810B3D9883F6}" presName="parTxOnly" presStyleLbl="node1" presStyleIdx="2" presStyleCnt="4" custScaleX="108424">
        <dgm:presLayoutVars>
          <dgm:chMax val="0"/>
          <dgm:chPref val="0"/>
          <dgm:bulletEnabled val="1"/>
        </dgm:presLayoutVars>
      </dgm:prSet>
      <dgm:spPr/>
      <dgm:t>
        <a:bodyPr/>
        <a:lstStyle/>
        <a:p>
          <a:endParaRPr lang="en-US"/>
        </a:p>
      </dgm:t>
    </dgm:pt>
    <dgm:pt modelId="{0B1A4FB8-68CA-49D9-B68D-F9868502F962}" type="pres">
      <dgm:prSet presAssocID="{2B3782F5-5E8D-4CD3-8EE8-10999C0C156A}" presName="parTxOnlySpace" presStyleCnt="0"/>
      <dgm:spPr/>
    </dgm:pt>
    <dgm:pt modelId="{A7F2836A-CF8F-4BB9-9A1D-A1713A8871EC}" type="pres">
      <dgm:prSet presAssocID="{5BEB5211-877E-4517-8AC6-B6933BE7E555}" presName="parTxOnly" presStyleLbl="node1" presStyleIdx="3" presStyleCnt="4" custScaleX="65160">
        <dgm:presLayoutVars>
          <dgm:chMax val="0"/>
          <dgm:chPref val="0"/>
          <dgm:bulletEnabled val="1"/>
        </dgm:presLayoutVars>
      </dgm:prSet>
      <dgm:spPr/>
      <dgm:t>
        <a:bodyPr/>
        <a:lstStyle/>
        <a:p>
          <a:endParaRPr lang="en-US"/>
        </a:p>
      </dgm:t>
    </dgm:pt>
  </dgm:ptLst>
  <dgm:cxnLst>
    <dgm:cxn modelId="{2CEADD45-27A6-4E96-8523-BDBA41025005}" type="presOf" srcId="{F160CF37-F95B-47C8-B5B6-0D6578A23E91}" destId="{1DE555AA-9CD0-4EAF-B875-9069A1DF6533}" srcOrd="0" destOrd="0" presId="urn:microsoft.com/office/officeart/2005/8/layout/chevron1"/>
    <dgm:cxn modelId="{FF6BA036-5750-4A75-A0B1-192F0AB08FAA}" type="presOf" srcId="{8B9A058F-A963-4AF4-B995-810B3D9883F6}" destId="{8BF277AD-F1CA-4BF5-9924-AA25923B3CF4}" srcOrd="0" destOrd="0" presId="urn:microsoft.com/office/officeart/2005/8/layout/chevron1"/>
    <dgm:cxn modelId="{927C2E3B-DECA-44DB-999E-16FE909C2AC5}" type="presOf" srcId="{667A6037-438A-47D3-920D-21EBD6DEA80D}" destId="{C3002F4D-7CA8-4176-9FA7-4EBE47975570}" srcOrd="0" destOrd="0" presId="urn:microsoft.com/office/officeart/2005/8/layout/chevron1"/>
    <dgm:cxn modelId="{B64E77FC-1EB2-45D2-B757-D5A7F598EA4C}" type="presOf" srcId="{45571ADC-98F8-4265-8E3E-392A35EE1623}" destId="{9810DAEC-7BA0-4A8B-B809-603AB579CF39}" srcOrd="0" destOrd="0" presId="urn:microsoft.com/office/officeart/2005/8/layout/chevron1"/>
    <dgm:cxn modelId="{FBEB10CE-0118-489E-8FA1-20E71EB71379}" srcId="{45571ADC-98F8-4265-8E3E-392A35EE1623}" destId="{8B9A058F-A963-4AF4-B995-810B3D9883F6}" srcOrd="2" destOrd="0" parTransId="{1904D496-CBA5-4286-B532-B09EFE4C6BCC}" sibTransId="{2B3782F5-5E8D-4CD3-8EE8-10999C0C156A}"/>
    <dgm:cxn modelId="{A2D05B4B-4996-460E-9C6D-DC31BCE54965}" srcId="{45571ADC-98F8-4265-8E3E-392A35EE1623}" destId="{F160CF37-F95B-47C8-B5B6-0D6578A23E91}" srcOrd="1" destOrd="0" parTransId="{78B53B82-BBDC-4705-87EF-45A909A677ED}" sibTransId="{D0D4D19A-7A1B-4D21-AF27-8437DB2E226A}"/>
    <dgm:cxn modelId="{B480DA14-D2F8-429A-A731-0A4FD4762F82}" type="presOf" srcId="{5BEB5211-877E-4517-8AC6-B6933BE7E555}" destId="{A7F2836A-CF8F-4BB9-9A1D-A1713A8871EC}" srcOrd="0" destOrd="0" presId="urn:microsoft.com/office/officeart/2005/8/layout/chevron1"/>
    <dgm:cxn modelId="{968BBB42-166B-47F5-81BD-7764746566B2}" srcId="{45571ADC-98F8-4265-8E3E-392A35EE1623}" destId="{5BEB5211-877E-4517-8AC6-B6933BE7E555}" srcOrd="3" destOrd="0" parTransId="{8140664D-1219-48DC-AFAD-288238247354}" sibTransId="{BAE71190-E297-4834-8A0C-CAB5D0F2C063}"/>
    <dgm:cxn modelId="{4B4171C5-F52A-49FA-A533-1368AEAE59D5}" srcId="{45571ADC-98F8-4265-8E3E-392A35EE1623}" destId="{667A6037-438A-47D3-920D-21EBD6DEA80D}" srcOrd="0" destOrd="0" parTransId="{23C2D1C2-8138-483F-9FF2-4CB6A94C9DE9}" sibTransId="{41801322-13B8-4596-B36C-8A6488E30671}"/>
    <dgm:cxn modelId="{DC1A38DF-D423-4DA6-9A35-43668A5C69CE}" type="presParOf" srcId="{9810DAEC-7BA0-4A8B-B809-603AB579CF39}" destId="{C3002F4D-7CA8-4176-9FA7-4EBE47975570}" srcOrd="0" destOrd="0" presId="urn:microsoft.com/office/officeart/2005/8/layout/chevron1"/>
    <dgm:cxn modelId="{2AA309F5-68AA-4F7E-97FD-6E8D0C8297F6}" type="presParOf" srcId="{9810DAEC-7BA0-4A8B-B809-603AB579CF39}" destId="{8F9EB3C5-0F40-4B6B-93AA-B14749C3E864}" srcOrd="1" destOrd="0" presId="urn:microsoft.com/office/officeart/2005/8/layout/chevron1"/>
    <dgm:cxn modelId="{F3BBE3D5-9DD4-4C29-97BB-B80832CA19AE}" type="presParOf" srcId="{9810DAEC-7BA0-4A8B-B809-603AB579CF39}" destId="{1DE555AA-9CD0-4EAF-B875-9069A1DF6533}" srcOrd="2" destOrd="0" presId="urn:microsoft.com/office/officeart/2005/8/layout/chevron1"/>
    <dgm:cxn modelId="{64E9FCAB-317C-47A7-A3AB-2FB027FC4254}" type="presParOf" srcId="{9810DAEC-7BA0-4A8B-B809-603AB579CF39}" destId="{3FF48CBE-2C43-4E94-9B3E-5E559D008C54}" srcOrd="3" destOrd="0" presId="urn:microsoft.com/office/officeart/2005/8/layout/chevron1"/>
    <dgm:cxn modelId="{C8843D69-9529-461B-B6E2-6BFA3AA1DB83}" type="presParOf" srcId="{9810DAEC-7BA0-4A8B-B809-603AB579CF39}" destId="{8BF277AD-F1CA-4BF5-9924-AA25923B3CF4}" srcOrd="4" destOrd="0" presId="urn:microsoft.com/office/officeart/2005/8/layout/chevron1"/>
    <dgm:cxn modelId="{FEBDEBCD-A057-478A-8FFD-82CFF764B69D}" type="presParOf" srcId="{9810DAEC-7BA0-4A8B-B809-603AB579CF39}" destId="{0B1A4FB8-68CA-49D9-B68D-F9868502F962}" srcOrd="5" destOrd="0" presId="urn:microsoft.com/office/officeart/2005/8/layout/chevron1"/>
    <dgm:cxn modelId="{3DF21930-A240-4B45-AD7A-F14D843FB0ED}" type="presParOf" srcId="{9810DAEC-7BA0-4A8B-B809-603AB579CF39}" destId="{A7F2836A-CF8F-4BB9-9A1D-A1713A8871EC}"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ea typeface="ＭＳ Ｐゴシック" pitchFamily="1" charset="-128"/>
              </a:defRPr>
            </a:lvl1pPr>
          </a:lstStyle>
          <a:p>
            <a:pPr>
              <a:defRPr/>
            </a:pPr>
            <a:endParaRPr lang="en-US" dirty="0"/>
          </a:p>
        </p:txBody>
      </p:sp>
      <p:sp>
        <p:nvSpPr>
          <p:cNvPr id="8195" name="Rectangle 3"/>
          <p:cNvSpPr>
            <a:spLocks noGrp="1" noChangeArrowheads="1"/>
          </p:cNvSpPr>
          <p:nvPr>
            <p:ph type="dt" idx="1"/>
          </p:nvPr>
        </p:nvSpPr>
        <p:spPr bwMode="auto">
          <a:xfrm>
            <a:off x="3898102"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ea typeface="ＭＳ Ｐゴシック" pitchFamily="1" charset="-128"/>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ea typeface="ＭＳ Ｐゴシック" pitchFamily="1" charset="-128"/>
              </a:defRPr>
            </a:lvl1pPr>
          </a:lstStyle>
          <a:p>
            <a:pPr>
              <a:defRPr/>
            </a:pPr>
            <a:endParaRPr lang="en-US" dirty="0"/>
          </a:p>
        </p:txBody>
      </p:sp>
      <p:sp>
        <p:nvSpPr>
          <p:cNvPr id="8199"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ea typeface="ＭＳ Ｐゴシック" pitchFamily="1" charset="-128"/>
              </a:defRPr>
            </a:lvl1pPr>
          </a:lstStyle>
          <a:p>
            <a:pPr>
              <a:defRPr/>
            </a:pPr>
            <a:fld id="{DCD8994A-18D0-4F2D-B30D-D6FE7C1C9BF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General_equilibrium_theory"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en.wikipedia.org/wiki/Walrasian_equilibrium" TargetMode="External"/><Relationship Id="rId4" Type="http://schemas.openxmlformats.org/officeDocument/2006/relationships/hyperlink" Target="http://en.wikipedia.org/wiki/General_equilibriu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en.wikipedia.org/wiki/Numeraire" TargetMode="External"/><Relationship Id="rId3" Type="http://schemas.openxmlformats.org/officeDocument/2006/relationships/hyperlink" Target="http://en.wikipedia.org/wiki/Arbitrage" TargetMode="External"/><Relationship Id="rId7" Type="http://schemas.openxmlformats.org/officeDocument/2006/relationships/hyperlink" Target="http://en.wikipedia.org/wiki/Complete_market"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en.wikipedia.org/wiki/Bond_(finance)" TargetMode="External"/><Relationship Id="rId5" Type="http://schemas.openxmlformats.org/officeDocument/2006/relationships/hyperlink" Target="http://en.wikipedia.org/wiki/Equivalence_(measure_theory)" TargetMode="External"/><Relationship Id="rId4" Type="http://schemas.openxmlformats.org/officeDocument/2006/relationships/hyperlink" Target="http://en.wikipedia.org/wiki/Risk-neutral_measur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n.wikipedia.org/wiki/Banking_license"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en.wikipedia.org/wiki/World_War_I_reparations" TargetMode="External"/><Relationship Id="rId5" Type="http://schemas.openxmlformats.org/officeDocument/2006/relationships/hyperlink" Target="http://en.wikipedia.org/wiki/Financing" TargetMode="External"/><Relationship Id="rId4" Type="http://schemas.openxmlformats.org/officeDocument/2006/relationships/hyperlink" Target="http://en.wikipedia.org/wiki/Real_estate"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ooks.google.com/books?id=gBsgr7BPJsoC&amp;dq=econometrics&amp;printsec=find&amp;pg=PA2=fals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John_von_Neumann" TargetMode="External"/><Relationship Id="rId3" Type="http://schemas.openxmlformats.org/officeDocument/2006/relationships/hyperlink" Target="http://en.wikipedia.org/wiki/Ragnar_Anton_Kittil_Frisch" TargetMode="External"/><Relationship Id="rId7" Type="http://schemas.openxmlformats.org/officeDocument/2006/relationships/hyperlink" Target="http://en.wikipedia.org/wiki/Trygve_Haavelmo"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Mathematical_economics" TargetMode="External"/><Relationship Id="rId5" Type="http://schemas.openxmlformats.org/officeDocument/2006/relationships/hyperlink" Target="http://en.wikipedia.org/wiki/Econometrica" TargetMode="External"/><Relationship Id="rId4" Type="http://schemas.openxmlformats.org/officeDocument/2006/relationships/hyperlink" Target="http://en.wikipedia.org/wiki/Econometric_Society"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maps.howstuffworks.com/hiroshima-overview-map.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591EB8F-873B-40ED-86E5-CB237B677ED8}" type="slidenum">
              <a:rPr lang="en-US" smtClean="0"/>
              <a:pPr/>
              <a:t>1</a:t>
            </a:fld>
            <a:endParaRPr lang="en-US" dirty="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http://www.computersciencelab.com/ComputerHistory/HistoryPt4.htm</a:t>
            </a:r>
          </a:p>
          <a:p>
            <a:r>
              <a:rPr lang="en-US" dirty="0" smtClean="0"/>
              <a:t>http://www.lanl.gov/history/story.php?story_id=82</a:t>
            </a:r>
          </a:p>
          <a:p>
            <a:endParaRPr lang="en-US" dirty="0" smtClean="0"/>
          </a:p>
          <a:p>
            <a:r>
              <a:rPr lang="en-US" dirty="0" smtClean="0"/>
              <a:t>U.</a:t>
            </a:r>
            <a:r>
              <a:rPr lang="en-US" baseline="0" dirty="0" smtClean="0"/>
              <a:t> Pennsylvania</a:t>
            </a:r>
            <a:endParaRPr lang="en-US" dirty="0" smtClean="0"/>
          </a:p>
          <a:p>
            <a:r>
              <a:rPr lang="en-US" dirty="0" smtClean="0"/>
              <a:t>Took 20 seconds to run the Hydrogen bomb calculations.  First progream still classified.</a:t>
            </a:r>
          </a:p>
          <a:p>
            <a:r>
              <a:rPr lang="en-US" dirty="0" smtClean="0"/>
              <a:t>The calculations were run in December 1945 and January 1946. A half-million punched cards of data were transferred from Los Alamos to Philadelphia to run it, and mathematician Stan Ulam, who von Neumann had recruited to come to Los Alamos from Princeton, recalled "the spirit of exploration and of belief in the possibility of getting trustworthy answers in the future. This partly because of the existence of computing machines that could perform much more detailed analysis and modeling of physical problems.“</a:t>
            </a:r>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http://www.economist.com/node/12762453</a:t>
            </a:r>
          </a:p>
          <a:p>
            <a:r>
              <a:rPr lang="en-US" dirty="0" smtClean="0"/>
              <a:t>15 years later….</a:t>
            </a:r>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most general models of competitive economy and is a crucial part of </a:t>
            </a:r>
            <a:r>
              <a:rPr lang="en-US" dirty="0" smtClean="0">
                <a:hlinkClick r:id="rId3" tooltip="General equilibrium theory"/>
              </a:rPr>
              <a:t>general equilibrium theory</a:t>
            </a:r>
            <a:r>
              <a:rPr lang="en-US" dirty="0" smtClean="0"/>
              <a:t>, as it can be used to prove the existence of </a:t>
            </a:r>
            <a:r>
              <a:rPr lang="en-US" dirty="0" smtClean="0">
                <a:hlinkClick r:id="rId4" tooltip="General equilibrium"/>
              </a:rPr>
              <a:t>general equilibrium</a:t>
            </a:r>
            <a:r>
              <a:rPr lang="en-US" dirty="0" smtClean="0"/>
              <a:t> (or </a:t>
            </a:r>
            <a:r>
              <a:rPr lang="en-US" dirty="0" smtClean="0">
                <a:hlinkClick r:id="rId5" tooltip="Walrasian equilibrium"/>
              </a:rPr>
              <a:t>Walrasian equilibrium</a:t>
            </a:r>
            <a:r>
              <a:rPr lang="en-US" dirty="0" smtClean="0"/>
              <a:t>) of an economy.</a:t>
            </a:r>
          </a:p>
          <a:p>
            <a:pPr>
              <a:buFontTx/>
              <a:buChar char="-"/>
            </a:pPr>
            <a:r>
              <a:rPr lang="en-US" dirty="0" smtClean="0"/>
              <a:t>Foreign CR markets: Dunbar blog http://www.nickdunbar.net/articles-and-reviews/risky-finance-dr-frankenstein-of-dusseldorf/</a:t>
            </a:r>
          </a:p>
          <a:p>
            <a:pPr>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“equilibrium”-based model in finance economics</a:t>
            </a:r>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Henry Kaufman (Economist) of Kaufman &amp; </a:t>
            </a:r>
            <a:r>
              <a:rPr lang="en-US" dirty="0" err="1" smtClean="0"/>
              <a:t>Kubarych</a:t>
            </a:r>
            <a:r>
              <a:rPr lang="en-US" dirty="0" smtClean="0"/>
              <a:t>.  (From failed </a:t>
            </a:r>
            <a:r>
              <a:rPr lang="en-US" dirty="0" err="1" smtClean="0"/>
              <a:t>zwizards</a:t>
            </a:r>
            <a:r>
              <a:rPr lang="en-US" dirty="0" smtClean="0"/>
              <a:t> 1998)</a:t>
            </a:r>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charset="0"/>
              <a:ea typeface="ＭＳ Ｐゴシック" pitchFamily="1" charset="-128"/>
              <a:cs typeface="+mn-cs"/>
            </a:endParaRPr>
          </a:p>
          <a:p>
            <a:r>
              <a:rPr lang="en-US" sz="1200" kern="1200" cap="small" baseline="0" dirty="0" smtClean="0">
                <a:solidFill>
                  <a:schemeClr val="tx1"/>
                </a:solidFill>
                <a:latin typeface="Arial" charset="0"/>
                <a:ea typeface="ＭＳ Ｐゴシック" pitchFamily="1" charset="-128"/>
                <a:cs typeface="+mn-cs"/>
              </a:rPr>
              <a:t> FINDINGS REGARDING THE MARKET EVENTS OF MAY 6, 2010 , </a:t>
            </a:r>
          </a:p>
          <a:p>
            <a:r>
              <a:rPr lang="en-US" sz="1200" kern="1200" cap="small" baseline="0" dirty="0" smtClean="0">
                <a:solidFill>
                  <a:schemeClr val="tx1"/>
                </a:solidFill>
                <a:latin typeface="Arial" charset="0"/>
                <a:ea typeface="ＭＳ Ｐゴシック" pitchFamily="1" charset="-128"/>
                <a:cs typeface="+mn-cs"/>
              </a:rPr>
              <a:t> REPORT OF THE STAFFS OF THE CFTC AND SEC TO THE JOINT ADVISORY COMMITTEE ON EMERGING REGULATORY ISSUES </a:t>
            </a:r>
          </a:p>
          <a:p>
            <a:endParaRPr lang="en-US" cap="small" baseline="0"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Black, F. (1988a): "How We Came Up With The Option Formula" Journal of Portfolio Management, Winter 1989, pp.4-8</a:t>
            </a:r>
          </a:p>
          <a:p>
            <a:r>
              <a:rPr lang="en-US" dirty="0" smtClean="0"/>
              <a:t>Fischer Black and Myron Scholes, The Valuation of Option Contracts and a Test of Market Efficiency, The Journal of Finance, Vol. 27, No. 2,</a:t>
            </a:r>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24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 charset="-128"/>
                <a:cs typeface="+mn-cs"/>
              </a:rPr>
              <a:t>May Day (see Jones and Seguin (1997), for example).</a:t>
            </a:r>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120 weeks </a:t>
            </a:r>
            <a:r>
              <a:rPr lang="en-US" dirty="0" err="1" smtClean="0"/>
              <a:t>vs</a:t>
            </a:r>
            <a:r>
              <a:rPr lang="en-US" dirty="0" smtClean="0"/>
              <a:t> 140 weeks; SPX was almost to the week.</a:t>
            </a:r>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AD_ (1)</a:t>
            </a:r>
            <a:r>
              <a:rPr lang="en-US" baseline="0" dirty="0" smtClean="0"/>
              <a:t> not friction since no $$$$ can obtain unknown states (2) can’t elicit subjective probabilities either.</a:t>
            </a:r>
          </a:p>
          <a:p>
            <a:endParaRPr lang="en-US" baseline="0" dirty="0" smtClean="0"/>
          </a:p>
          <a:p>
            <a:r>
              <a:rPr lang="en-US" baseline="0" dirty="0" smtClean="0"/>
              <a:t>FTAP-1  </a:t>
            </a:r>
            <a:r>
              <a:rPr lang="en-US" b="1" dirty="0" smtClean="0"/>
              <a:t>The First Fundamental Theorem of Asset Pricing</a:t>
            </a:r>
            <a:r>
              <a:rPr lang="en-US" dirty="0" smtClean="0"/>
              <a:t>: A discrete market on a discrete probability space (Ω, , </a:t>
            </a:r>
            <a:r>
              <a:rPr lang="en-US" i="1" dirty="0" smtClean="0"/>
              <a:t>P</a:t>
            </a:r>
            <a:r>
              <a:rPr lang="en-US" dirty="0" smtClean="0"/>
              <a:t>) is </a:t>
            </a:r>
            <a:r>
              <a:rPr lang="en-US" dirty="0" smtClean="0">
                <a:hlinkClick r:id="rId3" tooltip="Arbitrage"/>
              </a:rPr>
              <a:t>arbitrage-free</a:t>
            </a:r>
            <a:r>
              <a:rPr lang="en-US" dirty="0" smtClean="0"/>
              <a:t> if and only if there exists at least one </a:t>
            </a:r>
            <a:r>
              <a:rPr lang="en-US" dirty="0" smtClean="0">
                <a:hlinkClick r:id="rId4" tooltip="Risk-neutral measure"/>
              </a:rPr>
              <a:t>risk neutral probability measure</a:t>
            </a:r>
            <a:r>
              <a:rPr lang="en-US" dirty="0" smtClean="0"/>
              <a:t> that is </a:t>
            </a:r>
            <a:r>
              <a:rPr lang="en-US" dirty="0" smtClean="0">
                <a:hlinkClick r:id="rId5" tooltip="Equivalence (measure theory)"/>
              </a:rPr>
              <a:t>equivalent</a:t>
            </a:r>
            <a:r>
              <a:rPr lang="en-US" dirty="0" smtClean="0"/>
              <a:t> to the original probability measure, </a:t>
            </a:r>
            <a:r>
              <a:rPr lang="en-US" i="1" dirty="0" smtClean="0"/>
              <a:t>P</a:t>
            </a:r>
            <a:r>
              <a:rPr lang="en-US" dirty="0" smtClean="0"/>
              <a:t>.</a:t>
            </a:r>
          </a:p>
          <a:p>
            <a:endParaRPr lang="en-US" baseline="0" dirty="0" smtClean="0"/>
          </a:p>
          <a:p>
            <a:r>
              <a:rPr lang="en-US" baseline="0" dirty="0" smtClean="0"/>
              <a:t>FTAP-2  </a:t>
            </a:r>
            <a:r>
              <a:rPr lang="en-US" b="1" dirty="0" smtClean="0"/>
              <a:t>The Second Fundamental Theorem of Asset Pricing</a:t>
            </a:r>
            <a:r>
              <a:rPr lang="en-US" dirty="0" smtClean="0"/>
              <a:t>: An arbitrage-free market (S,B) consisting of a collection of stocks </a:t>
            </a:r>
            <a:r>
              <a:rPr lang="en-US" i="1" dirty="0" smtClean="0"/>
              <a:t>S</a:t>
            </a:r>
            <a:r>
              <a:rPr lang="en-US" dirty="0" smtClean="0"/>
              <a:t> and a risk-free </a:t>
            </a:r>
            <a:r>
              <a:rPr lang="en-US" dirty="0" smtClean="0">
                <a:hlinkClick r:id="rId6" tooltip="Bond (finance)"/>
              </a:rPr>
              <a:t>bond</a:t>
            </a:r>
            <a:r>
              <a:rPr lang="en-US" dirty="0" smtClean="0"/>
              <a:t> </a:t>
            </a:r>
            <a:r>
              <a:rPr lang="en-US" i="1" dirty="0" smtClean="0"/>
              <a:t>B</a:t>
            </a:r>
            <a:r>
              <a:rPr lang="en-US" dirty="0" smtClean="0"/>
              <a:t> is </a:t>
            </a:r>
            <a:r>
              <a:rPr lang="en-US" dirty="0" smtClean="0">
                <a:hlinkClick r:id="rId7" tooltip="Complete market"/>
              </a:rPr>
              <a:t>complete</a:t>
            </a:r>
            <a:r>
              <a:rPr lang="en-US" dirty="0" smtClean="0"/>
              <a:t> if and only if there exists a unique risk-neutral measure that is equivalent to </a:t>
            </a:r>
            <a:r>
              <a:rPr lang="en-US" i="1" dirty="0" smtClean="0"/>
              <a:t>P</a:t>
            </a:r>
            <a:r>
              <a:rPr lang="en-US" dirty="0" smtClean="0"/>
              <a:t> and has </a:t>
            </a:r>
            <a:r>
              <a:rPr lang="en-US" dirty="0" err="1" smtClean="0">
                <a:hlinkClick r:id="rId8" tooltip="Numeraire"/>
              </a:rPr>
              <a:t>numeraire</a:t>
            </a:r>
            <a:r>
              <a:rPr lang="en-US" dirty="0" smtClean="0"/>
              <a:t> </a:t>
            </a:r>
            <a:r>
              <a:rPr lang="en-US" i="1" dirty="0" smtClean="0"/>
              <a:t>B</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31</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32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NOT include non-mortgage ABS</a:t>
            </a:r>
          </a:p>
          <a:p>
            <a:r>
              <a:rPr lang="en-US" sz="1200" b="1" kern="1200" baseline="0" dirty="0" smtClean="0">
                <a:solidFill>
                  <a:schemeClr val="tx1"/>
                </a:solidFill>
                <a:latin typeface="Arial" charset="0"/>
                <a:ea typeface="ＭＳ Ｐゴシック" pitchFamily="1" charset="-128"/>
                <a:cs typeface="+mn-cs"/>
              </a:rPr>
              <a:t>Fixed Income Research</a:t>
            </a:r>
          </a:p>
          <a:p>
            <a:r>
              <a:rPr lang="en-US" sz="1200" kern="1200" baseline="0" dirty="0" smtClean="0">
                <a:solidFill>
                  <a:schemeClr val="tx1"/>
                </a:solidFill>
                <a:latin typeface="Arial" charset="0"/>
                <a:ea typeface="ＭＳ Ｐゴシック" pitchFamily="1" charset="-128"/>
                <a:cs typeface="+mn-cs"/>
              </a:rPr>
              <a:t>http://www.credit-suisse.com/researchandanalytics</a:t>
            </a:r>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36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Italians were going up in price no default yet but yields</a:t>
            </a:r>
            <a:r>
              <a:rPr lang="en-US" baseline="0" dirty="0" smtClean="0"/>
              <a:t> </a:t>
            </a:r>
            <a:r>
              <a:rPr lang="en-US" baseline="0" dirty="0" smtClean="0">
                <a:sym typeface="Wingdings" pitchFamily="2" charset="2"/>
              </a:rPr>
              <a:t> prices going up.</a:t>
            </a:r>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40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AIG FP Michael Milken and Drexel refugees</a:t>
            </a:r>
          </a:p>
          <a:p>
            <a:r>
              <a:rPr lang="en-US" dirty="0" smtClean="0"/>
              <a:t>1994 – LTCM formed</a:t>
            </a:r>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42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Mike </a:t>
            </a:r>
            <a:r>
              <a:rPr lang="en-US" dirty="0" smtClean="0"/>
              <a:t>Burry had to get others to develop the instruments, he needed standard</a:t>
            </a:r>
            <a:r>
              <a:rPr lang="en-US" baseline="0" dirty="0" smtClean="0"/>
              <a:t> specifications, etc.</a:t>
            </a:r>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43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MER 10-k was Feb 2007, so this was 1Q (3/30/07), which was filed 5/7/07 ($2.50 vs. $.49 in 06)</a:t>
            </a:r>
          </a:p>
          <a:p>
            <a:r>
              <a:rPr lang="en-US" dirty="0" smtClean="0"/>
              <a:t>, or</a:t>
            </a:r>
            <a:r>
              <a:rPr lang="en-US" baseline="0" dirty="0" smtClean="0"/>
              <a:t> 6/30 filed 8/3/07 $2.48 vs. $1.79</a:t>
            </a:r>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46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Simeon Denis Poisson 	  Ph.D. École Polytechnique 1800  France</a:t>
            </a:r>
          </a:p>
          <a:p>
            <a:r>
              <a:rPr lang="en-US" dirty="0" smtClean="0"/>
              <a:t>Advisor 1: Joseph Louis Lagrange; Advisor 2: Pierre-Simon  Laplace</a:t>
            </a:r>
          </a:p>
          <a:p>
            <a:endParaRPr lang="en-US" dirty="0" smtClean="0"/>
          </a:p>
          <a:p>
            <a:r>
              <a:rPr lang="en-US" dirty="0" smtClean="0"/>
              <a:t>Mirowski, Philip.  From Mandelbrot to Chaos in Economic Theory, Southern Economic Journal, Vol. 57, No. 2 (Oct., 1990), pp. 289-307</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48</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50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51</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53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Cornwall</a:t>
            </a:r>
            <a:r>
              <a:rPr lang="en-US" baseline="0" dirty="0" smtClean="0"/>
              <a:t> – 205M, 50M/day  </a:t>
            </a:r>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54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55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56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Dunbar’s Risk article.  IKB bailed out by a Landesbank</a:t>
            </a:r>
            <a:r>
              <a:rPr lang="en-US" baseline="0" dirty="0" smtClean="0"/>
              <a:t> on 7/28/07.</a:t>
            </a:r>
          </a:p>
          <a:p>
            <a:pPr defTabSz="924458"/>
            <a:r>
              <a:rPr lang="en-US" baseline="0" dirty="0" smtClean="0"/>
              <a:t> - </a:t>
            </a:r>
            <a:r>
              <a:rPr lang="en-US" dirty="0" smtClean="0"/>
              <a:t> - IKB (</a:t>
            </a:r>
            <a:r>
              <a:rPr lang="en-US" b="1" dirty="0" smtClean="0"/>
              <a:t>I</a:t>
            </a:r>
            <a:r>
              <a:rPr lang="en-US" dirty="0" smtClean="0"/>
              <a:t>ndustrie</a:t>
            </a:r>
            <a:r>
              <a:rPr lang="en-US" b="1" dirty="0" smtClean="0"/>
              <a:t>k</a:t>
            </a:r>
            <a:r>
              <a:rPr lang="en-US" dirty="0" smtClean="0"/>
              <a:t>redit</a:t>
            </a:r>
            <a:r>
              <a:rPr lang="en-US" b="1" dirty="0" smtClean="0"/>
              <a:t>b</a:t>
            </a:r>
            <a:r>
              <a:rPr lang="en-US" dirty="0" smtClean="0"/>
              <a:t>ank) was granted its </a:t>
            </a:r>
            <a:r>
              <a:rPr lang="en-US" dirty="0" smtClean="0">
                <a:hlinkClick r:id="rId3" tooltip="Banking license"/>
              </a:rPr>
              <a:t>banking license</a:t>
            </a:r>
            <a:r>
              <a:rPr lang="en-US" dirty="0" smtClean="0"/>
              <a:t> in 1924 as "Bafio" (</a:t>
            </a:r>
            <a:r>
              <a:rPr lang="en-US" i="1" dirty="0" smtClean="0"/>
              <a:t>Bank für deutsche Industrieobligationen</a:t>
            </a:r>
            <a:r>
              <a:rPr lang="en-US" dirty="0" smtClean="0"/>
              <a:t>, Bank for German Industry Obligations). Bafio dealt in long-term </a:t>
            </a:r>
            <a:r>
              <a:rPr lang="en-US" dirty="0" smtClean="0">
                <a:hlinkClick r:id="rId4" tooltip="Real estate"/>
              </a:rPr>
              <a:t>real estate</a:t>
            </a:r>
            <a:r>
              <a:rPr lang="en-US" dirty="0" smtClean="0"/>
              <a:t> </a:t>
            </a:r>
            <a:r>
              <a:rPr lang="en-US" dirty="0" smtClean="0">
                <a:hlinkClick r:id="rId5" tooltip="Financing"/>
              </a:rPr>
              <a:t>financing</a:t>
            </a:r>
            <a:r>
              <a:rPr lang="en-US" dirty="0" smtClean="0"/>
              <a:t> in an effort to aid the German economy grow under the weight of the </a:t>
            </a:r>
            <a:r>
              <a:rPr lang="en-US" dirty="0" smtClean="0">
                <a:hlinkClick r:id="rId6" tooltip="World War I reparations"/>
              </a:rPr>
              <a:t>World War I reparations</a:t>
            </a:r>
            <a:r>
              <a:rPr lang="en-US" dirty="0" smtClean="0"/>
              <a:t> the country owed.</a:t>
            </a:r>
          </a:p>
          <a:p>
            <a:endParaRPr lang="en-US" dirty="0" smtClean="0"/>
          </a:p>
          <a:p>
            <a:r>
              <a:rPr lang="en-US" dirty="0" smtClean="0"/>
              <a:t>- The great German structured credit experiment, Risk, February 2004, page 17</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57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58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59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Ekström</a:t>
            </a:r>
            <a:r>
              <a:rPr lang="en-US" dirty="0" smtClean="0"/>
              <a:t>, </a:t>
            </a:r>
            <a:r>
              <a:rPr lang="en-US" dirty="0" err="1" smtClean="0"/>
              <a:t>Joaqin</a:t>
            </a:r>
            <a:r>
              <a:rPr lang="en-US" dirty="0" smtClean="0"/>
              <a:t>. The Gauss-Pearson Decomposition and the Link Between Classical Philosophy and Modern Statistics. UCLA </a:t>
            </a:r>
          </a:p>
          <a:p>
            <a:r>
              <a:rPr lang="en-US" dirty="0" smtClean="0"/>
              <a:t>Ross’ summary:  of forms</a:t>
            </a:r>
            <a:r>
              <a:rPr lang="en-US" b="1" dirty="0" smtClean="0"/>
              <a:t>.</a:t>
            </a:r>
          </a:p>
          <a:p>
            <a:r>
              <a:rPr lang="en-US" i="1" dirty="0" smtClean="0"/>
              <a:t>(i) Each and every phenomenon has an underlying true nature, a Platonic ideal form.</a:t>
            </a:r>
          </a:p>
          <a:p>
            <a:r>
              <a:rPr lang="en-US" i="1" dirty="0" smtClean="0"/>
              <a:t>(ii) The senses are inherently unreliable and observations inevitably subject to flux</a:t>
            </a:r>
          </a:p>
          <a:p>
            <a:endParaRPr lang="en-US" i="1" dirty="0" smtClean="0"/>
          </a:p>
          <a:p>
            <a:r>
              <a:rPr lang="en-US" b="1" dirty="0" smtClean="0"/>
              <a:t>Postulate (Gauss’ observation postulate). </a:t>
            </a:r>
            <a:r>
              <a:rPr lang="en-US" b="1" i="1" dirty="0" smtClean="0"/>
              <a:t>Each observation consists of two parts: the true</a:t>
            </a:r>
          </a:p>
          <a:p>
            <a:r>
              <a:rPr lang="en-US" i="1" dirty="0" smtClean="0"/>
              <a:t>value of the phenomenon that has been observed, and an accumulation of random errors that is</a:t>
            </a:r>
          </a:p>
          <a:p>
            <a:r>
              <a:rPr lang="en-US" i="1" dirty="0" smtClean="0"/>
              <a:t>unavoidable and cannot be eliminated.</a:t>
            </a:r>
          </a:p>
          <a:p>
            <a:endParaRPr lang="en-US" i="1" dirty="0" smtClean="0"/>
          </a:p>
          <a:p>
            <a:r>
              <a:rPr lang="en-US" dirty="0" smtClean="0"/>
              <a:t>Both Gauss (1809) and Pearson (1900), moreover, contain an explicit expression for</a:t>
            </a:r>
          </a:p>
          <a:p>
            <a:r>
              <a:rPr lang="en-US" dirty="0" smtClean="0"/>
              <a:t>the observation as a function of the ideal and random parts</a:t>
            </a:r>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Sprague’s 1905</a:t>
            </a:r>
            <a:r>
              <a:rPr lang="en-US" baseline="0" dirty="0" smtClean="0"/>
              <a:t> “ordinary” rate tables (beef (plat boiling) 0.16/pound = 15.25# in 1915</a:t>
            </a:r>
            <a:endParaRPr lang="en-US" dirty="0" smtClean="0"/>
          </a:p>
          <a:p>
            <a:r>
              <a:rPr lang="en-US" dirty="0" smtClean="0"/>
              <a:t>1.08^100 = 2199.761, with 1.08005^100 = 2209.96</a:t>
            </a:r>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 P. Pesaran (1990), "Econometrics," </a:t>
            </a:r>
            <a:r>
              <a:rPr lang="en-US" i="1" dirty="0" smtClean="0"/>
              <a:t>Econometrics: The New Palgrave</a:t>
            </a:r>
            <a:r>
              <a:rPr lang="en-US" dirty="0" smtClean="0"/>
              <a:t>, </a:t>
            </a:r>
            <a:r>
              <a:rPr lang="en-US" dirty="0" smtClean="0">
                <a:hlinkClick r:id="rId3"/>
              </a:rPr>
              <a:t>p. 2</a:t>
            </a:r>
            <a:r>
              <a:rPr lang="en-US" dirty="0" smtClean="0"/>
              <a:t>, citing Ragnar Frisch (1936), "A Note on the Term 'Econometrics'," </a:t>
            </a:r>
            <a:r>
              <a:rPr lang="en-US" i="1" dirty="0" smtClean="0"/>
              <a:t>Econometrica</a:t>
            </a:r>
            <a:r>
              <a:rPr lang="en-US" dirty="0" smtClean="0"/>
              <a:t>, 4(1), p. 95.</a:t>
            </a:r>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“IV” correction panel</a:t>
            </a:r>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tooltip="Ragnar Anton Kittil Frisch"/>
              </a:rPr>
              <a:t>Ragnar Frisch</a:t>
            </a:r>
            <a:r>
              <a:rPr lang="en-US" dirty="0" smtClean="0"/>
              <a:t> coined the word "econometrics" and helped to found both the </a:t>
            </a:r>
            <a:r>
              <a:rPr lang="en-US" dirty="0" smtClean="0">
                <a:hlinkClick r:id="rId4" tooltip="Econometric Society"/>
              </a:rPr>
              <a:t>Econometric Society</a:t>
            </a:r>
            <a:r>
              <a:rPr lang="en-US" dirty="0" smtClean="0"/>
              <a:t> in 1930 and the journal </a:t>
            </a:r>
            <a:r>
              <a:rPr lang="en-US" i="1" dirty="0" smtClean="0">
                <a:hlinkClick r:id="rId5" tooltip="Econometrica"/>
              </a:rPr>
              <a:t>Econometrica</a:t>
            </a:r>
            <a:r>
              <a:rPr lang="en-US" dirty="0" smtClean="0"/>
              <a:t> in 1933.</a:t>
            </a:r>
            <a:r>
              <a:rPr lang="en-US" baseline="30000" dirty="0" smtClean="0">
                <a:hlinkClick r:id="rId6"/>
              </a:rPr>
              <a:t>[120][121]</a:t>
            </a:r>
            <a:r>
              <a:rPr lang="en-US" dirty="0" smtClean="0"/>
              <a:t> A student of Frisch's, </a:t>
            </a:r>
            <a:r>
              <a:rPr lang="en-US" dirty="0" smtClean="0">
                <a:hlinkClick r:id="rId7" tooltip="Trygve Haavelmo"/>
              </a:rPr>
              <a:t>Trygve Haavelmo</a:t>
            </a:r>
            <a:r>
              <a:rPr lang="en-US" dirty="0" smtClean="0"/>
              <a:t> published </a:t>
            </a:r>
            <a:r>
              <a:rPr lang="en-US" i="1" dirty="0" smtClean="0"/>
              <a:t>The Probability Approach in Econometrics</a:t>
            </a:r>
            <a:r>
              <a:rPr lang="en-US" dirty="0" smtClean="0"/>
              <a:t> in 1944,</a:t>
            </a:r>
          </a:p>
          <a:p>
            <a:r>
              <a:rPr lang="en-US" dirty="0" smtClean="0">
                <a:hlinkClick r:id="rId8" tooltip="John von Neumann"/>
              </a:rPr>
              <a:t>John von Neumann</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 7 - The 100-ton test was conducted. 108 tons of Composition B, laced with 1000 curies of reactor fission products, were exploded 800 yards from Trinity ground zero to test instrumentation for Trinity. This was the largest instrumented explosion conducted up to this date. </a:t>
            </a:r>
          </a:p>
          <a:p>
            <a:r>
              <a:rPr lang="en-US" dirty="0" smtClean="0"/>
              <a:t>--Japanese city of </a:t>
            </a:r>
            <a:r>
              <a:rPr lang="en-US" b="1" dirty="0" smtClean="0">
                <a:hlinkClick r:id="rId3"/>
              </a:rPr>
              <a:t>Hiroshima</a:t>
            </a:r>
            <a:r>
              <a:rPr lang="en-US" dirty="0" smtClean="0"/>
              <a:t>. Nicknamed "Little Boy," the bomb created an explosion equivalent to 15,000 tons of TNT</a:t>
            </a:r>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2004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5"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6"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9"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10"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33800" y="-304800"/>
            <a:ext cx="49530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7772400" cy="5334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000250" cy="64770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848350" cy="6477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3800" y="0"/>
            <a:ext cx="4953000" cy="762000"/>
          </a:xfrm>
          <a:prstGeom prst="rect">
            <a:avLst/>
          </a:prstGeom>
        </p:spPr>
        <p:txBody>
          <a:bodyPr/>
          <a:lstStyle/>
          <a:p>
            <a:r>
              <a:rPr lang="en-US" dirty="0" smtClean="0"/>
              <a:t>edit Master title style</a:t>
            </a:r>
            <a:endParaRPr lang="en-US" dirty="0"/>
          </a:p>
        </p:txBody>
      </p:sp>
      <p:sp>
        <p:nvSpPr>
          <p:cNvPr id="3" name="Content Placeholder 2"/>
          <p:cNvSpPr>
            <a:spLocks noGrp="1"/>
          </p:cNvSpPr>
          <p:nvPr>
            <p:ph idx="1"/>
          </p:nvPr>
        </p:nvSpPr>
        <p:spPr>
          <a:xfrm>
            <a:off x="685800" y="838200"/>
            <a:ext cx="7772400" cy="533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8"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9"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8"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9"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0" y="0"/>
            <a:ext cx="4953000" cy="609600"/>
          </a:xfrm>
          <a:prstGeom prst="rect">
            <a:avLst/>
          </a:prstGeom>
        </p:spPr>
        <p:txBody>
          <a:bodyPr/>
          <a:lstStyle>
            <a:lvl1pPr>
              <a:defRPr/>
            </a:lvl1pPr>
          </a:lstStyle>
          <a:p>
            <a:r>
              <a:rPr lang="en-US" dirty="0" smtClean="0"/>
              <a:t>Two</a:t>
            </a:r>
            <a:endParaRPr lang="en-US" dirty="0"/>
          </a:p>
        </p:txBody>
      </p:sp>
      <p:sp>
        <p:nvSpPr>
          <p:cNvPr id="3" name="Text Placeholder 2"/>
          <p:cNvSpPr>
            <a:spLocks noGrp="1"/>
          </p:cNvSpPr>
          <p:nvPr>
            <p:ph type="body" sz="half" idx="1"/>
          </p:nvPr>
        </p:nvSpPr>
        <p:spPr>
          <a:xfrm>
            <a:off x="685800" y="838200"/>
            <a:ext cx="3810000" cy="533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3810000" cy="533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9"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10"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3800" y="0"/>
            <a:ext cx="4953000" cy="838200"/>
          </a:xfrm>
          <a:prstGeom prst="rect">
            <a:avLst/>
          </a:prstGeom>
        </p:spPr>
        <p:txBody>
          <a:bodyPr/>
          <a:lstStyle>
            <a:lvl1pPr>
              <a:defRPr/>
            </a:lvl1pPr>
          </a:lstStyle>
          <a:p>
            <a:r>
              <a:rPr lang="en-US" dirty="0" smtClean="0"/>
              <a:t>Blank</a:t>
            </a:r>
            <a:endParaRPr lang="en-US" dirty="0"/>
          </a:p>
        </p:txBody>
      </p:sp>
      <p:sp>
        <p:nvSpPr>
          <p:cNvPr id="6"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7"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8"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0"/>
            <a:ext cx="4953000" cy="1143000"/>
          </a:xfrm>
          <a:prstGeom prst="rect">
            <a:avLst/>
          </a:prstGeom>
        </p:spPr>
        <p:txBody>
          <a:bodyPr/>
          <a:lstStyle>
            <a:lvl1pPr>
              <a:defRPr/>
            </a:lvl1pPr>
          </a:lstStyle>
          <a:p>
            <a:r>
              <a:rPr lang="en-US" dirty="0" smtClean="0"/>
              <a:t>Two</a:t>
            </a:r>
            <a:endParaRPr lang="en-US" dirty="0"/>
          </a:p>
        </p:txBody>
      </p:sp>
      <p:sp>
        <p:nvSpPr>
          <p:cNvPr id="3" name="Content Placeholder 2"/>
          <p:cNvSpPr>
            <a:spLocks noGrp="1"/>
          </p:cNvSpPr>
          <p:nvPr>
            <p:ph sz="half" idx="1"/>
          </p:nvPr>
        </p:nvSpPr>
        <p:spPr>
          <a:xfrm>
            <a:off x="685800" y="838200"/>
            <a:ext cx="3810000" cy="5334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3810000" cy="5334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9"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10"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0"/>
            <a:ext cx="8229600" cy="731838"/>
          </a:xfrm>
          <a:prstGeom prst="rect">
            <a:avLst/>
          </a:prstGeom>
        </p:spPr>
        <p:txBody>
          <a:bodyPr/>
          <a:lstStyle>
            <a:lvl1pPr>
              <a:defRPr/>
            </a:lvl1pPr>
          </a:lstStyle>
          <a:p>
            <a:r>
              <a:rPr lang="en-US" dirty="0" smtClean="0"/>
              <a:t>edit Master title style</a:t>
            </a:r>
            <a:endParaRPr lang="en-US" dirty="0"/>
          </a:p>
        </p:txBody>
      </p:sp>
      <p:sp>
        <p:nvSpPr>
          <p:cNvPr id="3" name="Text Placeholder 2"/>
          <p:cNvSpPr>
            <a:spLocks noGrp="1"/>
          </p:cNvSpPr>
          <p:nvPr>
            <p:ph type="body" idx="1"/>
          </p:nvPr>
        </p:nvSpPr>
        <p:spPr>
          <a:xfrm>
            <a:off x="457200" y="11430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82762"/>
            <a:ext cx="4040188" cy="3951288"/>
          </a:xfrm>
          <a:prstGeom prst="rect">
            <a:avLst/>
          </a:prstGeom>
        </p:spPr>
        <p:txBody>
          <a:bodyPr/>
          <a:lstStyle>
            <a:lvl1pPr>
              <a:defRPr sz="24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430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8276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11" name="Footer Placeholder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12" name="Slide Number Placeholder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6"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7"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9"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10"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RicePP-1"/>
          <p:cNvPicPr>
            <a:picLocks noChangeArrowheads="1"/>
          </p:cNvPicPr>
          <p:nvPr/>
        </p:nvPicPr>
        <p:blipFill>
          <a:blip r:embed="rId14" cstate="print"/>
          <a:srcRect b="89341"/>
          <a:stretch>
            <a:fillRect/>
          </a:stretch>
        </p:blipFill>
        <p:spPr bwMode="auto">
          <a:xfrm>
            <a:off x="-1586" y="-1587"/>
            <a:ext cx="9143245" cy="73085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4" r:id="rId5"/>
    <p:sldLayoutId id="2147483652" r:id="rId6"/>
    <p:sldLayoutId id="2147483653" r:id="rId7"/>
    <p:sldLayoutId id="2147483655" r:id="rId8"/>
    <p:sldLayoutId id="2147483656" r:id="rId9"/>
    <p:sldLayoutId id="2147483657" r:id="rId10"/>
    <p:sldLayoutId id="2147483658" r:id="rId11"/>
    <p:sldLayoutId id="2147483659" r:id="rId12"/>
  </p:sldLayoutIdLst>
  <p:hf hdr="0" ftr="0" dt="0"/>
  <p:txStyles>
    <p:titleStyle>
      <a:lvl1pPr algn="r" rtl="0" eaLnBrk="1" fontAlgn="base" hangingPunct="1">
        <a:spcBef>
          <a:spcPct val="0"/>
        </a:spcBef>
        <a:spcAft>
          <a:spcPct val="0"/>
        </a:spcAft>
        <a:defRPr sz="4000">
          <a:solidFill>
            <a:schemeClr val="bg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ea typeface="ＭＳ Ｐゴシック" pitchFamily="1" charset="-128"/>
        </a:defRPr>
      </a:lvl2pPr>
      <a:lvl3pPr algn="r" rtl="0" eaLnBrk="1" fontAlgn="base" hangingPunct="1">
        <a:spcBef>
          <a:spcPct val="0"/>
        </a:spcBef>
        <a:spcAft>
          <a:spcPct val="0"/>
        </a:spcAft>
        <a:defRPr sz="4000">
          <a:solidFill>
            <a:schemeClr val="bg1"/>
          </a:solidFill>
          <a:latin typeface="Arial" charset="0"/>
          <a:ea typeface="ＭＳ Ｐゴシック" pitchFamily="1" charset="-128"/>
        </a:defRPr>
      </a:lvl3pPr>
      <a:lvl4pPr algn="r" rtl="0" eaLnBrk="1" fontAlgn="base" hangingPunct="1">
        <a:spcBef>
          <a:spcPct val="0"/>
        </a:spcBef>
        <a:spcAft>
          <a:spcPct val="0"/>
        </a:spcAft>
        <a:defRPr sz="4000">
          <a:solidFill>
            <a:schemeClr val="bg1"/>
          </a:solidFill>
          <a:latin typeface="Arial" charset="0"/>
          <a:ea typeface="ＭＳ Ｐゴシック" pitchFamily="1" charset="-128"/>
        </a:defRPr>
      </a:lvl4pPr>
      <a:lvl5pPr algn="r" rtl="0" eaLnBrk="1" fontAlgn="base" hangingPunct="1">
        <a:spcBef>
          <a:spcPct val="0"/>
        </a:spcBef>
        <a:spcAft>
          <a:spcPct val="0"/>
        </a:spcAft>
        <a:defRPr sz="4000">
          <a:solidFill>
            <a:schemeClr val="bg1"/>
          </a:solidFill>
          <a:latin typeface="Arial" charset="0"/>
          <a:ea typeface="ＭＳ Ｐゴシック" pitchFamily="1" charset="-128"/>
        </a:defRPr>
      </a:lvl5pPr>
      <a:lvl6pPr marL="457200" algn="r" rtl="0" eaLnBrk="1" fontAlgn="base" hangingPunct="1">
        <a:spcBef>
          <a:spcPct val="0"/>
        </a:spcBef>
        <a:spcAft>
          <a:spcPct val="0"/>
        </a:spcAft>
        <a:defRPr sz="4000">
          <a:solidFill>
            <a:schemeClr val="bg1"/>
          </a:solidFill>
          <a:latin typeface="Arial" charset="0"/>
          <a:ea typeface="ＭＳ Ｐゴシック" pitchFamily="1" charset="-128"/>
        </a:defRPr>
      </a:lvl6pPr>
      <a:lvl7pPr marL="914400" algn="r" rtl="0" eaLnBrk="1" fontAlgn="base" hangingPunct="1">
        <a:spcBef>
          <a:spcPct val="0"/>
        </a:spcBef>
        <a:spcAft>
          <a:spcPct val="0"/>
        </a:spcAft>
        <a:defRPr sz="4000">
          <a:solidFill>
            <a:schemeClr val="bg1"/>
          </a:solidFill>
          <a:latin typeface="Arial" charset="0"/>
          <a:ea typeface="ＭＳ Ｐゴシック" pitchFamily="1" charset="-128"/>
        </a:defRPr>
      </a:lvl7pPr>
      <a:lvl8pPr marL="1371600" algn="r" rtl="0" eaLnBrk="1" fontAlgn="base" hangingPunct="1">
        <a:spcBef>
          <a:spcPct val="0"/>
        </a:spcBef>
        <a:spcAft>
          <a:spcPct val="0"/>
        </a:spcAft>
        <a:defRPr sz="4000">
          <a:solidFill>
            <a:schemeClr val="bg1"/>
          </a:solidFill>
          <a:latin typeface="Arial" charset="0"/>
          <a:ea typeface="ＭＳ Ｐゴシック" pitchFamily="1" charset="-128"/>
        </a:defRPr>
      </a:lvl8pPr>
      <a:lvl9pPr marL="1828800" algn="r" rtl="0" eaLnBrk="1" fontAlgn="base" hangingPunct="1">
        <a:spcBef>
          <a:spcPct val="0"/>
        </a:spcBef>
        <a:spcAft>
          <a:spcPct val="0"/>
        </a:spcAft>
        <a:defRPr sz="4000">
          <a:solidFill>
            <a:schemeClr val="bg1"/>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nbc.com/id/38451750"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5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50.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381000" y="1066800"/>
            <a:ext cx="8229600" cy="1905000"/>
          </a:xfrm>
          <a:noFill/>
        </p:spPr>
        <p:txBody>
          <a:bodyPr/>
          <a:lstStyle/>
          <a:p>
            <a:pPr algn="ctr"/>
            <a:r>
              <a:rPr lang="en-US" sz="2800" i="1" dirty="0" smtClean="0">
                <a:solidFill>
                  <a:schemeClr val="tx1"/>
                </a:solidFill>
                <a:latin typeface="OCR A Std" pitchFamily="49" charset="0"/>
              </a:rPr>
              <a:t>Model Specification Error with High-Speed Computational Propagation Seen in the Subprime Meltdown</a:t>
            </a:r>
          </a:p>
        </p:txBody>
      </p:sp>
      <p:sp>
        <p:nvSpPr>
          <p:cNvPr id="2051" name="Rectangle 6"/>
          <p:cNvSpPr>
            <a:spLocks noGrp="1" noChangeArrowheads="1"/>
          </p:cNvSpPr>
          <p:nvPr>
            <p:ph type="subTitle" idx="1"/>
          </p:nvPr>
        </p:nvSpPr>
        <p:spPr>
          <a:xfrm>
            <a:off x="838200" y="3505200"/>
            <a:ext cx="7543800" cy="2667000"/>
          </a:xfrm>
          <a:noFill/>
        </p:spPr>
        <p:txBody>
          <a:bodyPr/>
          <a:lstStyle/>
          <a:p>
            <a:pPr eaLnBrk="1" hangingPunct="1"/>
            <a:r>
              <a:rPr lang="en-US" sz="3000" dirty="0" smtClean="0"/>
              <a:t>J.A. Dobelman</a:t>
            </a:r>
          </a:p>
          <a:p>
            <a:pPr eaLnBrk="1" hangingPunct="1"/>
            <a:r>
              <a:rPr lang="en-US" sz="2000" dirty="0" smtClean="0"/>
              <a:t>Department of Statistics</a:t>
            </a:r>
          </a:p>
          <a:p>
            <a:pPr eaLnBrk="1" hangingPunct="1"/>
            <a:endParaRPr lang="en-US" sz="1400" dirty="0" smtClean="0"/>
          </a:p>
          <a:p>
            <a:pPr eaLnBrk="1" hangingPunct="1"/>
            <a:endParaRPr lang="en-US" dirty="0" smtClean="0"/>
          </a:p>
          <a:p>
            <a:pPr eaLnBrk="1" hangingPunct="1"/>
            <a:r>
              <a:rPr lang="en-US" sz="2800" dirty="0" smtClean="0">
                <a:latin typeface="OCR A Std" pitchFamily="49" charset="0"/>
                <a:ea typeface="+mj-ea"/>
                <a:cs typeface="+mj-cs"/>
              </a:rPr>
              <a:t>Interface 2012</a:t>
            </a:r>
          </a:p>
          <a:p>
            <a:pPr eaLnBrk="1" hangingPunct="1"/>
            <a:r>
              <a:rPr lang="en-US" sz="2800" dirty="0" smtClean="0">
                <a:latin typeface="OCR A Std" pitchFamily="49" charset="0"/>
                <a:ea typeface="+mj-ea"/>
                <a:cs typeface="+mj-cs"/>
              </a:rPr>
              <a:t>Rice University</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pic>
        <p:nvPicPr>
          <p:cNvPr id="5" name="Picture 4" descr="cofes2_01.gif"/>
          <p:cNvPicPr>
            <a:picLocks noChangeAspect="1"/>
          </p:cNvPicPr>
          <p:nvPr/>
        </p:nvPicPr>
        <p:blipFill>
          <a:blip r:embed="rId3" cstate="print"/>
          <a:stretch>
            <a:fillRect/>
          </a:stretch>
        </p:blipFill>
        <p:spPr>
          <a:xfrm>
            <a:off x="6476999" y="3276600"/>
            <a:ext cx="2544555" cy="1371600"/>
          </a:xfrm>
          <a:prstGeom prst="rect">
            <a:avLst/>
          </a:prstGeom>
        </p:spPr>
      </p:pic>
      <p:sp>
        <p:nvSpPr>
          <p:cNvPr id="2052" name="Text Box 8"/>
          <p:cNvSpPr txBox="1">
            <a:spLocks noChangeArrowheads="1"/>
          </p:cNvSpPr>
          <p:nvPr/>
        </p:nvSpPr>
        <p:spPr bwMode="auto">
          <a:xfrm>
            <a:off x="3503612" y="138113"/>
            <a:ext cx="5335587" cy="338554"/>
          </a:xfrm>
          <a:prstGeom prst="rect">
            <a:avLst/>
          </a:prstGeom>
          <a:noFill/>
          <a:ln w="9525">
            <a:noFill/>
            <a:miter lim="800000"/>
            <a:headEnd/>
            <a:tailEnd/>
          </a:ln>
        </p:spPr>
        <p:txBody>
          <a:bodyPr wrap="square">
            <a:spAutoFit/>
          </a:bodyPr>
          <a:lstStyle/>
          <a:p>
            <a:r>
              <a:rPr lang="en-US" sz="1600" dirty="0">
                <a:solidFill>
                  <a:schemeClr val="bg1"/>
                </a:solidFill>
                <a:latin typeface="Helvetica" pitchFamily="34" charset="0"/>
              </a:rPr>
              <a:t>George R. Brown School of Engineering </a:t>
            </a:r>
            <a:r>
              <a:rPr lang="en-US" sz="1600" dirty="0" smtClean="0">
                <a:solidFill>
                  <a:schemeClr val="bg1"/>
                </a:solidFill>
                <a:latin typeface="Helvetica" pitchFamily="34" charset="0"/>
              </a:rPr>
              <a:t> - STATISTICS</a:t>
            </a:r>
            <a:endParaRPr lang="en-US" sz="1600" dirty="0">
              <a:latin typeface="Helvetica" pitchFamily="34" charset="0"/>
            </a:endParaRPr>
          </a:p>
        </p:txBody>
      </p:sp>
      <p:pic>
        <p:nvPicPr>
          <p:cNvPr id="6" name="Picture 2" descr="http://www.interfacesymposia.org/Interface2012/Interface2012_files/choices_data/logo2012.png"/>
          <p:cNvPicPr>
            <a:picLocks noChangeAspect="1" noChangeArrowheads="1"/>
          </p:cNvPicPr>
          <p:nvPr/>
        </p:nvPicPr>
        <p:blipFill>
          <a:blip r:embed="rId4" cstate="print"/>
          <a:srcRect/>
          <a:stretch>
            <a:fillRect/>
          </a:stretch>
        </p:blipFill>
        <p:spPr bwMode="auto">
          <a:xfrm>
            <a:off x="304800" y="2819400"/>
            <a:ext cx="2362200" cy="2362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1944 Econometrics</a:t>
            </a:r>
            <a:endParaRPr lang="en-US" dirty="0"/>
          </a:p>
        </p:txBody>
      </p:sp>
      <p:sp>
        <p:nvSpPr>
          <p:cNvPr id="3" name="Content Placeholder 2"/>
          <p:cNvSpPr>
            <a:spLocks noGrp="1"/>
          </p:cNvSpPr>
          <p:nvPr>
            <p:ph idx="1"/>
          </p:nvPr>
        </p:nvSpPr>
        <p:spPr>
          <a:xfrm>
            <a:off x="533400" y="838200"/>
            <a:ext cx="8153400" cy="5334000"/>
          </a:xfrm>
        </p:spPr>
        <p:txBody>
          <a:bodyPr/>
          <a:lstStyle/>
          <a:p>
            <a:r>
              <a:rPr lang="en-US" i="1" dirty="0" smtClean="0"/>
              <a:t>The Probability Approach in Econometrics (Havelmo 1944)</a:t>
            </a:r>
            <a:endParaRPr lang="en-US" dirty="0" smtClean="0"/>
          </a:p>
          <a:p>
            <a:r>
              <a:rPr lang="en-US" dirty="0" smtClean="0"/>
              <a:t>Tool to evaluate mathematical theories of economic actors</a:t>
            </a:r>
          </a:p>
          <a:p>
            <a:r>
              <a:rPr lang="en-US" dirty="0" smtClean="0"/>
              <a:t>Still based on Knight’s concept of risk</a:t>
            </a:r>
          </a:p>
          <a:p>
            <a:pPr lvl="1"/>
            <a:r>
              <a:rPr lang="en-US" dirty="0" smtClean="0"/>
              <a:t>Distribution(s) known</a:t>
            </a:r>
          </a:p>
          <a:p>
            <a:pPr lvl="2"/>
            <a:r>
              <a:rPr lang="en-US" dirty="0" smtClean="0"/>
              <a:t>Outcomes known</a:t>
            </a:r>
          </a:p>
          <a:p>
            <a:pPr lvl="2"/>
            <a:r>
              <a:rPr lang="en-US" dirty="0" smtClean="0"/>
              <a:t>Law known</a:t>
            </a:r>
          </a:p>
          <a:p>
            <a:r>
              <a:rPr lang="en-US" dirty="0" smtClean="0"/>
              <a:t>Precise statistical analysis</a:t>
            </a:r>
          </a:p>
          <a:p>
            <a:r>
              <a:rPr lang="en-US" dirty="0" smtClean="0"/>
              <a:t>John von Neumann (Game Theory)</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5562600" cy="762000"/>
          </a:xfrm>
        </p:spPr>
        <p:txBody>
          <a:bodyPr/>
          <a:lstStyle/>
          <a:p>
            <a:r>
              <a:rPr lang="en-US" sz="3200" dirty="0" smtClean="0"/>
              <a:t>0.0001 MT Manhattan 1945</a:t>
            </a:r>
            <a:endParaRPr lang="en-US" sz="3200" dirty="0"/>
          </a:p>
        </p:txBody>
      </p:sp>
      <p:sp>
        <p:nvSpPr>
          <p:cNvPr id="3" name="Content Placeholder 2"/>
          <p:cNvSpPr>
            <a:spLocks noGrp="1"/>
          </p:cNvSpPr>
          <p:nvPr>
            <p:ph idx="1"/>
          </p:nvPr>
        </p:nvSpPr>
        <p:spPr>
          <a:xfrm>
            <a:off x="457200" y="3886200"/>
            <a:ext cx="8305800" cy="2743200"/>
          </a:xfrm>
        </p:spPr>
        <p:txBody>
          <a:bodyPr/>
          <a:lstStyle/>
          <a:p>
            <a:r>
              <a:rPr lang="en-US" dirty="0" smtClean="0">
                <a:solidFill>
                  <a:srgbClr val="FFC000"/>
                </a:solidFill>
              </a:rPr>
              <a:t>New Physics, including statistical physics</a:t>
            </a:r>
          </a:p>
          <a:p>
            <a:r>
              <a:rPr lang="en-US" dirty="0" smtClean="0">
                <a:solidFill>
                  <a:srgbClr val="FFC000"/>
                </a:solidFill>
              </a:rPr>
              <a:t>Delivery includes artillery model</a:t>
            </a:r>
          </a:p>
          <a:p>
            <a:r>
              <a:rPr lang="en-US" dirty="0" smtClean="0">
                <a:solidFill>
                  <a:srgbClr val="FFC000"/>
                </a:solidFill>
              </a:rPr>
              <a:t>Solved the fire control and noise problems</a:t>
            </a:r>
          </a:p>
          <a:p>
            <a:r>
              <a:rPr lang="en-US" dirty="0" smtClean="0">
                <a:solidFill>
                  <a:srgbClr val="FFC000"/>
                </a:solidFill>
              </a:rPr>
              <a:t>J. Von Neumann/Metropolis: </a:t>
            </a:r>
            <a:br>
              <a:rPr lang="en-US" dirty="0" smtClean="0">
                <a:solidFill>
                  <a:srgbClr val="FFC000"/>
                </a:solidFill>
              </a:rPr>
            </a:br>
            <a:r>
              <a:rPr lang="en-US" dirty="0" err="1" smtClean="0">
                <a:solidFill>
                  <a:srgbClr val="FFC000"/>
                </a:solidFill>
              </a:rPr>
              <a:t>Marchant</a:t>
            </a:r>
            <a:r>
              <a:rPr lang="en-US" dirty="0" smtClean="0">
                <a:solidFill>
                  <a:srgbClr val="FFC000"/>
                </a:solidFill>
              </a:rPr>
              <a:t> calculator → ENIAC</a:t>
            </a:r>
          </a:p>
          <a:p>
            <a:endParaRPr lang="en-US" dirty="0">
              <a:solidFill>
                <a:srgbClr val="FFC000"/>
              </a:solidFill>
            </a:endParaRPr>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omputersciencelab.com/ComputerHistory/HtmlHelp/Images2/eniac1.jpg"/>
          <p:cNvPicPr>
            <a:picLocks noChangeAspect="1" noChangeArrowheads="1"/>
          </p:cNvPicPr>
          <p:nvPr/>
        </p:nvPicPr>
        <p:blipFill>
          <a:blip r:embed="rId3" cstate="print"/>
          <a:srcRect/>
          <a:stretch>
            <a:fillRect/>
          </a:stretch>
        </p:blipFill>
        <p:spPr bwMode="auto">
          <a:xfrm>
            <a:off x="762000" y="762000"/>
            <a:ext cx="7543800" cy="5756795"/>
          </a:xfrm>
          <a:prstGeom prst="rect">
            <a:avLst/>
          </a:prstGeom>
          <a:noFill/>
        </p:spPr>
      </p:pic>
      <p:sp>
        <p:nvSpPr>
          <p:cNvPr id="2" name="Title 1"/>
          <p:cNvSpPr>
            <a:spLocks noGrp="1"/>
          </p:cNvSpPr>
          <p:nvPr>
            <p:ph type="title"/>
          </p:nvPr>
        </p:nvSpPr>
        <p:spPr/>
        <p:txBody>
          <a:bodyPr/>
          <a:lstStyle/>
          <a:p>
            <a:r>
              <a:rPr lang="en-US" dirty="0" smtClean="0"/>
              <a:t>ENIAC-20 Seconds</a:t>
            </a:r>
            <a:endParaRPr lang="en-US" dirty="0"/>
          </a:p>
        </p:txBody>
      </p:sp>
      <p:sp>
        <p:nvSpPr>
          <p:cNvPr id="3" name="Content Placeholder 2"/>
          <p:cNvSpPr>
            <a:spLocks noGrp="1"/>
          </p:cNvSpPr>
          <p:nvPr>
            <p:ph idx="1"/>
          </p:nvPr>
        </p:nvSpPr>
        <p:spPr>
          <a:xfrm>
            <a:off x="533400" y="5791200"/>
            <a:ext cx="8153400" cy="838200"/>
          </a:xfrm>
        </p:spPr>
        <p:txBody>
          <a:bodyPr/>
          <a:lstStyle/>
          <a:p>
            <a:pPr>
              <a:buNone/>
            </a:pPr>
            <a:r>
              <a:rPr lang="en-US" dirty="0" smtClean="0"/>
              <a:t>Electronic Numerical Integrator &amp; Calculator</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Finance/Fin Econ 1959</a:t>
            </a:r>
            <a:endParaRPr lang="en-US" sz="3600"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13</a:t>
            </a:fld>
            <a:endParaRPr lang="en-US" dirty="0"/>
          </a:p>
        </p:txBody>
      </p:sp>
      <p:pic>
        <p:nvPicPr>
          <p:cNvPr id="27650" name="Picture 2" descr="http://cuedev.usc.edu/images/ford_logo.JPG"/>
          <p:cNvPicPr>
            <a:picLocks noChangeAspect="1" noChangeArrowheads="1"/>
          </p:cNvPicPr>
          <p:nvPr/>
        </p:nvPicPr>
        <p:blipFill>
          <a:blip r:embed="rId3" cstate="print"/>
          <a:srcRect/>
          <a:stretch>
            <a:fillRect/>
          </a:stretch>
        </p:blipFill>
        <p:spPr bwMode="auto">
          <a:xfrm>
            <a:off x="228600" y="990600"/>
            <a:ext cx="4458511" cy="838200"/>
          </a:xfrm>
          <a:prstGeom prst="rect">
            <a:avLst/>
          </a:prstGeom>
          <a:noFill/>
        </p:spPr>
      </p:pic>
      <p:pic>
        <p:nvPicPr>
          <p:cNvPr id="27652" name="Picture 4" descr="Carnegie Corporation"/>
          <p:cNvPicPr>
            <a:picLocks noChangeAspect="1" noChangeArrowheads="1"/>
          </p:cNvPicPr>
          <p:nvPr/>
        </p:nvPicPr>
        <p:blipFill>
          <a:blip r:embed="rId4" cstate="print"/>
          <a:srcRect/>
          <a:stretch>
            <a:fillRect/>
          </a:stretch>
        </p:blipFill>
        <p:spPr bwMode="auto">
          <a:xfrm>
            <a:off x="5410200" y="838200"/>
            <a:ext cx="2286000" cy="2315121"/>
          </a:xfrm>
          <a:prstGeom prst="rect">
            <a:avLst/>
          </a:prstGeom>
          <a:noFill/>
        </p:spPr>
      </p:pic>
      <p:pic>
        <p:nvPicPr>
          <p:cNvPr id="27653" name="Picture 5"/>
          <p:cNvPicPr>
            <a:picLocks noChangeAspect="1" noChangeArrowheads="1"/>
          </p:cNvPicPr>
          <p:nvPr/>
        </p:nvPicPr>
        <p:blipFill>
          <a:blip r:embed="rId5" cstate="print"/>
          <a:srcRect/>
          <a:stretch>
            <a:fillRect/>
          </a:stretch>
        </p:blipFill>
        <p:spPr bwMode="auto">
          <a:xfrm>
            <a:off x="1143000" y="2057400"/>
            <a:ext cx="2779777" cy="4114800"/>
          </a:xfrm>
          <a:prstGeom prst="rect">
            <a:avLst/>
          </a:prstGeom>
          <a:noFill/>
          <a:ln w="9525">
            <a:noFill/>
            <a:miter lim="800000"/>
            <a:headEnd/>
            <a:tailEnd/>
          </a:ln>
        </p:spPr>
      </p:pic>
      <p:pic>
        <p:nvPicPr>
          <p:cNvPr id="27654" name="Picture 6"/>
          <p:cNvPicPr>
            <a:picLocks noChangeAspect="1" noChangeArrowheads="1"/>
          </p:cNvPicPr>
          <p:nvPr/>
        </p:nvPicPr>
        <p:blipFill>
          <a:blip r:embed="rId6" cstate="print"/>
          <a:srcRect/>
          <a:stretch>
            <a:fillRect/>
          </a:stretch>
        </p:blipFill>
        <p:spPr bwMode="auto">
          <a:xfrm>
            <a:off x="5334000" y="3200400"/>
            <a:ext cx="2399862" cy="3048000"/>
          </a:xfrm>
          <a:prstGeom prst="rect">
            <a:avLst/>
          </a:prstGeom>
          <a:noFill/>
          <a:ln w="9525">
            <a:noFill/>
            <a:miter lim="800000"/>
            <a:headEnd/>
            <a:tailEnd/>
          </a:ln>
        </p:spPr>
      </p:pic>
      <p:pic>
        <p:nvPicPr>
          <p:cNvPr id="27655" name="Picture 7"/>
          <p:cNvPicPr>
            <a:picLocks noChangeAspect="1" noChangeArrowheads="1"/>
          </p:cNvPicPr>
          <p:nvPr/>
        </p:nvPicPr>
        <p:blipFill>
          <a:blip r:embed="rId7" cstate="print"/>
          <a:srcRect/>
          <a:stretch>
            <a:fillRect/>
          </a:stretch>
        </p:blipFill>
        <p:spPr bwMode="auto">
          <a:xfrm>
            <a:off x="7924800" y="1828800"/>
            <a:ext cx="971550" cy="3624262"/>
          </a:xfrm>
          <a:prstGeom prst="rect">
            <a:avLst/>
          </a:prstGeom>
          <a:noFill/>
          <a:ln w="9525">
            <a:noFill/>
            <a:miter lim="800000"/>
            <a:headEnd/>
            <a:tailEnd/>
          </a:ln>
        </p:spPr>
      </p:pic>
      <p:sp>
        <p:nvSpPr>
          <p:cNvPr id="9" name="TextBox 8"/>
          <p:cNvSpPr txBox="1"/>
          <p:nvPr/>
        </p:nvSpPr>
        <p:spPr>
          <a:xfrm>
            <a:off x="609600" y="6172200"/>
            <a:ext cx="7467600" cy="400110"/>
          </a:xfrm>
          <a:prstGeom prst="rect">
            <a:avLst/>
          </a:prstGeom>
          <a:noFill/>
        </p:spPr>
        <p:txBody>
          <a:bodyPr wrap="square" rtlCol="0">
            <a:spAutoFit/>
          </a:bodyPr>
          <a:lstStyle/>
          <a:p>
            <a:r>
              <a:rPr lang="en-US" sz="2000" dirty="0" smtClean="0"/>
              <a:t>       Gordon &amp; Howell, 1959                          Pierson, 1959</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Pedigree</a:t>
            </a:r>
            <a:endParaRPr lang="en-US" dirty="0"/>
          </a:p>
        </p:txBody>
      </p:sp>
      <p:sp>
        <p:nvSpPr>
          <p:cNvPr id="3" name="Content Placeholder 2"/>
          <p:cNvSpPr>
            <a:spLocks noGrp="1"/>
          </p:cNvSpPr>
          <p:nvPr>
            <p:ph idx="1"/>
          </p:nvPr>
        </p:nvSpPr>
        <p:spPr>
          <a:xfrm>
            <a:off x="457200" y="838200"/>
            <a:ext cx="8382000" cy="5715000"/>
          </a:xfrm>
        </p:spPr>
        <p:txBody>
          <a:bodyPr/>
          <a:lstStyle/>
          <a:p>
            <a:r>
              <a:rPr lang="en-US" dirty="0" smtClean="0"/>
              <a:t>M. Friedman (1953)</a:t>
            </a:r>
          </a:p>
          <a:p>
            <a:pPr lvl="1"/>
            <a:r>
              <a:rPr lang="en-US" dirty="0" smtClean="0"/>
              <a:t>Rational speculator and positivism</a:t>
            </a:r>
          </a:p>
          <a:p>
            <a:r>
              <a:rPr lang="en-US" dirty="0" smtClean="0"/>
              <a:t>Arrow and Debreu construct (1954)</a:t>
            </a:r>
          </a:p>
          <a:p>
            <a:r>
              <a:rPr lang="en-US" dirty="0" smtClean="0"/>
              <a:t>Modigliani &amp; Miller (1958)</a:t>
            </a:r>
          </a:p>
          <a:p>
            <a:pPr lvl="1"/>
            <a:r>
              <a:rPr lang="en-US" dirty="0" smtClean="0"/>
              <a:t>Re-proved J.B. Williams (’38) result</a:t>
            </a:r>
          </a:p>
          <a:p>
            <a:pPr lvl="1"/>
            <a:r>
              <a:rPr lang="en-US" dirty="0" smtClean="0"/>
              <a:t>Used “arbitrage” and “equilibrium” arguments</a:t>
            </a:r>
          </a:p>
          <a:p>
            <a:pPr lvl="1"/>
            <a:r>
              <a:rPr lang="en-US" dirty="0" smtClean="0"/>
              <a:t>Therefore </a:t>
            </a:r>
            <a:r>
              <a:rPr lang="en-US" i="1" dirty="0" smtClean="0"/>
              <a:t>scientific</a:t>
            </a:r>
          </a:p>
          <a:p>
            <a:r>
              <a:rPr lang="en-US" dirty="0" smtClean="0"/>
              <a:t>H. Markowitz (1952, 1959)</a:t>
            </a:r>
          </a:p>
          <a:p>
            <a:pPr lvl="1"/>
            <a:r>
              <a:rPr lang="en-US" dirty="0" smtClean="0"/>
              <a:t>MPT and equilibrium concepts</a:t>
            </a:r>
          </a:p>
          <a:p>
            <a:pPr lvl="1"/>
            <a:r>
              <a:rPr lang="en-US" dirty="0" smtClean="0"/>
              <a:t>Diversification (e.g., into unknown foreign credit markets or sovereign CDS!)</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 Science</a:t>
            </a:r>
            <a:endParaRPr lang="en-US" dirty="0"/>
          </a:p>
        </p:txBody>
      </p:sp>
      <p:sp>
        <p:nvSpPr>
          <p:cNvPr id="3" name="Content Placeholder 2"/>
          <p:cNvSpPr>
            <a:spLocks noGrp="1"/>
          </p:cNvSpPr>
          <p:nvPr>
            <p:ph idx="1"/>
          </p:nvPr>
        </p:nvSpPr>
        <p:spPr>
          <a:xfrm>
            <a:off x="457200" y="838200"/>
            <a:ext cx="8382000" cy="5334000"/>
          </a:xfrm>
        </p:spPr>
        <p:txBody>
          <a:bodyPr/>
          <a:lstStyle/>
          <a:p>
            <a:r>
              <a:rPr lang="en-US" dirty="0" smtClean="0"/>
              <a:t>Roberts and Cootner codify random walk concepts (1959, 1964)</a:t>
            </a:r>
          </a:p>
          <a:p>
            <a:r>
              <a:rPr lang="en-US" dirty="0" smtClean="0"/>
              <a:t>MLPFS funds CRSP at U. Chicago (1960)</a:t>
            </a:r>
          </a:p>
          <a:p>
            <a:pPr lvl="1"/>
            <a:r>
              <a:rPr lang="en-US" dirty="0" smtClean="0"/>
              <a:t>J. Lorie and L. Fisher</a:t>
            </a:r>
          </a:p>
          <a:p>
            <a:r>
              <a:rPr lang="en-US" dirty="0" smtClean="0"/>
              <a:t>CAPM </a:t>
            </a:r>
            <a:r>
              <a:rPr lang="en-US" sz="2000" dirty="0" smtClean="0"/>
              <a:t>(Treynor 1962; Sharpe ’64, Lintner ’65 and Mossin ‘66)</a:t>
            </a:r>
          </a:p>
          <a:p>
            <a:r>
              <a:rPr lang="en-US" dirty="0" smtClean="0"/>
              <a:t>60’s-70’s  MSI/LSI </a:t>
            </a:r>
            <a:r>
              <a:rPr lang="en-US" sz="2000" dirty="0" smtClean="0"/>
              <a:t>(e.g., TI’s 1973 SR-50 for $150)</a:t>
            </a:r>
          </a:p>
          <a:p>
            <a:r>
              <a:rPr lang="en-US" dirty="0" smtClean="0"/>
              <a:t>1970:</a:t>
            </a:r>
          </a:p>
          <a:p>
            <a:pPr lvl="1"/>
            <a:r>
              <a:rPr lang="en-US" dirty="0" smtClean="0"/>
              <a:t>Box &amp; Jenkins </a:t>
            </a:r>
            <a:r>
              <a:rPr lang="en-US" i="1" dirty="0" smtClean="0"/>
              <a:t>Time Series Analysis</a:t>
            </a:r>
            <a:r>
              <a:rPr lang="en-US" dirty="0" smtClean="0"/>
              <a:t> </a:t>
            </a:r>
          </a:p>
          <a:p>
            <a:pPr lvl="1"/>
            <a:r>
              <a:rPr lang="en-US" dirty="0" smtClean="0"/>
              <a:t>RW generalized to EMH (Fama)</a:t>
            </a:r>
          </a:p>
          <a:p>
            <a:pPr lvl="1"/>
            <a:r>
              <a:rPr lang="en-US" dirty="0" smtClean="0"/>
              <a:t>First MBS (GNMA)</a:t>
            </a:r>
          </a:p>
          <a:p>
            <a:pPr lvl="1"/>
            <a:r>
              <a:rPr lang="en-US" dirty="0" smtClean="0"/>
              <a:t>1</a:t>
            </a:r>
            <a:r>
              <a:rPr lang="en-US" baseline="30000" dirty="0" smtClean="0"/>
              <a:t>st</a:t>
            </a:r>
            <a:r>
              <a:rPr lang="en-US" dirty="0" smtClean="0"/>
              <a:t> Draft of BSOPM to </a:t>
            </a:r>
            <a:r>
              <a:rPr lang="en-US" i="1" dirty="0" smtClean="0"/>
              <a:t>J.Pol.Economy</a:t>
            </a:r>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BSOPM 1973</a:t>
            </a:r>
            <a:endParaRPr lang="en-US" dirty="0"/>
          </a:p>
        </p:txBody>
      </p:sp>
      <p:sp>
        <p:nvSpPr>
          <p:cNvPr id="3" name="Content Placeholder 2"/>
          <p:cNvSpPr>
            <a:spLocks noGrp="1"/>
          </p:cNvSpPr>
          <p:nvPr>
            <p:ph idx="1"/>
          </p:nvPr>
        </p:nvSpPr>
        <p:spPr>
          <a:xfrm>
            <a:off x="685800" y="838200"/>
            <a:ext cx="7772400" cy="1143000"/>
          </a:xfrm>
        </p:spPr>
        <p:txBody>
          <a:bodyPr/>
          <a:lstStyle/>
          <a:p>
            <a:endParaRPr lang="en-US" dirty="0"/>
          </a:p>
        </p:txBody>
      </p:sp>
      <p:pic>
        <p:nvPicPr>
          <p:cNvPr id="24577" name="Picture 1"/>
          <p:cNvPicPr>
            <a:picLocks noChangeAspect="1" noChangeArrowheads="1"/>
          </p:cNvPicPr>
          <p:nvPr/>
        </p:nvPicPr>
        <p:blipFill>
          <a:blip r:embed="rId3" cstate="print"/>
          <a:srcRect/>
          <a:stretch>
            <a:fillRect/>
          </a:stretch>
        </p:blipFill>
        <p:spPr bwMode="auto">
          <a:xfrm>
            <a:off x="381000" y="762000"/>
            <a:ext cx="8289690" cy="5791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16</a:t>
            </a:fld>
            <a:endParaRPr lang="en-US" dirty="0"/>
          </a:p>
        </p:txBody>
      </p:sp>
      <p:graphicFrame>
        <p:nvGraphicFramePr>
          <p:cNvPr id="24578" name="Object 2"/>
          <p:cNvGraphicFramePr>
            <a:graphicFrameLocks noChangeAspect="1"/>
          </p:cNvGraphicFramePr>
          <p:nvPr/>
        </p:nvGraphicFramePr>
        <p:xfrm>
          <a:off x="2209800" y="3352800"/>
          <a:ext cx="4506913" cy="609600"/>
        </p:xfrm>
        <a:graphic>
          <a:graphicData uri="http://schemas.openxmlformats.org/presentationml/2006/ole">
            <p:oleObj spid="_x0000_s24578" name="Equation" r:id="rId4" imgW="2158920" imgH="29196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BSOPM</a:t>
            </a:r>
            <a:endParaRPr lang="en-US" dirty="0"/>
          </a:p>
        </p:txBody>
      </p:sp>
      <p:sp>
        <p:nvSpPr>
          <p:cNvPr id="3" name="Content Placeholder 2"/>
          <p:cNvSpPr>
            <a:spLocks noGrp="1"/>
          </p:cNvSpPr>
          <p:nvPr>
            <p:ph idx="1"/>
          </p:nvPr>
        </p:nvSpPr>
        <p:spPr>
          <a:xfrm>
            <a:off x="609600" y="762000"/>
            <a:ext cx="7772400" cy="4724400"/>
          </a:xfrm>
        </p:spPr>
        <p:txBody>
          <a:bodyPr/>
          <a:lstStyle/>
          <a:p>
            <a:r>
              <a:rPr lang="en-US" dirty="0" smtClean="0"/>
              <a:t>Developed for the “sell-side”</a:t>
            </a:r>
          </a:p>
          <a:p>
            <a:r>
              <a:rPr lang="en-US" dirty="0" smtClean="0"/>
              <a:t>Eliminates differing views on growth of an underlying instrument.</a:t>
            </a:r>
          </a:p>
          <a:p>
            <a:pPr lvl="1"/>
            <a:r>
              <a:rPr lang="en-US" dirty="0" smtClean="0"/>
              <a:t>E.g., AAPL: </a:t>
            </a:r>
            <a:r>
              <a:rPr lang="en-US" i="1" dirty="0" smtClean="0"/>
              <a:t>(</a:t>
            </a:r>
            <a:r>
              <a:rPr lang="en-US" i="1" dirty="0" smtClean="0">
                <a:latin typeface="Symbol" pitchFamily="18" charset="2"/>
              </a:rPr>
              <a:t>m,s</a:t>
            </a:r>
            <a:r>
              <a:rPr lang="en-US" i="1" dirty="0" smtClean="0"/>
              <a:t>) </a:t>
            </a:r>
            <a:r>
              <a:rPr lang="en-US" i="1" dirty="0" smtClean="0">
                <a:latin typeface="Arial"/>
                <a:cs typeface="Arial"/>
              </a:rPr>
              <a:t>≠ (60%,22%), </a:t>
            </a:r>
            <a:r>
              <a:rPr lang="en-US" i="1" dirty="0" smtClean="0">
                <a:latin typeface="Symbol" pitchFamily="18" charset="2"/>
                <a:cs typeface="Arial"/>
              </a:rPr>
              <a:t>m = </a:t>
            </a:r>
            <a:r>
              <a:rPr lang="en-US" i="1" dirty="0" smtClean="0">
                <a:cs typeface="Arial"/>
              </a:rPr>
              <a:t>r </a:t>
            </a:r>
            <a:r>
              <a:rPr lang="en-US" i="1" dirty="0" smtClean="0">
                <a:latin typeface="Symbol" pitchFamily="18" charset="2"/>
                <a:cs typeface="Arial"/>
              </a:rPr>
              <a:t>=</a:t>
            </a:r>
            <a:r>
              <a:rPr lang="en-US" i="1" dirty="0" smtClean="0">
                <a:latin typeface="Arial"/>
                <a:cs typeface="Arial"/>
              </a:rPr>
              <a:t>0</a:t>
            </a:r>
            <a:r>
              <a:rPr lang="en-US" dirty="0" smtClean="0">
                <a:latin typeface="Arial"/>
                <a:cs typeface="Arial"/>
              </a:rPr>
              <a:t>!</a:t>
            </a:r>
          </a:p>
          <a:p>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17</a:t>
            </a:fld>
            <a:endParaRPr lang="en-US" dirty="0"/>
          </a:p>
        </p:txBody>
      </p:sp>
      <p:pic>
        <p:nvPicPr>
          <p:cNvPr id="48130" name="Picture 2"/>
          <p:cNvPicPr>
            <a:picLocks noChangeAspect="1" noChangeArrowheads="1"/>
          </p:cNvPicPr>
          <p:nvPr/>
        </p:nvPicPr>
        <p:blipFill>
          <a:blip r:embed="rId3" cstate="print"/>
          <a:srcRect/>
          <a:stretch>
            <a:fillRect/>
          </a:stretch>
        </p:blipFill>
        <p:spPr bwMode="auto">
          <a:xfrm>
            <a:off x="2057400" y="3124200"/>
            <a:ext cx="4752975" cy="2229212"/>
          </a:xfrm>
          <a:prstGeom prst="rect">
            <a:avLst/>
          </a:prstGeom>
          <a:noFill/>
          <a:ln w="9525">
            <a:noFill/>
            <a:miter lim="800000"/>
            <a:headEnd/>
            <a:tailEnd/>
          </a:ln>
        </p:spPr>
      </p:pic>
      <p:sp>
        <p:nvSpPr>
          <p:cNvPr id="6" name="TextBox 5"/>
          <p:cNvSpPr txBox="1"/>
          <p:nvPr/>
        </p:nvSpPr>
        <p:spPr>
          <a:xfrm>
            <a:off x="762000" y="5638800"/>
            <a:ext cx="7924800" cy="830997"/>
          </a:xfrm>
          <a:prstGeom prst="rect">
            <a:avLst/>
          </a:prstGeom>
          <a:noFill/>
          <a:ln>
            <a:solidFill>
              <a:schemeClr val="accent2"/>
            </a:solidFill>
          </a:ln>
        </p:spPr>
        <p:txBody>
          <a:bodyPr wrap="square" rtlCol="0">
            <a:spAutoFit/>
          </a:bodyPr>
          <a:lstStyle/>
          <a:p>
            <a:r>
              <a:rPr lang="en-US" dirty="0" smtClean="0">
                <a:solidFill>
                  <a:srgbClr val="7030A0"/>
                </a:solidFill>
              </a:rPr>
              <a:t>“Can sell as much risk as the client wants w/o taking on risk yourself”  -Emmanuel Derman</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Financial Engineering</a:t>
            </a:r>
            <a:endParaRPr lang="en-US" sz="3600" dirty="0"/>
          </a:p>
        </p:txBody>
      </p:sp>
      <p:sp>
        <p:nvSpPr>
          <p:cNvPr id="3" name="Content Placeholder 2"/>
          <p:cNvSpPr>
            <a:spLocks noGrp="1"/>
          </p:cNvSpPr>
          <p:nvPr>
            <p:ph idx="1"/>
          </p:nvPr>
        </p:nvSpPr>
        <p:spPr>
          <a:xfrm>
            <a:off x="381000" y="990600"/>
            <a:ext cx="8458200" cy="5638800"/>
          </a:xfrm>
        </p:spPr>
        <p:txBody>
          <a:bodyPr/>
          <a:lstStyle/>
          <a:p>
            <a:pPr algn="ctr">
              <a:buNone/>
            </a:pPr>
            <a:r>
              <a:rPr lang="en-US" sz="2800" dirty="0" smtClean="0">
                <a:solidFill>
                  <a:srgbClr val="FFC000"/>
                </a:solidFill>
              </a:rPr>
              <a:t>Many of these models provide the illusion of certainty.  There is a kind of assurance that ultimately can't be satisfied."  - Henry Kaufman</a:t>
            </a:r>
          </a:p>
          <a:p>
            <a:pPr algn="ctr">
              <a:buNone/>
            </a:pPr>
            <a:endParaRPr lang="en-US" sz="1200" dirty="0" smtClean="0">
              <a:solidFill>
                <a:srgbClr val="FFC000"/>
              </a:solidFill>
            </a:endParaRPr>
          </a:p>
          <a:p>
            <a:pPr algn="ctr">
              <a:buNone/>
            </a:pPr>
            <a:r>
              <a:rPr lang="en-US" sz="2800" dirty="0" smtClean="0">
                <a:solidFill>
                  <a:srgbClr val="FFC000"/>
                </a:solidFill>
              </a:rPr>
              <a:t>An approximate answer to the right problem is worth a good deal more than an exact answer to an approximate problem.  -John Tukey</a:t>
            </a:r>
          </a:p>
          <a:p>
            <a:pPr algn="ctr">
              <a:buNone/>
            </a:pPr>
            <a:endParaRPr lang="en-US" sz="1200" dirty="0" smtClean="0">
              <a:solidFill>
                <a:srgbClr val="FFC000"/>
              </a:solidFill>
            </a:endParaRPr>
          </a:p>
          <a:p>
            <a:pPr algn="ctr">
              <a:buNone/>
            </a:pPr>
            <a:r>
              <a:rPr lang="en-US" sz="2800" dirty="0" smtClean="0">
                <a:solidFill>
                  <a:srgbClr val="FFC000"/>
                </a:solidFill>
              </a:rPr>
              <a:t>Statisticians, like artists, have the bad habit of falling in love with their models.  </a:t>
            </a:r>
            <a:r>
              <a:rPr lang="en-US" sz="2800" i="1" dirty="0" smtClean="0">
                <a:solidFill>
                  <a:srgbClr val="FFC000"/>
                </a:solidFill>
              </a:rPr>
              <a:t>-and-</a:t>
            </a:r>
          </a:p>
          <a:p>
            <a:pPr algn="ctr">
              <a:buNone/>
            </a:pPr>
            <a:r>
              <a:rPr lang="en-US" sz="2800" dirty="0" smtClean="0">
                <a:solidFill>
                  <a:srgbClr val="FFC000"/>
                </a:solidFill>
              </a:rPr>
              <a:t>All models are wrong, but some are useful.  -George E. P. Box</a:t>
            </a:r>
          </a:p>
          <a:p>
            <a:pPr>
              <a:buNone/>
            </a:pPr>
            <a:endParaRPr lang="en-US" sz="2800" dirty="0" smtClean="0">
              <a:solidFill>
                <a:srgbClr val="FFC000"/>
              </a:solidFill>
            </a:endParaRPr>
          </a:p>
          <a:p>
            <a:pPr>
              <a:buNone/>
            </a:pP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Routine Day</a:t>
            </a:r>
            <a:endParaRPr lang="en-US" dirty="0"/>
          </a:p>
        </p:txBody>
      </p:sp>
      <p:sp>
        <p:nvSpPr>
          <p:cNvPr id="3" name="Content Placeholder 2"/>
          <p:cNvSpPr>
            <a:spLocks noGrp="1"/>
          </p:cNvSpPr>
          <p:nvPr>
            <p:ph idx="1"/>
          </p:nvPr>
        </p:nvSpPr>
        <p:spPr>
          <a:xfrm>
            <a:off x="685800" y="838200"/>
            <a:ext cx="7772400" cy="1676400"/>
          </a:xfrm>
        </p:spPr>
        <p:txBody>
          <a:bodyPr/>
          <a:lstStyle/>
          <a:p>
            <a:r>
              <a:rPr lang="en-US" dirty="0" smtClean="0"/>
              <a:t>For non-quantitative investors</a:t>
            </a:r>
          </a:p>
          <a:p>
            <a:endParaRPr lang="en-US" dirty="0" smtClean="0"/>
          </a:p>
          <a:p>
            <a:endParaRPr lang="en-US" dirty="0" smtClean="0"/>
          </a:p>
          <a:p>
            <a:endParaRPr lang="en-US" dirty="0" smtClean="0"/>
          </a:p>
          <a:p>
            <a:endParaRPr lang="en-US" dirty="0" smtClean="0"/>
          </a:p>
          <a:p>
            <a:endParaRPr lang="en-US" dirty="0" smtClean="0"/>
          </a:p>
          <a:p>
            <a:r>
              <a:rPr lang="en-US" dirty="0" smtClean="0"/>
              <a:t>Vol: 98.5</a:t>
            </a:r>
            <a:r>
              <a:rPr lang="en-US" baseline="30000" dirty="0" smtClean="0"/>
              <a:t>th</a:t>
            </a:r>
            <a:r>
              <a:rPr lang="en-US" dirty="0" smtClean="0"/>
              <a:t> percentile, but only 1.4</a:t>
            </a:r>
            <a:r>
              <a:rPr lang="en-US" dirty="0" smtClean="0">
                <a:latin typeface="Symbol" pitchFamily="18" charset="2"/>
              </a:rPr>
              <a:t>s</a:t>
            </a:r>
          </a:p>
          <a:p>
            <a:r>
              <a:rPr lang="en-US" dirty="0" smtClean="0"/>
              <a:t>Note low</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19</a:t>
            </a:fld>
            <a:endParaRPr lang="en-US" dirty="0"/>
          </a:p>
        </p:txBody>
      </p:sp>
      <p:pic>
        <p:nvPicPr>
          <p:cNvPr id="112641" name="Picture 1"/>
          <p:cNvPicPr>
            <a:picLocks noChangeAspect="1" noChangeArrowheads="1"/>
          </p:cNvPicPr>
          <p:nvPr/>
        </p:nvPicPr>
        <p:blipFill>
          <a:blip r:embed="rId2" cstate="print"/>
          <a:srcRect/>
          <a:stretch>
            <a:fillRect/>
          </a:stretch>
        </p:blipFill>
        <p:spPr bwMode="auto">
          <a:xfrm>
            <a:off x="1143000" y="1600200"/>
            <a:ext cx="6208409" cy="2438400"/>
          </a:xfrm>
          <a:prstGeom prst="rect">
            <a:avLst/>
          </a:prstGeom>
          <a:noFill/>
          <a:ln w="9525">
            <a:noFill/>
            <a:miter lim="800000"/>
            <a:headEnd/>
            <a:tailEnd/>
          </a:ln>
          <a:effectLst/>
        </p:spPr>
      </p:pic>
      <p:sp>
        <p:nvSpPr>
          <p:cNvPr id="9" name="Diamond 8"/>
          <p:cNvSpPr/>
          <p:nvPr/>
        </p:nvSpPr>
        <p:spPr bwMode="auto">
          <a:xfrm>
            <a:off x="7543800" y="1676400"/>
            <a:ext cx="228600" cy="228600"/>
          </a:xfrm>
          <a:prstGeom prst="diamon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a:t>
            </a:fld>
            <a:endParaRPr lang="en-US" dirty="0"/>
          </a:p>
        </p:txBody>
      </p:sp>
      <p:sp>
        <p:nvSpPr>
          <p:cNvPr id="5" name="TextBox 4"/>
          <p:cNvSpPr txBox="1"/>
          <p:nvPr/>
        </p:nvSpPr>
        <p:spPr>
          <a:xfrm>
            <a:off x="381000" y="990600"/>
            <a:ext cx="8458200" cy="5693866"/>
          </a:xfrm>
          <a:prstGeom prst="rect">
            <a:avLst/>
          </a:prstGeom>
          <a:noFill/>
        </p:spPr>
        <p:txBody>
          <a:bodyPr wrap="square" rtlCol="0">
            <a:spAutoFit/>
          </a:bodyPr>
          <a:lstStyle/>
          <a:p>
            <a:pPr algn="ctr"/>
            <a:r>
              <a:rPr lang="en-US" sz="2800" dirty="0" smtClean="0">
                <a:solidFill>
                  <a:srgbClr val="FFC000"/>
                </a:solidFill>
              </a:rPr>
              <a:t>The capacity to wreak destruction with your models provides the ultimate respectability  - E. Derman</a:t>
            </a:r>
          </a:p>
          <a:p>
            <a:pPr algn="ctr"/>
            <a:endParaRPr lang="en-US" sz="2800" dirty="0" smtClean="0">
              <a:solidFill>
                <a:srgbClr val="FFC000"/>
              </a:solidFill>
            </a:endParaRPr>
          </a:p>
          <a:p>
            <a:pPr algn="ctr"/>
            <a:r>
              <a:rPr lang="en-US" sz="2800" dirty="0" smtClean="0">
                <a:solidFill>
                  <a:srgbClr val="FFC000"/>
                </a:solidFill>
              </a:rPr>
              <a:t>We do not know the web of interconnections between banks that has been established through derivatives.  The market is losing transparency and we do not know who is dependent on whom anymore. Now we will only know after the fact, and by then it could be too late.  - A. </a:t>
            </a:r>
            <a:r>
              <a:rPr lang="en-US" sz="2800" dirty="0" err="1" smtClean="0">
                <a:solidFill>
                  <a:srgbClr val="FFC000"/>
                </a:solidFill>
              </a:rPr>
              <a:t>Lamfalussy</a:t>
            </a:r>
            <a:r>
              <a:rPr lang="en-US" sz="2800" dirty="0" smtClean="0">
                <a:solidFill>
                  <a:srgbClr val="FFC000"/>
                </a:solidFill>
              </a:rPr>
              <a:t>, GM, BIS</a:t>
            </a:r>
          </a:p>
          <a:p>
            <a:pPr algn="ctr"/>
            <a:endParaRPr lang="en-US" sz="1600" dirty="0" smtClean="0">
              <a:solidFill>
                <a:srgbClr val="FFC000"/>
              </a:solidFill>
            </a:endParaRPr>
          </a:p>
          <a:p>
            <a:pPr algn="ctr"/>
            <a:r>
              <a:rPr lang="en-US" sz="2800" dirty="0" smtClean="0">
                <a:solidFill>
                  <a:srgbClr val="FFC000"/>
                </a:solidFill>
              </a:rPr>
              <a:t>26 year olds with computers are creating financial hydrogen bombs."  - F. </a:t>
            </a:r>
            <a:r>
              <a:rPr lang="en-US" sz="2800" dirty="0" err="1" smtClean="0">
                <a:solidFill>
                  <a:srgbClr val="FFC000"/>
                </a:solidFill>
              </a:rPr>
              <a:t>Rohatyn</a:t>
            </a:r>
            <a:r>
              <a:rPr lang="en-US" sz="2800" dirty="0" smtClean="0">
                <a:solidFill>
                  <a:srgbClr val="FFC000"/>
                </a:solidFill>
              </a:rPr>
              <a:t> (Lazard </a:t>
            </a:r>
            <a:r>
              <a:rPr lang="en-US" sz="2800" dirty="0" err="1" smtClean="0">
                <a:solidFill>
                  <a:srgbClr val="FFC000"/>
                </a:solidFill>
              </a:rPr>
              <a:t>Feres</a:t>
            </a:r>
            <a:r>
              <a:rPr lang="en-US" sz="2800" dirty="0" smtClean="0">
                <a:solidFill>
                  <a:srgbClr val="FFC000"/>
                </a:solidFill>
              </a:rPr>
              <a:t>) </a:t>
            </a:r>
            <a:endParaRPr lang="en-US" sz="2800" dirty="0">
              <a:solidFill>
                <a:srgbClr val="FFC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0" y="0"/>
            <a:ext cx="4953000" cy="762000"/>
          </a:xfrm>
        </p:spPr>
        <p:txBody>
          <a:bodyPr/>
          <a:lstStyle/>
          <a:p>
            <a:r>
              <a:rPr lang="en-US" sz="3200" dirty="0" smtClean="0"/>
              <a:t>60 Very Long Minutes</a:t>
            </a:r>
          </a:p>
        </p:txBody>
      </p:sp>
      <p:sp>
        <p:nvSpPr>
          <p:cNvPr id="5" name="Slide Number Placeholder 4"/>
          <p:cNvSpPr>
            <a:spLocks noGrp="1"/>
          </p:cNvSpPr>
          <p:nvPr>
            <p:ph type="sldNum" sz="quarter" idx="12"/>
          </p:nvPr>
        </p:nvSpPr>
        <p:spPr/>
        <p:txBody>
          <a:bodyPr/>
          <a:lstStyle/>
          <a:p>
            <a:pPr>
              <a:defRPr/>
            </a:pPr>
            <a:fld id="{15722759-F944-452F-8A2E-5BCAADBD7401}" type="slidenum">
              <a:rPr lang="en-US" smtClean="0"/>
              <a:pPr>
                <a:defRPr/>
              </a:pPr>
              <a:t>20</a:t>
            </a:fld>
            <a:endParaRPr lang="en-US" dirty="0"/>
          </a:p>
        </p:txBody>
      </p:sp>
      <p:sp>
        <p:nvSpPr>
          <p:cNvPr id="6" name="TextBox 5"/>
          <p:cNvSpPr txBox="1"/>
          <p:nvPr/>
        </p:nvSpPr>
        <p:spPr>
          <a:xfrm>
            <a:off x="1981200" y="3352800"/>
            <a:ext cx="2971800" cy="461665"/>
          </a:xfrm>
          <a:prstGeom prst="rect">
            <a:avLst/>
          </a:prstGeom>
          <a:noFill/>
        </p:spPr>
        <p:txBody>
          <a:bodyPr wrap="square" rtlCol="0">
            <a:spAutoFit/>
          </a:bodyPr>
          <a:lstStyle/>
          <a:p>
            <a:r>
              <a:rPr lang="en-US" dirty="0" smtClean="0"/>
              <a:t>May 6, 2010</a:t>
            </a:r>
            <a:endParaRPr lang="en-US" dirty="0"/>
          </a:p>
        </p:txBody>
      </p:sp>
      <p:pic>
        <p:nvPicPr>
          <p:cNvPr id="7" name="Picture 6" descr="FlashCrash.Dow2.png"/>
          <p:cNvPicPr>
            <a:picLocks noChangeAspect="1"/>
          </p:cNvPicPr>
          <p:nvPr/>
        </p:nvPicPr>
        <p:blipFill>
          <a:blip r:embed="rId3" cstate="print"/>
          <a:stretch>
            <a:fillRect/>
          </a:stretch>
        </p:blipFill>
        <p:spPr>
          <a:xfrm>
            <a:off x="117505" y="685800"/>
            <a:ext cx="9026495" cy="5943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a:xfrm>
            <a:off x="304800" y="838200"/>
            <a:ext cx="8305800" cy="5715000"/>
          </a:xfrm>
        </p:spPr>
        <p:txBody>
          <a:bodyPr/>
          <a:lstStyle/>
          <a:p>
            <a:r>
              <a:rPr lang="en-US" dirty="0" smtClean="0"/>
              <a:t>E-mini ESM12: 2.8M OI, 2.5M vol.</a:t>
            </a:r>
          </a:p>
          <a:p>
            <a:r>
              <a:rPr lang="en-US" dirty="0" smtClean="0"/>
              <a:t>Automated sell algorithm targeting 9% prev. minute’s volume (75k, no </a:t>
            </a:r>
            <a:r>
              <a:rPr lang="en-US" i="1" dirty="0" smtClean="0"/>
              <a:t>P,t</a:t>
            </a:r>
            <a:r>
              <a:rPr lang="en-US" dirty="0" smtClean="0"/>
              <a:t>)</a:t>
            </a:r>
          </a:p>
          <a:p>
            <a:pPr lvl="1"/>
            <a:r>
              <a:rPr lang="en-US" dirty="0" smtClean="0"/>
              <a:t>3 that size that year (~$4M/pt, $4.1B notional)</a:t>
            </a:r>
          </a:p>
          <a:p>
            <a:pPr lvl="1"/>
            <a:r>
              <a:rPr lang="en-US" dirty="0" smtClean="0"/>
              <a:t>Limit example took 5 hours</a:t>
            </a:r>
          </a:p>
          <a:p>
            <a:r>
              <a:rPr lang="en-US" dirty="0" smtClean="0"/>
              <a:t>Sell pressure absorbed by</a:t>
            </a:r>
          </a:p>
          <a:p>
            <a:pPr lvl="1"/>
            <a:r>
              <a:rPr lang="en-US" dirty="0" smtClean="0"/>
              <a:t>HFT futures traders</a:t>
            </a:r>
          </a:p>
          <a:p>
            <a:pPr lvl="1"/>
            <a:r>
              <a:rPr lang="en-US" dirty="0" smtClean="0"/>
              <a:t>Fundamental futures traders</a:t>
            </a:r>
          </a:p>
          <a:p>
            <a:pPr lvl="1"/>
            <a:r>
              <a:rPr lang="en-US" dirty="0" smtClean="0"/>
              <a:t>X-mkt arbitrageurs </a:t>
            </a:r>
            <a:r>
              <a:rPr lang="en-US" dirty="0" smtClean="0">
                <a:sym typeface="Symbol"/>
              </a:rPr>
              <a:t> equities</a:t>
            </a:r>
          </a:p>
          <a:p>
            <a:pPr lvl="2"/>
            <a:r>
              <a:rPr lang="en-US" dirty="0" smtClean="0">
                <a:sym typeface="Symbol"/>
              </a:rPr>
              <a:t>Buy ESM10, sell SPY/equities </a:t>
            </a:r>
          </a:p>
          <a:p>
            <a:pPr lvl="2"/>
            <a:r>
              <a:rPr lang="en-US" dirty="0" smtClean="0">
                <a:sym typeface="Symbol"/>
              </a:rPr>
              <a:t>ETF’s/Index arbitrageurs → program sell stocks</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Process</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22</a:t>
            </a:fld>
            <a:endParaRPr lang="en-US" dirty="0"/>
          </a:p>
        </p:txBody>
      </p:sp>
      <p:graphicFrame>
        <p:nvGraphicFramePr>
          <p:cNvPr id="6" name="Diagram 5"/>
          <p:cNvGraphicFramePr/>
          <p:nvPr/>
        </p:nvGraphicFramePr>
        <p:xfrm>
          <a:off x="1066800" y="838200"/>
          <a:ext cx="7467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8600" y="990600"/>
            <a:ext cx="2133600" cy="461665"/>
          </a:xfrm>
          <a:prstGeom prst="rect">
            <a:avLst/>
          </a:prstGeom>
          <a:noFill/>
        </p:spPr>
        <p:txBody>
          <a:bodyPr wrap="square" rtlCol="0">
            <a:spAutoFit/>
          </a:bodyPr>
          <a:lstStyle/>
          <a:p>
            <a:r>
              <a:rPr lang="en-US" dirty="0" smtClean="0"/>
              <a:t>Requirements</a:t>
            </a:r>
            <a:endParaRPr lang="en-US" dirty="0"/>
          </a:p>
        </p:txBody>
      </p:sp>
      <p:sp>
        <p:nvSpPr>
          <p:cNvPr id="7" name="Right Arrow 6"/>
          <p:cNvSpPr/>
          <p:nvPr/>
        </p:nvSpPr>
        <p:spPr bwMode="auto">
          <a:xfrm rot="2461143">
            <a:off x="1301195" y="1541287"/>
            <a:ext cx="878887" cy="34643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Specification</a:t>
            </a:r>
            <a:endParaRPr lang="en-US" dirty="0"/>
          </a:p>
        </p:txBody>
      </p:sp>
      <p:sp>
        <p:nvSpPr>
          <p:cNvPr id="3" name="Content Placeholder 2"/>
          <p:cNvSpPr>
            <a:spLocks noGrp="1"/>
          </p:cNvSpPr>
          <p:nvPr>
            <p:ph idx="1"/>
          </p:nvPr>
        </p:nvSpPr>
        <p:spPr>
          <a:xfrm>
            <a:off x="381000" y="838200"/>
            <a:ext cx="2133600" cy="1219200"/>
          </a:xfrm>
        </p:spPr>
        <p:txBody>
          <a:bodyPr/>
          <a:lstStyle/>
          <a:p>
            <a:r>
              <a:rPr lang="en-US" dirty="0" smtClean="0"/>
              <a:t>BSOPM 1971-1973</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23</a:t>
            </a:fld>
            <a:endParaRPr lang="en-US" dirty="0"/>
          </a:p>
        </p:txBody>
      </p:sp>
      <p:pic>
        <p:nvPicPr>
          <p:cNvPr id="51203" name="Picture 3"/>
          <p:cNvPicPr>
            <a:picLocks noChangeAspect="1" noChangeArrowheads="1"/>
          </p:cNvPicPr>
          <p:nvPr/>
        </p:nvPicPr>
        <p:blipFill>
          <a:blip r:embed="rId3" cstate="print"/>
          <a:srcRect/>
          <a:stretch>
            <a:fillRect/>
          </a:stretch>
        </p:blipFill>
        <p:spPr bwMode="auto">
          <a:xfrm>
            <a:off x="2895600" y="762000"/>
            <a:ext cx="5994339"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Accelerated Process</a:t>
            </a:r>
            <a:endParaRPr lang="en-US" dirty="0"/>
          </a:p>
        </p:txBody>
      </p:sp>
      <p:pic>
        <p:nvPicPr>
          <p:cNvPr id="46083" name="Picture 3"/>
          <p:cNvPicPr>
            <a:picLocks noChangeAspect="1" noChangeArrowheads="1"/>
          </p:cNvPicPr>
          <p:nvPr/>
        </p:nvPicPr>
        <p:blipFill>
          <a:blip r:embed="rId3" cstate="print"/>
          <a:srcRect/>
          <a:stretch>
            <a:fillRect/>
          </a:stretch>
        </p:blipFill>
        <p:spPr bwMode="auto">
          <a:xfrm>
            <a:off x="1447800" y="3962400"/>
            <a:ext cx="2697097" cy="1981200"/>
          </a:xfrm>
          <a:prstGeom prst="rect">
            <a:avLst/>
          </a:prstGeom>
          <a:noFill/>
          <a:ln w="9525">
            <a:noFill/>
            <a:miter lim="800000"/>
            <a:headEnd/>
            <a:tailEnd/>
          </a:ln>
        </p:spPr>
      </p:pic>
      <p:sp>
        <p:nvSpPr>
          <p:cNvPr id="3" name="Content Placeholder 2"/>
          <p:cNvSpPr>
            <a:spLocks noGrp="1"/>
          </p:cNvSpPr>
          <p:nvPr>
            <p:ph idx="1"/>
          </p:nvPr>
        </p:nvSpPr>
        <p:spPr>
          <a:xfrm>
            <a:off x="685800" y="838200"/>
            <a:ext cx="8153400" cy="4419600"/>
          </a:xfrm>
        </p:spPr>
        <p:txBody>
          <a:bodyPr/>
          <a:lstStyle/>
          <a:p>
            <a:r>
              <a:rPr lang="en-US" dirty="0" smtClean="0"/>
              <a:t>Testing (offline)</a:t>
            </a:r>
          </a:p>
          <a:p>
            <a:pPr lvl="1"/>
            <a:r>
              <a:rPr lang="en-US" dirty="0" smtClean="0"/>
              <a:t>Paper trading documented in 1972 J.Fin. On 66-69 OTC option broker data</a:t>
            </a:r>
          </a:p>
          <a:p>
            <a:r>
              <a:rPr lang="en-US" dirty="0" smtClean="0"/>
              <a:t>Implementation</a:t>
            </a:r>
          </a:p>
          <a:p>
            <a:pPr lvl="1"/>
            <a:r>
              <a:rPr lang="en-US" dirty="0" smtClean="0"/>
              <a:t>1973 CBOE</a:t>
            </a:r>
          </a:p>
          <a:p>
            <a:r>
              <a:rPr lang="en-US" dirty="0" smtClean="0"/>
              <a:t>Calibration</a:t>
            </a:r>
          </a:p>
          <a:p>
            <a:endParaRPr lang="en-US" dirty="0" smtClean="0"/>
          </a:p>
          <a:p>
            <a:endParaRPr lang="en-US" dirty="0" smtClean="0"/>
          </a:p>
          <a:p>
            <a:endParaRPr lang="en-US" dirty="0" smtClean="0"/>
          </a:p>
          <a:p>
            <a:r>
              <a:rPr lang="en-US" dirty="0" smtClean="0"/>
              <a:t>Stop Dev. Cycle</a:t>
            </a:r>
          </a:p>
          <a:p>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24</a:t>
            </a:fld>
            <a:endParaRPr lang="en-US" dirty="0"/>
          </a:p>
        </p:txBody>
      </p:sp>
      <p:pic>
        <p:nvPicPr>
          <p:cNvPr id="5" name="Picture 2" descr="File:M3-M4 gun computer.jpg"/>
          <p:cNvPicPr>
            <a:picLocks noChangeAspect="1" noChangeArrowheads="1"/>
          </p:cNvPicPr>
          <p:nvPr/>
        </p:nvPicPr>
        <p:blipFill>
          <a:blip r:embed="rId4" cstate="print"/>
          <a:srcRect/>
          <a:stretch>
            <a:fillRect/>
          </a:stretch>
        </p:blipFill>
        <p:spPr bwMode="auto">
          <a:xfrm>
            <a:off x="5029200" y="3733800"/>
            <a:ext cx="1752600" cy="2287164"/>
          </a:xfrm>
          <a:prstGeom prst="rect">
            <a:avLst/>
          </a:prstGeom>
          <a:noFill/>
        </p:spPr>
      </p:pic>
      <p:cxnSp>
        <p:nvCxnSpPr>
          <p:cNvPr id="10" name="Curved Connector 9"/>
          <p:cNvCxnSpPr/>
          <p:nvPr/>
        </p:nvCxnSpPr>
        <p:spPr bwMode="auto">
          <a:xfrm flipV="1">
            <a:off x="2971800" y="4343400"/>
            <a:ext cx="2057400" cy="685800"/>
          </a:xfrm>
          <a:prstGeom prst="curvedConnector3">
            <a:avLst>
              <a:gd name="adj1" fmla="val 50000"/>
            </a:avLst>
          </a:prstGeom>
          <a:solidFill>
            <a:schemeClr val="accent1"/>
          </a:solidFill>
          <a:ln w="38100" cap="flat" cmpd="sng" algn="ctr">
            <a:solidFill>
              <a:schemeClr val="tx1"/>
            </a:solidFill>
            <a:prstDash val="solid"/>
            <a:round/>
            <a:headEnd type="oval" w="med" len="med"/>
            <a:tailEnd type="arrow" w="lg" len="lg"/>
          </a:ln>
          <a:effectLst/>
          <a:scene3d>
            <a:camera prst="orthographicFront"/>
            <a:lightRig rig="threePt" dir="t"/>
          </a:scene3d>
          <a:sp3d prstMaterial="dkEdge"/>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Important Developments</a:t>
            </a:r>
            <a:endParaRPr lang="en-US" sz="3200" dirty="0"/>
          </a:p>
        </p:txBody>
      </p:sp>
      <p:sp>
        <p:nvSpPr>
          <p:cNvPr id="3" name="Content Placeholder 2"/>
          <p:cNvSpPr>
            <a:spLocks noGrp="1"/>
          </p:cNvSpPr>
          <p:nvPr>
            <p:ph idx="1"/>
          </p:nvPr>
        </p:nvSpPr>
        <p:spPr/>
        <p:txBody>
          <a:bodyPr/>
          <a:lstStyle/>
          <a:p>
            <a:r>
              <a:rPr lang="en-US" dirty="0" smtClean="0"/>
              <a:t>1973 CBOE standardizes and lists exchange-traded options</a:t>
            </a:r>
          </a:p>
          <a:p>
            <a:pPr lvl="1"/>
            <a:r>
              <a:rPr lang="en-US" dirty="0" smtClean="0"/>
              <a:t>Greatly reduces friction (spreads, fees)</a:t>
            </a:r>
          </a:p>
          <a:p>
            <a:pPr lvl="1"/>
            <a:r>
              <a:rPr lang="en-US" dirty="0" smtClean="0"/>
              <a:t>Backtest models COULD be more realistic</a:t>
            </a:r>
          </a:p>
          <a:p>
            <a:r>
              <a:rPr lang="en-US" dirty="0" smtClean="0"/>
              <a:t>“Mayday” 1975 Retail equity commissions fully deregulated.</a:t>
            </a:r>
          </a:p>
          <a:p>
            <a:r>
              <a:rPr lang="en-US" dirty="0" smtClean="0"/>
              <a:t>Frictions and efficiency improves</a:t>
            </a:r>
          </a:p>
          <a:p>
            <a:r>
              <a:rPr lang="en-US" dirty="0" smtClean="0"/>
              <a:t>Mis-specification of returns</a:t>
            </a:r>
            <a:br>
              <a:rPr lang="en-US" dirty="0" smtClean="0"/>
            </a:br>
            <a:r>
              <a:rPr lang="en-US" dirty="0" smtClean="0"/>
              <a:t> distribution does not</a:t>
            </a:r>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25</a:t>
            </a:fld>
            <a:endParaRPr lang="en-US" dirty="0"/>
          </a:p>
        </p:txBody>
      </p:sp>
      <p:pic>
        <p:nvPicPr>
          <p:cNvPr id="91137" name="Picture 1"/>
          <p:cNvPicPr>
            <a:picLocks noChangeAspect="1" noChangeArrowheads="1"/>
          </p:cNvPicPr>
          <p:nvPr/>
        </p:nvPicPr>
        <p:blipFill>
          <a:blip r:embed="rId3" cstate="print"/>
          <a:srcRect/>
          <a:stretch>
            <a:fillRect/>
          </a:stretch>
        </p:blipFill>
        <p:spPr bwMode="auto">
          <a:xfrm>
            <a:off x="6096000" y="4724400"/>
            <a:ext cx="1909762" cy="1930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Process of Time</a:t>
            </a:r>
            <a:endParaRPr lang="en-US" dirty="0"/>
          </a:p>
        </p:txBody>
      </p:sp>
      <p:sp>
        <p:nvSpPr>
          <p:cNvPr id="3" name="Content Placeholder 2"/>
          <p:cNvSpPr>
            <a:spLocks noGrp="1"/>
          </p:cNvSpPr>
          <p:nvPr>
            <p:ph idx="1"/>
          </p:nvPr>
        </p:nvSpPr>
        <p:spPr/>
        <p:txBody>
          <a:bodyPr/>
          <a:lstStyle/>
          <a:p>
            <a:r>
              <a:rPr lang="en-US" dirty="0" smtClean="0"/>
              <a:t>Financial Engineering discipline erupts</a:t>
            </a:r>
          </a:p>
          <a:p>
            <a:endParaRPr lang="en-US" dirty="0" smtClean="0"/>
          </a:p>
          <a:p>
            <a:endParaRPr lang="en-US" dirty="0" smtClean="0"/>
          </a:p>
          <a:p>
            <a:endParaRPr lang="en-US" sz="1600" dirty="0" smtClean="0"/>
          </a:p>
          <a:p>
            <a:endParaRPr lang="en-US" dirty="0" smtClean="0"/>
          </a:p>
          <a:p>
            <a:endParaRPr lang="en-US" dirty="0" smtClean="0"/>
          </a:p>
          <a:p>
            <a:endParaRPr lang="en-US" dirty="0" smtClean="0"/>
          </a:p>
          <a:p>
            <a:endParaRPr lang="en-US" dirty="0" smtClean="0"/>
          </a:p>
          <a:p>
            <a:r>
              <a:rPr lang="en-US" dirty="0" smtClean="0"/>
              <a:t>Seeds sown for various financial crises and panics 1974-2012</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26</a:t>
            </a:fld>
            <a:endParaRPr lang="en-US" dirty="0"/>
          </a:p>
        </p:txBody>
      </p:sp>
      <p:pic>
        <p:nvPicPr>
          <p:cNvPr id="47106" name="Picture 2"/>
          <p:cNvPicPr>
            <a:picLocks noChangeAspect="1" noChangeArrowheads="1"/>
          </p:cNvPicPr>
          <p:nvPr/>
        </p:nvPicPr>
        <p:blipFill>
          <a:blip r:embed="rId3" cstate="print"/>
          <a:srcRect/>
          <a:stretch>
            <a:fillRect/>
          </a:stretch>
        </p:blipFill>
        <p:spPr bwMode="auto">
          <a:xfrm>
            <a:off x="1104900" y="1595439"/>
            <a:ext cx="6925194" cy="3662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Long Years</a:t>
            </a:r>
            <a:endParaRPr lang="en-US" dirty="0"/>
          </a:p>
        </p:txBody>
      </p:sp>
      <p:pic>
        <p:nvPicPr>
          <p:cNvPr id="5" name="Content Placeholder 4" descr="2LongYears.73,87.emf"/>
          <p:cNvPicPr>
            <a:picLocks noGrp="1" noChangeAspect="1"/>
          </p:cNvPicPr>
          <p:nvPr>
            <p:ph idx="1"/>
          </p:nvPr>
        </p:nvPicPr>
        <p:blipFill>
          <a:blip r:embed="rId2" cstate="print"/>
          <a:stretch>
            <a:fillRect/>
          </a:stretch>
        </p:blipFill>
        <p:spPr>
          <a:xfrm>
            <a:off x="0" y="990600"/>
            <a:ext cx="9144000" cy="5089484"/>
          </a:xfrm>
        </p:spPr>
      </p:pic>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½ Long Years</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28</a:t>
            </a:fld>
            <a:endParaRPr lang="en-US" dirty="0"/>
          </a:p>
        </p:txBody>
      </p:sp>
      <p:pic>
        <p:nvPicPr>
          <p:cNvPr id="7" name="Content Placeholder 6" descr="130LongWeekss.29_00.emf"/>
          <p:cNvPicPr>
            <a:picLocks noGrp="1" noChangeAspect="1"/>
          </p:cNvPicPr>
          <p:nvPr>
            <p:ph idx="1"/>
          </p:nvPr>
        </p:nvPicPr>
        <p:blipFill>
          <a:blip r:embed="rId3" cstate="print"/>
          <a:stretch>
            <a:fillRect/>
          </a:stretch>
        </p:blipFill>
        <p:spPr>
          <a:xfrm>
            <a:off x="1676400" y="619998"/>
            <a:ext cx="5562600" cy="623800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0"/>
            <a:ext cx="5181600" cy="762000"/>
          </a:xfrm>
        </p:spPr>
        <p:txBody>
          <a:bodyPr/>
          <a:lstStyle/>
          <a:p>
            <a:r>
              <a:rPr lang="en-US" sz="3600" dirty="0" smtClean="0"/>
              <a:t>Fin. Engineering 1980’s</a:t>
            </a:r>
            <a:endParaRPr lang="en-US" sz="3600" dirty="0"/>
          </a:p>
        </p:txBody>
      </p:sp>
      <p:sp>
        <p:nvSpPr>
          <p:cNvPr id="3" name="Content Placeholder 2"/>
          <p:cNvSpPr>
            <a:spLocks noGrp="1"/>
          </p:cNvSpPr>
          <p:nvPr>
            <p:ph idx="1"/>
          </p:nvPr>
        </p:nvSpPr>
        <p:spPr>
          <a:xfrm>
            <a:off x="685800" y="838200"/>
            <a:ext cx="8153400" cy="5334000"/>
          </a:xfrm>
        </p:spPr>
        <p:txBody>
          <a:bodyPr/>
          <a:lstStyle/>
          <a:p>
            <a:r>
              <a:rPr lang="en-US" dirty="0" smtClean="0"/>
              <a:t>Based on:</a:t>
            </a:r>
          </a:p>
          <a:p>
            <a:pPr lvl="1"/>
            <a:r>
              <a:rPr lang="en-US" dirty="0" smtClean="0"/>
              <a:t>Knightian risk </a:t>
            </a:r>
          </a:p>
          <a:p>
            <a:pPr lvl="1"/>
            <a:r>
              <a:rPr lang="en-US" dirty="0" smtClean="0"/>
              <a:t>Arrow-Debreau state price approach</a:t>
            </a:r>
          </a:p>
          <a:p>
            <a:pPr lvl="1"/>
            <a:r>
              <a:rPr lang="en-US" dirty="0" smtClean="0"/>
              <a:t>Existence of elementary tradeables</a:t>
            </a:r>
          </a:p>
          <a:p>
            <a:pPr lvl="1"/>
            <a:r>
              <a:rPr lang="en-US" dirty="0" smtClean="0"/>
              <a:t>No-arbitrage and BS assumption sets</a:t>
            </a:r>
          </a:p>
          <a:p>
            <a:pPr lvl="1"/>
            <a:r>
              <a:rPr lang="en-US" dirty="0" smtClean="0"/>
              <a:t>BS constructs:</a:t>
            </a:r>
          </a:p>
          <a:p>
            <a:pPr lvl="2"/>
            <a:r>
              <a:rPr lang="en-US" dirty="0" smtClean="0"/>
              <a:t>‘</a:t>
            </a:r>
            <a:r>
              <a:rPr lang="en-US" dirty="0" err="1" smtClean="0"/>
              <a:t>Equlibrium</a:t>
            </a:r>
            <a:r>
              <a:rPr lang="en-US" dirty="0" smtClean="0"/>
              <a:t>’ and the risk-free hedge</a:t>
            </a:r>
          </a:p>
          <a:p>
            <a:pPr lvl="2"/>
            <a:r>
              <a:rPr lang="en-US" dirty="0" smtClean="0"/>
              <a:t>Closed-form “dynamics” of BS SDE</a:t>
            </a:r>
          </a:p>
          <a:p>
            <a:r>
              <a:rPr lang="en-US" dirty="0" smtClean="0"/>
              <a:t>FTAP-1 and FTAP-2</a:t>
            </a:r>
          </a:p>
          <a:p>
            <a:r>
              <a:rPr lang="en-US" dirty="0" smtClean="0"/>
              <a:t>Any position possible</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29</a:t>
            </a:fld>
            <a:endParaRPr lang="en-US" dirty="0"/>
          </a:p>
        </p:txBody>
      </p:sp>
      <p:pic>
        <p:nvPicPr>
          <p:cNvPr id="46084" name="Picture 4" descr="http://www.modalshop.com/filelibrary/frequency_response_curve.gif"/>
          <p:cNvPicPr>
            <a:picLocks noChangeAspect="1" noChangeArrowheads="1"/>
          </p:cNvPicPr>
          <p:nvPr/>
        </p:nvPicPr>
        <p:blipFill>
          <a:blip r:embed="rId3" cstate="print"/>
          <a:srcRect/>
          <a:stretch>
            <a:fillRect/>
          </a:stretch>
        </p:blipFill>
        <p:spPr bwMode="auto">
          <a:xfrm>
            <a:off x="5867400" y="4953000"/>
            <a:ext cx="1752600" cy="155786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Laplacian Determinism</a:t>
            </a:r>
            <a:endParaRPr lang="en-US" sz="3600" dirty="0"/>
          </a:p>
        </p:txBody>
      </p:sp>
      <p:sp>
        <p:nvSpPr>
          <p:cNvPr id="3" name="Content Placeholder 2"/>
          <p:cNvSpPr>
            <a:spLocks noGrp="1"/>
          </p:cNvSpPr>
          <p:nvPr>
            <p:ph idx="1"/>
          </p:nvPr>
        </p:nvSpPr>
        <p:spPr>
          <a:xfrm>
            <a:off x="685800" y="838200"/>
            <a:ext cx="7772400" cy="4114800"/>
          </a:xfrm>
        </p:spPr>
        <p:txBody>
          <a:bodyPr/>
          <a:lstStyle/>
          <a:p>
            <a:r>
              <a:rPr lang="en-US" dirty="0" smtClean="0"/>
              <a:t>Laplacian Dæmon – 19</a:t>
            </a:r>
            <a:r>
              <a:rPr lang="en-US" baseline="30000" dirty="0" smtClean="0"/>
              <a:t>th</a:t>
            </a:r>
            <a:r>
              <a:rPr lang="en-US" dirty="0" smtClean="0"/>
              <a:t> century ideal</a:t>
            </a:r>
          </a:p>
          <a:p>
            <a:pPr lvl="1"/>
            <a:r>
              <a:rPr lang="en-US" dirty="0" smtClean="0"/>
              <a:t>Perfect knowledge of the past and the system → perfect prediction</a:t>
            </a:r>
          </a:p>
          <a:p>
            <a:endParaRPr lang="en-US" dirty="0" smtClean="0"/>
          </a:p>
          <a:p>
            <a:endParaRPr lang="en-US" dirty="0" smtClean="0"/>
          </a:p>
          <a:p>
            <a:endParaRPr lang="en-US" dirty="0" smtClean="0"/>
          </a:p>
          <a:p>
            <a:endParaRPr lang="en-US" dirty="0" smtClean="0"/>
          </a:p>
          <a:p>
            <a:r>
              <a:rPr lang="en-US" dirty="0" smtClean="0"/>
              <a:t>Poincare complication </a:t>
            </a:r>
            <a:r>
              <a:rPr lang="en-US" sz="2000" dirty="0" smtClean="0"/>
              <a:t>(per </a:t>
            </a:r>
            <a:r>
              <a:rPr lang="en-US" sz="2000" dirty="0" err="1" smtClean="0"/>
              <a:t>Mirowski</a:t>
            </a:r>
            <a:r>
              <a:rPr lang="en-US" sz="2000" dirty="0" smtClean="0"/>
              <a:t>, 1990)</a:t>
            </a:r>
          </a:p>
          <a:p>
            <a:pPr lvl="1"/>
            <a:r>
              <a:rPr lang="en-US" dirty="0" smtClean="0"/>
              <a:t>Imperfect knowledge of past (minor errors) → wildly discrepant future predictions</a:t>
            </a:r>
          </a:p>
          <a:p>
            <a:pPr lvl="1"/>
            <a:r>
              <a:rPr lang="en-US" dirty="0" smtClean="0"/>
              <a:t>60 years before Mandelbrot</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a:t>
            </a:fld>
            <a:endParaRPr lang="en-US" dirty="0"/>
          </a:p>
        </p:txBody>
      </p:sp>
      <p:pic>
        <p:nvPicPr>
          <p:cNvPr id="19458" name="Picture 2"/>
          <p:cNvPicPr>
            <a:picLocks noChangeAspect="1" noChangeArrowheads="1"/>
          </p:cNvPicPr>
          <p:nvPr/>
        </p:nvPicPr>
        <p:blipFill>
          <a:blip r:embed="rId3" cstate="print"/>
          <a:srcRect/>
          <a:stretch>
            <a:fillRect/>
          </a:stretch>
        </p:blipFill>
        <p:spPr bwMode="auto">
          <a:xfrm>
            <a:off x="4343400" y="2438400"/>
            <a:ext cx="1447801" cy="2295526"/>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1905000" y="2438400"/>
            <a:ext cx="1650206"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Regime Changes</a:t>
            </a:r>
            <a:endParaRPr lang="en-US" dirty="0"/>
          </a:p>
        </p:txBody>
      </p:sp>
      <p:sp>
        <p:nvSpPr>
          <p:cNvPr id="3" name="Content Placeholder 2"/>
          <p:cNvSpPr>
            <a:spLocks noGrp="1"/>
          </p:cNvSpPr>
          <p:nvPr>
            <p:ph idx="1"/>
          </p:nvPr>
        </p:nvSpPr>
        <p:spPr>
          <a:xfrm>
            <a:off x="533400" y="838200"/>
            <a:ext cx="8305800" cy="5334000"/>
          </a:xfrm>
        </p:spPr>
        <p:txBody>
          <a:bodyPr/>
          <a:lstStyle/>
          <a:p>
            <a:r>
              <a:rPr lang="en-US" dirty="0" smtClean="0"/>
              <a:t>Vast spread of computational power and ubiquitousness in 80’s-90’s </a:t>
            </a:r>
          </a:p>
          <a:p>
            <a:r>
              <a:rPr lang="en-US" dirty="0" smtClean="0"/>
              <a:t>Proliferation of OTC and ET derivatives</a:t>
            </a:r>
          </a:p>
          <a:p>
            <a:r>
              <a:rPr lang="en-US" dirty="0" smtClean="0"/>
              <a:t>Large-scale networking breakthroughs in 90’s-00-10’s in CONUS and the world</a:t>
            </a:r>
          </a:p>
          <a:p>
            <a:r>
              <a:rPr lang="en-US" dirty="0" smtClean="0"/>
              <a:t>Wild growth of mixed strategy hedge funds 00-10’s</a:t>
            </a:r>
          </a:p>
          <a:p>
            <a:r>
              <a:rPr lang="en-US" dirty="0" smtClean="0"/>
              <a:t>Direct access/HF market trading continued to eliminate arbitrage opportunities</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New Co-variation Issues</a:t>
            </a:r>
            <a:endParaRPr lang="en-US" sz="3200" dirty="0"/>
          </a:p>
        </p:txBody>
      </p:sp>
      <p:sp>
        <p:nvSpPr>
          <p:cNvPr id="3" name="Content Placeholder 2"/>
          <p:cNvSpPr>
            <a:spLocks noGrp="1"/>
          </p:cNvSpPr>
          <p:nvPr>
            <p:ph idx="1"/>
          </p:nvPr>
        </p:nvSpPr>
        <p:spPr>
          <a:xfrm>
            <a:off x="685800" y="838200"/>
            <a:ext cx="7772400" cy="609600"/>
          </a:xfrm>
        </p:spPr>
        <p:txBody>
          <a:bodyPr/>
          <a:lstStyle/>
          <a:p>
            <a:r>
              <a:rPr lang="en-US" dirty="0" smtClean="0"/>
              <a:t>Asia and Russian Financial Crisis</a:t>
            </a:r>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31</a:t>
            </a:fld>
            <a:endParaRPr lang="en-US" dirty="0"/>
          </a:p>
        </p:txBody>
      </p:sp>
      <p:pic>
        <p:nvPicPr>
          <p:cNvPr id="5" name="Picture 4" descr="4LongMonths.97-98.emf"/>
          <p:cNvPicPr>
            <a:picLocks noChangeAspect="1"/>
          </p:cNvPicPr>
          <p:nvPr/>
        </p:nvPicPr>
        <p:blipFill>
          <a:blip r:embed="rId3" cstate="print"/>
          <a:stretch>
            <a:fillRect/>
          </a:stretch>
        </p:blipFill>
        <p:spPr>
          <a:xfrm>
            <a:off x="0" y="1295400"/>
            <a:ext cx="9144000" cy="514781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t="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00" y="0"/>
            <a:ext cx="5791200" cy="762000"/>
          </a:xfrm>
        </p:spPr>
        <p:txBody>
          <a:bodyPr/>
          <a:lstStyle/>
          <a:p>
            <a:r>
              <a:rPr lang="en-US" sz="2800" dirty="0" smtClean="0"/>
              <a:t>AAA/ABS/MBS/CMO/CDO/CDS</a:t>
            </a:r>
            <a:endParaRPr lang="en-US" sz="2800"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33</a:t>
            </a:fld>
            <a:endParaRPr lang="en-US" dirty="0"/>
          </a:p>
        </p:txBody>
      </p:sp>
      <p:sp>
        <p:nvSpPr>
          <p:cNvPr id="6" name="Content Placeholder 5"/>
          <p:cNvSpPr>
            <a:spLocks noGrp="1"/>
          </p:cNvSpPr>
          <p:nvPr>
            <p:ph idx="1"/>
          </p:nvPr>
        </p:nvSpPr>
        <p:spPr>
          <a:xfrm>
            <a:off x="685800" y="1295400"/>
            <a:ext cx="7772400" cy="4191000"/>
          </a:xfrm>
        </p:spPr>
        <p:txBody>
          <a:bodyPr/>
          <a:lstStyle/>
          <a:p>
            <a:pPr algn="ctr">
              <a:buNone/>
            </a:pPr>
            <a:r>
              <a:rPr lang="en-US" sz="3600" dirty="0" smtClean="0">
                <a:solidFill>
                  <a:srgbClr val="FFC000"/>
                </a:solidFill>
              </a:rPr>
              <a:t>“</a:t>
            </a:r>
            <a:r>
              <a:rPr lang="en-US" sz="4000" dirty="0" smtClean="0">
                <a:solidFill>
                  <a:srgbClr val="FFC000"/>
                </a:solidFill>
              </a:rPr>
              <a:t>How do you explain to an innocent citizen of the free world the importance of a credit default swap on a double-A tranche of a sub-prime collateralized debt obligation”</a:t>
            </a:r>
            <a:r>
              <a:rPr lang="en-US" sz="3600" dirty="0" smtClean="0">
                <a:solidFill>
                  <a:srgbClr val="FFC000"/>
                </a:solidFill>
              </a:rPr>
              <a:t>  </a:t>
            </a:r>
          </a:p>
          <a:p>
            <a:pPr algn="ctr">
              <a:buNone/>
            </a:pPr>
            <a:r>
              <a:rPr lang="en-US" sz="3600" dirty="0" smtClean="0">
                <a:solidFill>
                  <a:srgbClr val="FFC000"/>
                </a:solidFill>
              </a:rPr>
              <a:t>-</a:t>
            </a:r>
            <a:r>
              <a:rPr lang="en-US" sz="2800" dirty="0" smtClean="0">
                <a:solidFill>
                  <a:srgbClr val="FFC000"/>
                </a:solidFill>
              </a:rPr>
              <a:t>Ben Hockett</a:t>
            </a:r>
            <a:endParaRPr lang="en-US" sz="2800" dirty="0">
              <a:solidFill>
                <a:srgbClr val="FFC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Securitization</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34</a:t>
            </a:fld>
            <a:endParaRPr lang="en-US" dirty="0"/>
          </a:p>
        </p:txBody>
      </p:sp>
      <p:sp>
        <p:nvSpPr>
          <p:cNvPr id="5" name="Rectangle 4"/>
          <p:cNvSpPr/>
          <p:nvPr/>
        </p:nvSpPr>
        <p:spPr>
          <a:xfrm>
            <a:off x="228600" y="990600"/>
            <a:ext cx="8686800" cy="5386090"/>
          </a:xfrm>
          <a:prstGeom prst="rect">
            <a:avLst/>
          </a:prstGeom>
        </p:spPr>
        <p:txBody>
          <a:bodyPr wrap="square">
            <a:spAutoFit/>
          </a:bodyPr>
          <a:lstStyle/>
          <a:p>
            <a:pPr algn="ctr">
              <a:buNone/>
            </a:pPr>
            <a:r>
              <a:rPr lang="en-US" sz="3200" dirty="0" smtClean="0"/>
              <a:t>“Originate and Sell!”</a:t>
            </a:r>
          </a:p>
          <a:p>
            <a:pPr>
              <a:buNone/>
            </a:pPr>
            <a:endParaRPr lang="en-US" sz="1400" dirty="0" smtClean="0"/>
          </a:p>
          <a:p>
            <a:pPr algn="ctr">
              <a:buNone/>
            </a:pPr>
            <a:r>
              <a:rPr lang="en-US" dirty="0" smtClean="0"/>
              <a:t>FNM</a:t>
            </a:r>
            <a:r>
              <a:rPr lang="en-US" dirty="0" smtClean="0">
                <a:solidFill>
                  <a:srgbClr val="FFC000"/>
                </a:solidFill>
              </a:rPr>
              <a:t>[A.OB]</a:t>
            </a:r>
            <a:r>
              <a:rPr lang="en-US" dirty="0" smtClean="0"/>
              <a:t>, FRE</a:t>
            </a:r>
            <a:r>
              <a:rPr lang="en-US" dirty="0" smtClean="0">
                <a:solidFill>
                  <a:srgbClr val="FFC000"/>
                </a:solidFill>
              </a:rPr>
              <a:t>[FMCC.OB]</a:t>
            </a:r>
            <a:r>
              <a:rPr lang="en-US" dirty="0" smtClean="0"/>
              <a:t>, GNMA, FHLB</a:t>
            </a:r>
          </a:p>
          <a:p>
            <a:pPr>
              <a:buNone/>
            </a:pPr>
            <a:endParaRPr lang="en-US" sz="3200" dirty="0" smtClean="0">
              <a:solidFill>
                <a:srgbClr val="F9FF01"/>
              </a:solidFill>
            </a:endParaRPr>
          </a:p>
          <a:p>
            <a:pPr>
              <a:buNone/>
            </a:pPr>
            <a:endParaRPr lang="en-US" sz="3200" dirty="0" smtClean="0">
              <a:solidFill>
                <a:srgbClr val="F9FF01"/>
              </a:solidFill>
            </a:endParaRPr>
          </a:p>
          <a:p>
            <a:endParaRPr lang="en-US" sz="3200" dirty="0" smtClean="0">
              <a:solidFill>
                <a:srgbClr val="F9FF01"/>
              </a:solidFill>
            </a:endParaRPr>
          </a:p>
          <a:p>
            <a:endParaRPr lang="en-US" sz="3200" dirty="0" smtClean="0">
              <a:solidFill>
                <a:srgbClr val="F9FF01"/>
              </a:solidFill>
            </a:endParaRPr>
          </a:p>
          <a:p>
            <a:pPr>
              <a:buNone/>
            </a:pPr>
            <a:r>
              <a:rPr lang="en-US" sz="3200" dirty="0" smtClean="0"/>
              <a:t>Domestic and other countries</a:t>
            </a:r>
          </a:p>
          <a:p>
            <a:pPr>
              <a:buNone/>
            </a:pPr>
            <a:endParaRPr lang="en-US" sz="1800" dirty="0" smtClean="0"/>
          </a:p>
          <a:p>
            <a:pPr>
              <a:buNone/>
            </a:pPr>
            <a:r>
              <a:rPr lang="en-US" sz="3200" dirty="0" smtClean="0"/>
              <a:t>Mutual Funds, Pension Funds, Insurance Funds, Hedge Funds, Investment Banks (BSC, LEH, MER, GS, MS, BOA, C, DB, UBS)</a:t>
            </a:r>
            <a:endParaRPr lang="en-US" sz="3200" dirty="0"/>
          </a:p>
        </p:txBody>
      </p:sp>
      <p:graphicFrame>
        <p:nvGraphicFramePr>
          <p:cNvPr id="7" name="Diagram 6"/>
          <p:cNvGraphicFramePr/>
          <p:nvPr/>
        </p:nvGraphicFramePr>
        <p:xfrm>
          <a:off x="228600" y="2209800"/>
          <a:ext cx="86868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Securitization</a:t>
            </a:r>
            <a:endParaRPr lang="en-US" dirty="0"/>
          </a:p>
        </p:txBody>
      </p:sp>
      <p:sp>
        <p:nvSpPr>
          <p:cNvPr id="3" name="Content Placeholder 2"/>
          <p:cNvSpPr>
            <a:spLocks noGrp="1"/>
          </p:cNvSpPr>
          <p:nvPr>
            <p:ph idx="1"/>
          </p:nvPr>
        </p:nvSpPr>
        <p:spPr/>
        <p:txBody>
          <a:bodyPr/>
          <a:lstStyle/>
          <a:p>
            <a:r>
              <a:rPr lang="en-US" dirty="0" smtClean="0"/>
              <a:t>ABS/MBS</a:t>
            </a:r>
          </a:p>
          <a:p>
            <a:pPr lvl="1"/>
            <a:r>
              <a:rPr lang="en-US" dirty="0" smtClean="0"/>
              <a:t>MBS (GNMA, 1970)</a:t>
            </a:r>
          </a:p>
          <a:p>
            <a:pPr lvl="1"/>
            <a:r>
              <a:rPr lang="en-US" dirty="0" smtClean="0"/>
              <a:t>ABS  (Cash Flow producing assets)</a:t>
            </a:r>
          </a:p>
          <a:p>
            <a:pPr lvl="2"/>
            <a:r>
              <a:rPr lang="en-US" dirty="0" smtClean="0"/>
              <a:t>1</a:t>
            </a:r>
            <a:r>
              <a:rPr lang="en-US" baseline="30000" dirty="0" smtClean="0"/>
              <a:t>st</a:t>
            </a:r>
            <a:r>
              <a:rPr lang="en-US" dirty="0" smtClean="0"/>
              <a:t> Eurozone ABS – IKB 1924 (German war reparation payments)</a:t>
            </a:r>
          </a:p>
          <a:p>
            <a:pPr lvl="2"/>
            <a:r>
              <a:rPr lang="en-US" dirty="0" smtClean="0"/>
              <a:t>Iceland’s fish privatization and securitizing of quotas in early 1970’s</a:t>
            </a:r>
          </a:p>
          <a:p>
            <a:pPr lvl="2"/>
            <a:r>
              <a:rPr lang="en-US" dirty="0" smtClean="0"/>
              <a:t>First US ABS 1985</a:t>
            </a:r>
          </a:p>
          <a:p>
            <a:pPr lvl="3"/>
            <a:r>
              <a:rPr lang="en-US" dirty="0" smtClean="0"/>
              <a:t>1</a:t>
            </a:r>
            <a:r>
              <a:rPr lang="en-US" baseline="30000" dirty="0" smtClean="0"/>
              <a:t>st</a:t>
            </a:r>
            <a:r>
              <a:rPr lang="en-US" dirty="0" smtClean="0"/>
              <a:t> Sperry timeshare leases</a:t>
            </a:r>
          </a:p>
          <a:p>
            <a:pPr lvl="3"/>
            <a:r>
              <a:rPr lang="en-US" dirty="0" smtClean="0"/>
              <a:t>2</a:t>
            </a:r>
            <a:r>
              <a:rPr lang="en-US" baseline="30000" dirty="0" smtClean="0"/>
              <a:t>nd</a:t>
            </a:r>
            <a:r>
              <a:rPr lang="en-US" dirty="0" smtClean="0"/>
              <a:t> $60M CARS (auto receivables)</a:t>
            </a:r>
          </a:p>
          <a:p>
            <a:pPr lvl="2"/>
            <a:r>
              <a:rPr lang="en-US" dirty="0" smtClean="0"/>
              <a:t>Credit card, HELOC, student, auto loans</a:t>
            </a:r>
          </a:p>
          <a:p>
            <a:pPr lvl="2"/>
            <a:r>
              <a:rPr lang="en-US" dirty="0" smtClean="0"/>
              <a:t>Subprime loans (mortgage and non-mortgage)</a:t>
            </a:r>
          </a:p>
          <a:p>
            <a:pPr lvl="2"/>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 (MBS)</a:t>
            </a:r>
            <a:endParaRPr lang="en-US" dirty="0"/>
          </a:p>
        </p:txBody>
      </p:sp>
      <p:sp>
        <p:nvSpPr>
          <p:cNvPr id="3" name="Content Placeholder 2"/>
          <p:cNvSpPr>
            <a:spLocks noGrp="1"/>
          </p:cNvSpPr>
          <p:nvPr>
            <p:ph idx="1"/>
          </p:nvPr>
        </p:nvSpPr>
        <p:spPr>
          <a:xfrm>
            <a:off x="685800" y="838200"/>
            <a:ext cx="7772400" cy="762000"/>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36</a:t>
            </a:fld>
            <a:endParaRPr lang="en-US" dirty="0"/>
          </a:p>
        </p:txBody>
      </p:sp>
      <p:pic>
        <p:nvPicPr>
          <p:cNvPr id="44034" name="Picture 2" descr="http://bigpicture.typepad.com/comments/files/RMBS.gif"/>
          <p:cNvPicPr>
            <a:picLocks noChangeAspect="1" noChangeArrowheads="1"/>
          </p:cNvPicPr>
          <p:nvPr/>
        </p:nvPicPr>
        <p:blipFill>
          <a:blip r:embed="rId3" cstate="print"/>
          <a:srcRect/>
          <a:stretch>
            <a:fillRect/>
          </a:stretch>
        </p:blipFill>
        <p:spPr bwMode="auto">
          <a:xfrm>
            <a:off x="304800" y="762000"/>
            <a:ext cx="8487606" cy="6096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CMO/CDO</a:t>
            </a:r>
            <a:endParaRPr lang="en-US" dirty="0"/>
          </a:p>
        </p:txBody>
      </p:sp>
      <p:sp>
        <p:nvSpPr>
          <p:cNvPr id="3" name="Content Placeholder 2"/>
          <p:cNvSpPr>
            <a:spLocks noGrp="1"/>
          </p:cNvSpPr>
          <p:nvPr>
            <p:ph idx="1"/>
          </p:nvPr>
        </p:nvSpPr>
        <p:spPr>
          <a:xfrm>
            <a:off x="685800" y="838200"/>
            <a:ext cx="7772400" cy="1143000"/>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37</a:t>
            </a:fld>
            <a:endParaRPr lang="en-US" dirty="0"/>
          </a:p>
        </p:txBody>
      </p:sp>
      <p:pic>
        <p:nvPicPr>
          <p:cNvPr id="49154" name="Picture 2"/>
          <p:cNvPicPr>
            <a:picLocks noChangeAspect="1" noChangeArrowheads="1"/>
          </p:cNvPicPr>
          <p:nvPr/>
        </p:nvPicPr>
        <p:blipFill>
          <a:blip r:embed="rId2" cstate="print"/>
          <a:srcRect/>
          <a:stretch>
            <a:fillRect/>
          </a:stretch>
        </p:blipFill>
        <p:spPr bwMode="auto">
          <a:xfrm>
            <a:off x="609599" y="838200"/>
            <a:ext cx="7828767"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CDS</a:t>
            </a:r>
            <a:endParaRPr lang="en-US" dirty="0"/>
          </a:p>
        </p:txBody>
      </p:sp>
      <p:sp>
        <p:nvSpPr>
          <p:cNvPr id="3" name="Content Placeholder 2"/>
          <p:cNvSpPr>
            <a:spLocks noGrp="1"/>
          </p:cNvSpPr>
          <p:nvPr>
            <p:ph idx="1"/>
          </p:nvPr>
        </p:nvSpPr>
        <p:spPr/>
        <p:txBody>
          <a:bodyPr/>
          <a:lstStyle/>
          <a:p>
            <a:r>
              <a:rPr lang="en-US" dirty="0" smtClean="0"/>
              <a:t>CMO and CDO are bonds, with reference securities (underlying assets) of M’s or D’s</a:t>
            </a:r>
          </a:p>
          <a:p>
            <a:pPr lvl="1"/>
            <a:r>
              <a:rPr lang="en-US" dirty="0" smtClean="0"/>
              <a:t>Can also have reference securities of other CDO’s/Synthetic CDO’s!</a:t>
            </a:r>
          </a:p>
          <a:p>
            <a:r>
              <a:rPr lang="en-US" dirty="0" smtClean="0"/>
              <a:t>CDS are Insurance on these bonds</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Economics of CDO/CDS</a:t>
            </a:r>
            <a:endParaRPr lang="en-US" sz="3200" dirty="0"/>
          </a:p>
        </p:txBody>
      </p:sp>
      <p:sp>
        <p:nvSpPr>
          <p:cNvPr id="3" name="Content Placeholder 2"/>
          <p:cNvSpPr>
            <a:spLocks noGrp="1"/>
          </p:cNvSpPr>
          <p:nvPr>
            <p:ph idx="1"/>
          </p:nvPr>
        </p:nvSpPr>
        <p:spPr/>
        <p:txBody>
          <a:bodyPr/>
          <a:lstStyle/>
          <a:p>
            <a:r>
              <a:rPr lang="en-US" dirty="0" smtClean="0"/>
              <a:t>CDO:  </a:t>
            </a:r>
          </a:p>
          <a:p>
            <a:pPr lvl="1"/>
            <a:r>
              <a:rPr lang="en-US" dirty="0" smtClean="0"/>
              <a:t>AAA rated </a:t>
            </a:r>
            <a:r>
              <a:rPr lang="en-US" dirty="0" err="1" smtClean="0"/>
              <a:t>tranch</a:t>
            </a:r>
            <a:r>
              <a:rPr lang="en-US" dirty="0" smtClean="0"/>
              <a:t> might pay to buyer</a:t>
            </a:r>
          </a:p>
          <a:p>
            <a:pPr lvl="2"/>
            <a:r>
              <a:rPr lang="en-US" dirty="0" smtClean="0"/>
              <a:t> 2% if based on “good” loan pool</a:t>
            </a:r>
          </a:p>
          <a:p>
            <a:pPr lvl="2"/>
            <a:r>
              <a:rPr lang="en-US" dirty="0" smtClean="0"/>
              <a:t>it might pay 5%  based on SP pool.</a:t>
            </a:r>
          </a:p>
          <a:p>
            <a:pPr lvl="1"/>
            <a:r>
              <a:rPr lang="en-US" dirty="0" smtClean="0"/>
              <a:t>Buyer ponies up cash, receives fixed pmts</a:t>
            </a:r>
          </a:p>
          <a:p>
            <a:r>
              <a:rPr lang="en-US" dirty="0" smtClean="0"/>
              <a:t>CDS:</a:t>
            </a:r>
          </a:p>
          <a:p>
            <a:pPr lvl="1"/>
            <a:r>
              <a:rPr lang="en-US" dirty="0" smtClean="0"/>
              <a:t>In good times </a:t>
            </a:r>
          </a:p>
          <a:p>
            <a:pPr lvl="2"/>
            <a:r>
              <a:rPr lang="en-US" dirty="0" smtClean="0"/>
              <a:t>On AAA instruments buyer might pay 17 bps p.a. i.e., $1,700 per year on $1M underlying bond</a:t>
            </a:r>
          </a:p>
          <a:p>
            <a:pPr lvl="2"/>
            <a:r>
              <a:rPr lang="en-US" dirty="0" smtClean="0"/>
              <a:t>No payoff, lose $170k on $100M face; repeat until can no longer stand this.</a:t>
            </a:r>
          </a:p>
          <a:p>
            <a:pPr lvl="1"/>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Axiomatic Model</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4</a:t>
            </a:fld>
            <a:endParaRPr lang="en-US" dirty="0"/>
          </a:p>
        </p:txBody>
      </p:sp>
      <p:sp>
        <p:nvSpPr>
          <p:cNvPr id="6" name="Content Placeholder 5"/>
          <p:cNvSpPr>
            <a:spLocks noGrp="1"/>
          </p:cNvSpPr>
          <p:nvPr>
            <p:ph idx="1"/>
          </p:nvPr>
        </p:nvSpPr>
        <p:spPr>
          <a:xfrm>
            <a:off x="685800" y="838200"/>
            <a:ext cx="8077200" cy="3657600"/>
          </a:xfrm>
        </p:spPr>
        <p:txBody>
          <a:bodyPr/>
          <a:lstStyle/>
          <a:p>
            <a:r>
              <a:rPr lang="en-US" dirty="0" smtClean="0"/>
              <a:t>Plato</a:t>
            </a:r>
            <a:br>
              <a:rPr lang="en-US" dirty="0" smtClean="0"/>
            </a:br>
            <a:r>
              <a:rPr lang="en-US" sz="2000" dirty="0" smtClean="0"/>
              <a:t>(333 BCE; </a:t>
            </a:r>
            <a:br>
              <a:rPr lang="en-US" sz="2000" dirty="0" smtClean="0"/>
            </a:br>
            <a:r>
              <a:rPr lang="en-US" sz="2000" dirty="0" smtClean="0"/>
              <a:t>Platonic Ideal</a:t>
            </a:r>
            <a:br>
              <a:rPr lang="en-US" sz="2000" dirty="0" smtClean="0"/>
            </a:br>
            <a:r>
              <a:rPr lang="en-US" sz="2000" dirty="0" smtClean="0"/>
              <a:t>Form)</a:t>
            </a:r>
          </a:p>
          <a:p>
            <a:endParaRPr lang="en-US" sz="2000" dirty="0" smtClean="0"/>
          </a:p>
          <a:p>
            <a:r>
              <a:rPr lang="en-US" dirty="0" smtClean="0"/>
              <a:t>Gauss </a:t>
            </a:r>
            <a:r>
              <a:rPr lang="en-US" sz="2000" dirty="0" smtClean="0"/>
              <a:t>(1809)-</a:t>
            </a:r>
            <a:r>
              <a:rPr lang="en-US" dirty="0" smtClean="0"/>
              <a:t>Pearson </a:t>
            </a:r>
            <a:r>
              <a:rPr lang="en-US" sz="2000" dirty="0" smtClean="0"/>
              <a:t>(1900)</a:t>
            </a:r>
            <a:r>
              <a:rPr lang="en-US" dirty="0" smtClean="0"/>
              <a:t> Decomposition</a:t>
            </a:r>
          </a:p>
          <a:p>
            <a:endParaRPr lang="en-US" dirty="0" smtClean="0"/>
          </a:p>
          <a:p>
            <a:endParaRPr lang="en-US" dirty="0" smtClean="0"/>
          </a:p>
          <a:p>
            <a:endParaRPr lang="en-US" dirty="0" smtClean="0"/>
          </a:p>
          <a:p>
            <a:endParaRPr lang="en-US" dirty="0" smtClean="0"/>
          </a:p>
          <a:p>
            <a:r>
              <a:rPr lang="en-US" dirty="0" smtClean="0"/>
              <a:t>Engenders many models for evaluation.  Y=x</a:t>
            </a:r>
            <a:r>
              <a:rPr lang="en-US" baseline="30000" dirty="0" smtClean="0"/>
              <a:t>.95</a:t>
            </a:r>
            <a:r>
              <a:rPr lang="en-US" dirty="0" smtClean="0"/>
              <a:t> instead of y=x</a:t>
            </a:r>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2895600" y="914400"/>
            <a:ext cx="5511800" cy="16002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371600" y="3429000"/>
            <a:ext cx="1905000" cy="205740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6248400" y="3352800"/>
            <a:ext cx="1714500" cy="2266950"/>
          </a:xfrm>
          <a:prstGeom prst="rect">
            <a:avLst/>
          </a:prstGeom>
          <a:noFill/>
          <a:ln w="9525">
            <a:noFill/>
            <a:miter lim="800000"/>
            <a:headEnd/>
            <a:tailEnd/>
          </a:ln>
        </p:spPr>
      </p:pic>
      <p:graphicFrame>
        <p:nvGraphicFramePr>
          <p:cNvPr id="1030" name="Object 6"/>
          <p:cNvGraphicFramePr>
            <a:graphicFrameLocks noChangeAspect="1"/>
          </p:cNvGraphicFramePr>
          <p:nvPr/>
        </p:nvGraphicFramePr>
        <p:xfrm>
          <a:off x="3810000" y="3810000"/>
          <a:ext cx="1928447" cy="533400"/>
        </p:xfrm>
        <a:graphic>
          <a:graphicData uri="http://schemas.openxmlformats.org/presentationml/2006/ole">
            <p:oleObj spid="_x0000_s1030" name="Equation" r:id="rId7" imgW="596880" imgH="164880" progId="Equation.DSMT4">
              <p:embed/>
            </p:oleObj>
          </a:graphicData>
        </a:graphic>
      </p:graphicFrame>
      <p:graphicFrame>
        <p:nvGraphicFramePr>
          <p:cNvPr id="1031" name="Object 7"/>
          <p:cNvGraphicFramePr>
            <a:graphicFrameLocks noChangeAspect="1"/>
          </p:cNvGraphicFramePr>
          <p:nvPr/>
        </p:nvGraphicFramePr>
        <p:xfrm>
          <a:off x="3962400" y="4343400"/>
          <a:ext cx="1728177" cy="387350"/>
        </p:xfrm>
        <a:graphic>
          <a:graphicData uri="http://schemas.openxmlformats.org/presentationml/2006/ole">
            <p:oleObj spid="_x0000_s1031" name="Equation" r:id="rId8" imgW="736560" imgH="164880" progId="Equation.DSMT4">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Economics of CDS</a:t>
            </a:r>
            <a:endParaRPr lang="en-US" sz="3600" dirty="0"/>
          </a:p>
        </p:txBody>
      </p:sp>
      <p:sp>
        <p:nvSpPr>
          <p:cNvPr id="3" name="Content Placeholder 2"/>
          <p:cNvSpPr>
            <a:spLocks noGrp="1"/>
          </p:cNvSpPr>
          <p:nvPr>
            <p:ph idx="1"/>
          </p:nvPr>
        </p:nvSpPr>
        <p:spPr>
          <a:xfrm>
            <a:off x="685800" y="762000"/>
            <a:ext cx="7772400" cy="5867400"/>
          </a:xfrm>
        </p:spPr>
        <p:txBody>
          <a:bodyPr/>
          <a:lstStyle/>
          <a:p>
            <a:pPr lvl="1"/>
            <a:r>
              <a:rPr lang="en-US" dirty="0" smtClean="0"/>
              <a:t>Seller makes $170k per year with little risk of payout since AAA rated (“risk-free”)</a:t>
            </a:r>
          </a:p>
          <a:p>
            <a:r>
              <a:rPr lang="en-US" dirty="0" smtClean="0"/>
              <a:t>If things go wrong:</a:t>
            </a:r>
          </a:p>
          <a:p>
            <a:pPr lvl="1"/>
            <a:r>
              <a:rPr lang="en-US" dirty="0" smtClean="0"/>
              <a:t>Underlying downgraded 30+%, might want to divest, but can’t due to illiquidity.</a:t>
            </a:r>
          </a:p>
          <a:p>
            <a:pPr lvl="1"/>
            <a:r>
              <a:rPr lang="en-US" dirty="0" smtClean="0"/>
              <a:t>Seller could buy possibly back the CDS but now it is quoted at 3500 bps.</a:t>
            </a:r>
          </a:p>
          <a:p>
            <a:pPr lvl="1"/>
            <a:r>
              <a:rPr lang="en-US" dirty="0" smtClean="0"/>
              <a:t>Buyer receives payment of downgraded portion (50, 70, 100%)</a:t>
            </a:r>
          </a:p>
          <a:p>
            <a:r>
              <a:rPr lang="en-US" dirty="0" smtClean="0"/>
              <a:t>In 11/2007, 5yr CDS on Italy sovereign debt could be bought for 15 bps.  </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Economics (CONT’D)</a:t>
            </a:r>
            <a:endParaRPr lang="en-US" sz="3600" dirty="0"/>
          </a:p>
        </p:txBody>
      </p:sp>
      <p:sp>
        <p:nvSpPr>
          <p:cNvPr id="3" name="Content Placeholder 2"/>
          <p:cNvSpPr>
            <a:spLocks noGrp="1"/>
          </p:cNvSpPr>
          <p:nvPr>
            <p:ph idx="1"/>
          </p:nvPr>
        </p:nvSpPr>
        <p:spPr>
          <a:xfrm>
            <a:off x="533400" y="838200"/>
            <a:ext cx="8382000" cy="5334000"/>
          </a:xfrm>
        </p:spPr>
        <p:txBody>
          <a:bodyPr/>
          <a:lstStyle/>
          <a:p>
            <a:r>
              <a:rPr lang="en-US" dirty="0" smtClean="0"/>
              <a:t>October 2011 price was 550 bps. (3666%)</a:t>
            </a:r>
          </a:p>
          <a:p>
            <a:r>
              <a:rPr lang="en-US" dirty="0" smtClean="0"/>
              <a:t>May 13, 2012, price was 460 bps. (3066%)</a:t>
            </a:r>
          </a:p>
          <a:p>
            <a:r>
              <a:rPr lang="en-US" dirty="0" smtClean="0">
                <a:hlinkClick r:id="rId2"/>
              </a:rPr>
              <a:t>Greece CDS rates are 5496.7 bps </a:t>
            </a:r>
            <a:r>
              <a:rPr lang="en-US" dirty="0" smtClean="0"/>
              <a:t> 5/12/12</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chemeClr val="tx2"/>
                </a:solidFill>
              </a:rPr>
              <a:t>1983 </a:t>
            </a:r>
            <a:r>
              <a:rPr lang="en-US" dirty="0" smtClean="0"/>
              <a:t>First CMO (First Boston/Salomon)</a:t>
            </a:r>
          </a:p>
          <a:p>
            <a:r>
              <a:rPr lang="en-US" dirty="0" smtClean="0"/>
              <a:t>1985 First ABS (Sperry’s Leases)</a:t>
            </a:r>
          </a:p>
          <a:p>
            <a:r>
              <a:rPr lang="en-US" dirty="0" smtClean="0"/>
              <a:t>1986 $50M Credit Card CDO</a:t>
            </a:r>
          </a:p>
          <a:p>
            <a:r>
              <a:rPr lang="en-US" dirty="0" smtClean="0"/>
              <a:t>1987 AIG FP formed for </a:t>
            </a:r>
            <a:r>
              <a:rPr lang="en-US" i="1" dirty="0" smtClean="0"/>
              <a:t>Carpe Diem</a:t>
            </a:r>
          </a:p>
          <a:p>
            <a:r>
              <a:rPr lang="en-US" dirty="0" smtClean="0"/>
              <a:t>1995 $30B in Subprime Loans (SP); 65% fixed-rate</a:t>
            </a:r>
          </a:p>
          <a:p>
            <a:r>
              <a:rPr lang="en-US" dirty="0" smtClean="0"/>
              <a:t>1997 SP lenders fail in boom of ’97</a:t>
            </a:r>
          </a:p>
          <a:p>
            <a:r>
              <a:rPr lang="en-US" dirty="0" smtClean="0"/>
              <a:t>2000 $130B SP </a:t>
            </a:r>
            <a:r>
              <a:rPr lang="en-US" dirty="0" smtClean="0">
                <a:cs typeface="Arial"/>
              </a:rPr>
              <a:t>→ $55B CDO</a:t>
            </a:r>
          </a:p>
          <a:p>
            <a:r>
              <a:rPr lang="en-US" dirty="0" smtClean="0">
                <a:cs typeface="Arial"/>
              </a:rPr>
              <a:t>2001 AIG FP doing $300M </a:t>
            </a:r>
            <a:r>
              <a:rPr lang="en-US" dirty="0" smtClean="0">
                <a:solidFill>
                  <a:srgbClr val="FF99CC"/>
                </a:solidFill>
                <a:cs typeface="Arial"/>
              </a:rPr>
              <a:t>CDS</a:t>
            </a:r>
            <a:r>
              <a:rPr lang="en-US" dirty="0" smtClean="0">
                <a:cs typeface="Arial"/>
              </a:rPr>
              <a:t> per year (all-types), contributing 15% profit </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838200"/>
            <a:ext cx="8458200" cy="5334000"/>
          </a:xfrm>
        </p:spPr>
        <p:txBody>
          <a:bodyPr/>
          <a:lstStyle/>
          <a:p>
            <a:r>
              <a:rPr lang="en-US" dirty="0" smtClean="0"/>
              <a:t>2004 </a:t>
            </a:r>
            <a:r>
              <a:rPr lang="en-US" dirty="0" smtClean="0">
                <a:cs typeface="Arial"/>
              </a:rPr>
              <a:t>CDS on corporate bonds available</a:t>
            </a:r>
          </a:p>
          <a:p>
            <a:r>
              <a:rPr lang="en-US" dirty="0" smtClean="0">
                <a:cs typeface="Arial"/>
              </a:rPr>
              <a:t>2005 SP back up and running; $625B SP → $507B CDO’s; 75% ARM’s</a:t>
            </a:r>
          </a:p>
          <a:p>
            <a:r>
              <a:rPr lang="en-US" dirty="0" smtClean="0">
                <a:cs typeface="Arial"/>
              </a:rPr>
              <a:t>2004-2005 </a:t>
            </a:r>
            <a:r>
              <a:rPr lang="en-US" dirty="0" smtClean="0"/>
              <a:t>Various parties observed increase in SPM activity and growth of the SP ABS markets and wanted to short</a:t>
            </a:r>
          </a:p>
          <a:p>
            <a:pPr lvl="1"/>
            <a:r>
              <a:rPr lang="en-US" dirty="0" smtClean="0"/>
              <a:t>Could not</a:t>
            </a:r>
          </a:p>
          <a:p>
            <a:pPr lvl="1"/>
            <a:r>
              <a:rPr lang="en-US" dirty="0" smtClean="0"/>
              <a:t>No CDS on SP CDO  </a:t>
            </a:r>
            <a:endParaRPr lang="en-US" dirty="0" smtClean="0">
              <a:cs typeface="Arial"/>
            </a:endParaRPr>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838200"/>
            <a:ext cx="7772400" cy="685800"/>
          </a:xfrm>
        </p:spPr>
        <p:txBody>
          <a:bodyPr/>
          <a:lstStyle/>
          <a:p>
            <a:endParaRPr lang="en-US" dirty="0"/>
          </a:p>
        </p:txBody>
      </p:sp>
      <p:pic>
        <p:nvPicPr>
          <p:cNvPr id="131074" name="Picture 2"/>
          <p:cNvPicPr>
            <a:picLocks noChangeAspect="1" noChangeArrowheads="1"/>
          </p:cNvPicPr>
          <p:nvPr/>
        </p:nvPicPr>
        <p:blipFill>
          <a:blip r:embed="rId2" cstate="print"/>
          <a:srcRect/>
          <a:stretch>
            <a:fillRect/>
          </a:stretch>
        </p:blipFill>
        <p:spPr bwMode="auto">
          <a:xfrm>
            <a:off x="0" y="685800"/>
            <a:ext cx="8382000" cy="590795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cs typeface="Arial"/>
              </a:rPr>
              <a:t>2005 Credit card delinquencies @ all-time high</a:t>
            </a:r>
          </a:p>
          <a:p>
            <a:r>
              <a:rPr lang="en-US" dirty="0" smtClean="0">
                <a:cs typeface="Arial"/>
              </a:rPr>
              <a:t>5/19/05 CDS on SPD (CDO) available.</a:t>
            </a:r>
          </a:p>
          <a:p>
            <a:pPr lvl="1"/>
            <a:r>
              <a:rPr lang="en-US" dirty="0" smtClean="0">
                <a:cs typeface="Arial"/>
              </a:rPr>
              <a:t>Only GS and DB interested; Burry was 1</a:t>
            </a:r>
            <a:r>
              <a:rPr lang="en-US" baseline="30000" dirty="0" smtClean="0">
                <a:cs typeface="Arial"/>
              </a:rPr>
              <a:t>st</a:t>
            </a:r>
            <a:r>
              <a:rPr lang="en-US" dirty="0" smtClean="0">
                <a:cs typeface="Arial"/>
              </a:rPr>
              <a:t> “retail” customer.  Insisted on collateral </a:t>
            </a:r>
          </a:p>
          <a:p>
            <a:pPr lvl="1"/>
            <a:r>
              <a:rPr lang="en-US" dirty="0" smtClean="0">
                <a:cs typeface="Arial"/>
              </a:rPr>
              <a:t>BBB only (250bps); (AAA 20bps, A 50)</a:t>
            </a:r>
          </a:p>
          <a:p>
            <a:pPr lvl="1"/>
            <a:r>
              <a:rPr lang="en-US" dirty="0" smtClean="0">
                <a:cs typeface="Arial"/>
              </a:rPr>
              <a:t>GS would do $5M in 6/05; By 7/05 offering $100M (not on other side! Found seller)</a:t>
            </a:r>
          </a:p>
          <a:p>
            <a:pPr lvl="1"/>
            <a:r>
              <a:rPr lang="en-US" dirty="0" smtClean="0">
                <a:cs typeface="Arial"/>
              </a:rPr>
              <a:t>AIG FP was selling to GS for 12!  $400M riskless profit/yr to GS</a:t>
            </a:r>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838200"/>
            <a:ext cx="8382000" cy="5334000"/>
          </a:xfrm>
        </p:spPr>
        <p:txBody>
          <a:bodyPr/>
          <a:lstStyle/>
          <a:p>
            <a:r>
              <a:rPr lang="en-US" dirty="0" smtClean="0"/>
              <a:t>2006 Mid-2006 Bass’ Hayman Capital formed, amongst &lt; 20 others</a:t>
            </a:r>
          </a:p>
          <a:p>
            <a:r>
              <a:rPr lang="en-US" dirty="0" smtClean="0"/>
              <a:t>10/16/06 Cornwall buys its first CDS</a:t>
            </a:r>
          </a:p>
          <a:p>
            <a:r>
              <a:rPr lang="en-US" dirty="0" smtClean="0"/>
              <a:t>By 2/2007, Cornwall had $205M of CDS on AA tranches of SPD CDO’s.</a:t>
            </a:r>
          </a:p>
          <a:p>
            <a:r>
              <a:rPr lang="en-US" dirty="0" smtClean="0"/>
              <a:t>1</a:t>
            </a:r>
            <a:r>
              <a:rPr lang="en-US" baseline="30000" dirty="0" smtClean="0"/>
              <a:t>st</a:t>
            </a:r>
            <a:r>
              <a:rPr lang="en-US" dirty="0" smtClean="0"/>
              <a:t> half 2007 Dozens subprime companies, (long) FI hedge funds, and banks fail</a:t>
            </a:r>
          </a:p>
          <a:p>
            <a:r>
              <a:rPr lang="en-US" dirty="0" smtClean="0"/>
              <a:t>AA SPD CDO’s still quoted at 98!</a:t>
            </a:r>
          </a:p>
          <a:p>
            <a:r>
              <a:rPr lang="en-US" dirty="0" smtClean="0"/>
              <a:t>MLPFS reports record </a:t>
            </a:r>
            <a:r>
              <a:rPr lang="en-US" dirty="0" smtClean="0">
                <a:sym typeface="Symbol"/>
              </a:rPr>
              <a:t>; </a:t>
            </a:r>
            <a:r>
              <a:rPr lang="en-US" dirty="0" smtClean="0"/>
              <a:t> DJIA breaks 14,000 on 7/19/07</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600" dirty="0"/>
          </a:p>
        </p:txBody>
      </p:sp>
      <p:sp>
        <p:nvSpPr>
          <p:cNvPr id="3" name="Content Placeholder 2"/>
          <p:cNvSpPr>
            <a:spLocks noGrp="1"/>
          </p:cNvSpPr>
          <p:nvPr>
            <p:ph idx="1"/>
          </p:nvPr>
        </p:nvSpPr>
        <p:spPr/>
        <p:txBody>
          <a:bodyPr/>
          <a:lstStyle/>
          <a:p>
            <a:r>
              <a:rPr lang="en-US" dirty="0" smtClean="0"/>
              <a:t>8/1/07 “Last” SPD CDO CDS since BSC lawsuit.</a:t>
            </a:r>
          </a:p>
          <a:p>
            <a:r>
              <a:rPr lang="en-US" dirty="0" smtClean="0"/>
              <a:t>August 2007 SP assets discovered teeming everywhere</a:t>
            </a:r>
          </a:p>
          <a:p>
            <a:endParaRPr lang="en-US" sz="1800" dirty="0" smtClean="0"/>
          </a:p>
          <a:p>
            <a:r>
              <a:rPr lang="en-US" dirty="0" smtClean="0"/>
              <a:t>Week of August 5, 2007.</a:t>
            </a:r>
          </a:p>
          <a:p>
            <a:pPr lvl="1"/>
            <a:r>
              <a:rPr lang="en-US" dirty="0" smtClean="0"/>
              <a:t>Cornwall closes $205M in SPD CDO CDS, avg. 4000 bps on 50 bps investment (80x)</a:t>
            </a:r>
          </a:p>
          <a:p>
            <a:r>
              <a:rPr lang="en-US" dirty="0" smtClean="0"/>
              <a:t>8/31/07 Burry closes BBB’s at 8000</a:t>
            </a:r>
          </a:p>
          <a:p>
            <a:r>
              <a:rPr lang="en-US" dirty="0" smtClean="0"/>
              <a:t>Party is over</a:t>
            </a:r>
          </a:p>
          <a:p>
            <a:pPr lvl="1"/>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47</a:t>
            </a:fld>
            <a:endParaRPr lang="en-US" dirty="0"/>
          </a:p>
        </p:txBody>
      </p:sp>
      <p:sp>
        <p:nvSpPr>
          <p:cNvPr id="5" name="TextBox 4"/>
          <p:cNvSpPr txBox="1"/>
          <p:nvPr/>
        </p:nvSpPr>
        <p:spPr>
          <a:xfrm>
            <a:off x="533400" y="1981200"/>
            <a:ext cx="8077200" cy="1219200"/>
          </a:xfrm>
          <a:prstGeom prst="rect">
            <a:avLst/>
          </a:prstGeom>
          <a:solidFill>
            <a:schemeClr val="tx2"/>
          </a:solidFill>
        </p:spPr>
        <p:txBody>
          <a:bodyPr wrap="square" rtlCol="0">
            <a:spAutoFit/>
          </a:bodyPr>
          <a:lstStyle/>
          <a:p>
            <a:pPr algn="ctr"/>
            <a:r>
              <a:rPr lang="en-US" dirty="0" smtClean="0">
                <a:solidFill>
                  <a:srgbClr val="FFC000"/>
                </a:solidFill>
              </a:rPr>
              <a:t>“There can come a moment when you can't trade with a Wall Street firm anymore and it can come like that!"  -Ben Hockett</a:t>
            </a:r>
            <a:endParaRPr lang="en-US" dirty="0">
              <a:solidFill>
                <a:srgbClr val="FFC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a:xfrm>
            <a:off x="228600" y="762000"/>
            <a:ext cx="8686800" cy="5334000"/>
          </a:xfrm>
        </p:spPr>
        <p:txBody>
          <a:bodyPr/>
          <a:lstStyle/>
          <a:p>
            <a:r>
              <a:rPr lang="en-US" dirty="0" smtClean="0"/>
              <a:t>Worst class of SPMB had a description:</a:t>
            </a:r>
          </a:p>
          <a:p>
            <a:pPr lvl="1" algn="ctr">
              <a:buNone/>
            </a:pPr>
            <a:r>
              <a:rPr lang="en-US" sz="3200" dirty="0" smtClean="0">
                <a:solidFill>
                  <a:srgbClr val="002060"/>
                </a:solidFill>
              </a:rPr>
              <a:t>“interest-only, negative-amortization adjustable-rate subprime mortgage”</a:t>
            </a:r>
          </a:p>
          <a:p>
            <a:endParaRPr lang="en-US" sz="1050" dirty="0" smtClean="0"/>
          </a:p>
          <a:p>
            <a:r>
              <a:rPr lang="en-US" dirty="0" smtClean="0"/>
              <a:t>What they needed and had manufactured by persistence</a:t>
            </a:r>
          </a:p>
          <a:p>
            <a:endParaRPr lang="en-US" sz="1050" dirty="0" smtClean="0"/>
          </a:p>
          <a:p>
            <a:pPr algn="ctr">
              <a:buNone/>
            </a:pPr>
            <a:r>
              <a:rPr lang="en-US" dirty="0" smtClean="0">
                <a:solidFill>
                  <a:srgbClr val="002060"/>
                </a:solidFill>
              </a:rPr>
              <a:t>“CDS on AA-rated CDO’s on BBB-rated SPMB’s”</a:t>
            </a:r>
          </a:p>
          <a:p>
            <a:r>
              <a:rPr lang="en-US" dirty="0" smtClean="0"/>
              <a:t>8/31/07, 20 days after Cornwall sold their AA’s for 4100bps, Burry sold his BBB’s for 8500 bps to desperate Wall St. firms. </a:t>
            </a:r>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on Main St.</a:t>
            </a:r>
            <a:endParaRPr lang="en-US" dirty="0"/>
          </a:p>
        </p:txBody>
      </p:sp>
      <p:sp>
        <p:nvSpPr>
          <p:cNvPr id="3" name="Content Placeholder 2"/>
          <p:cNvSpPr>
            <a:spLocks noGrp="1"/>
          </p:cNvSpPr>
          <p:nvPr>
            <p:ph idx="1"/>
          </p:nvPr>
        </p:nvSpPr>
        <p:spPr/>
        <p:txBody>
          <a:bodyPr/>
          <a:lstStyle/>
          <a:p>
            <a:pPr algn="ctr">
              <a:buNone/>
            </a:pPr>
            <a:r>
              <a:rPr lang="en-US" sz="2400" dirty="0" smtClean="0"/>
              <a:t>S&amp;P 500</a:t>
            </a:r>
          </a:p>
          <a:p>
            <a:pPr algn="ctr">
              <a:buNone/>
            </a:pPr>
            <a:endParaRPr lang="en-US" sz="2400" dirty="0" smtClean="0"/>
          </a:p>
          <a:p>
            <a:pPr algn="ctr">
              <a:buNone/>
            </a:pPr>
            <a:endParaRPr lang="en-US" sz="2400" dirty="0" smtClean="0"/>
          </a:p>
          <a:p>
            <a:pPr algn="ctr">
              <a:buNone/>
            </a:pPr>
            <a:endParaRPr lang="en-US" sz="2400" dirty="0" smtClean="0"/>
          </a:p>
          <a:p>
            <a:pPr algn="ctr">
              <a:buNone/>
            </a:pPr>
            <a:endParaRPr lang="en-US" sz="2400" dirty="0" smtClean="0"/>
          </a:p>
          <a:p>
            <a:pPr algn="ctr">
              <a:buNone/>
            </a:pPr>
            <a:endParaRPr lang="en-US" sz="2400" dirty="0" smtClean="0"/>
          </a:p>
          <a:p>
            <a:pPr algn="ctr">
              <a:buNone/>
            </a:pPr>
            <a:endParaRPr lang="en-US" sz="2400" dirty="0" smtClean="0"/>
          </a:p>
          <a:p>
            <a:pPr algn="ctr">
              <a:buNone/>
            </a:pPr>
            <a:endParaRPr lang="en-US" sz="2400" dirty="0" smtClean="0"/>
          </a:p>
          <a:p>
            <a:endParaRPr lang="en-US" sz="2400" dirty="0" smtClean="0">
              <a:cs typeface="Arial"/>
            </a:endParaRPr>
          </a:p>
          <a:p>
            <a:pPr>
              <a:buNone/>
            </a:pPr>
            <a:r>
              <a:rPr lang="en-US" sz="2400" dirty="0" smtClean="0">
                <a:solidFill>
                  <a:srgbClr val="FF0000"/>
                </a:solidFill>
                <a:cs typeface="Arial"/>
              </a:rPr>
              <a:t>                                                    ▲</a:t>
            </a:r>
          </a:p>
          <a:p>
            <a:pPr>
              <a:buNone/>
            </a:pPr>
            <a:r>
              <a:rPr lang="en-US" sz="2400" dirty="0" smtClean="0">
                <a:solidFill>
                  <a:schemeClr val="tx2"/>
                </a:solidFill>
                <a:cs typeface="Arial"/>
              </a:rPr>
              <a:t>IB Damage done by EOY 2007; shakeout ensues:</a:t>
            </a:r>
          </a:p>
          <a:p>
            <a:pPr>
              <a:buNone/>
            </a:pP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49</a:t>
            </a:fld>
            <a:endParaRPr lang="en-US" dirty="0"/>
          </a:p>
        </p:txBody>
      </p:sp>
      <p:pic>
        <p:nvPicPr>
          <p:cNvPr id="5" name="Picture 3"/>
          <p:cNvPicPr>
            <a:picLocks noChangeAspect="1" noChangeArrowheads="1"/>
          </p:cNvPicPr>
          <p:nvPr/>
        </p:nvPicPr>
        <p:blipFill>
          <a:blip r:embed="rId2" cstate="print"/>
          <a:srcRect/>
          <a:stretch>
            <a:fillRect/>
          </a:stretch>
        </p:blipFill>
        <p:spPr bwMode="auto">
          <a:xfrm>
            <a:off x="685800" y="1371600"/>
            <a:ext cx="7334250" cy="3562350"/>
          </a:xfrm>
          <a:prstGeom prst="rect">
            <a:avLst/>
          </a:prstGeom>
          <a:noFill/>
          <a:ln w="9525">
            <a:noFill/>
            <a:miter lim="800000"/>
            <a:headEnd/>
            <a:tailEnd/>
          </a:ln>
          <a:effectLst/>
        </p:spPr>
      </p:pic>
      <p:sp>
        <p:nvSpPr>
          <p:cNvPr id="6" name="Diamond 5"/>
          <p:cNvSpPr/>
          <p:nvPr/>
        </p:nvSpPr>
        <p:spPr bwMode="auto">
          <a:xfrm>
            <a:off x="8153400" y="2743200"/>
            <a:ext cx="228600" cy="228600"/>
          </a:xfrm>
          <a:prstGeom prst="diamon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Diamond 6"/>
          <p:cNvSpPr/>
          <p:nvPr/>
        </p:nvSpPr>
        <p:spPr bwMode="auto">
          <a:xfrm>
            <a:off x="304800" y="2667000"/>
            <a:ext cx="228600" cy="228600"/>
          </a:xfrm>
          <a:prstGeom prst="diamon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Yield/Amortization</a:t>
            </a:r>
            <a:endParaRPr lang="en-US" dirty="0"/>
          </a:p>
        </p:txBody>
      </p:sp>
      <p:sp>
        <p:nvSpPr>
          <p:cNvPr id="3" name="Content Placeholder 2"/>
          <p:cNvSpPr>
            <a:spLocks noGrp="1"/>
          </p:cNvSpPr>
          <p:nvPr>
            <p:ph idx="1"/>
          </p:nvPr>
        </p:nvSpPr>
        <p:spPr>
          <a:xfrm>
            <a:off x="381000" y="838200"/>
            <a:ext cx="4800600" cy="2743200"/>
          </a:xfrm>
        </p:spPr>
        <p:txBody>
          <a:bodyPr/>
          <a:lstStyle/>
          <a:p>
            <a:r>
              <a:rPr lang="en-US" dirty="0" smtClean="0"/>
              <a:t>Deterministic growth</a:t>
            </a:r>
          </a:p>
          <a:p>
            <a:r>
              <a:rPr lang="en-US" dirty="0" smtClean="0"/>
              <a:t>Economics and Finance</a:t>
            </a:r>
          </a:p>
          <a:p>
            <a:r>
              <a:rPr lang="en-US" dirty="0" smtClean="0"/>
              <a:t>Only noise is precision</a:t>
            </a:r>
            <a:endParaRPr lang="en-US" dirty="0"/>
          </a:p>
        </p:txBody>
      </p:sp>
      <p:pic>
        <p:nvPicPr>
          <p:cNvPr id="30722" name="Picture 2" descr="http://covers.openlibrary.org/b/id/5668990-L.jpg"/>
          <p:cNvPicPr>
            <a:picLocks noChangeAspect="1" noChangeArrowheads="1"/>
          </p:cNvPicPr>
          <p:nvPr/>
        </p:nvPicPr>
        <p:blipFill>
          <a:blip r:embed="rId3" cstate="print"/>
          <a:srcRect/>
          <a:stretch>
            <a:fillRect/>
          </a:stretch>
        </p:blipFill>
        <p:spPr bwMode="auto">
          <a:xfrm>
            <a:off x="5410200" y="914400"/>
            <a:ext cx="3200400" cy="5715000"/>
          </a:xfrm>
          <a:prstGeom prst="rect">
            <a:avLst/>
          </a:prstGeom>
          <a:noFill/>
        </p:spPr>
      </p:pic>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5</a:t>
            </a:fld>
            <a:endParaRPr lang="en-US" dirty="0"/>
          </a:p>
        </p:txBody>
      </p:sp>
      <p:pic>
        <p:nvPicPr>
          <p:cNvPr id="30723" name="Picture 3"/>
          <p:cNvPicPr>
            <a:picLocks noChangeAspect="1" noChangeArrowheads="1"/>
          </p:cNvPicPr>
          <p:nvPr/>
        </p:nvPicPr>
        <p:blipFill>
          <a:blip r:embed="rId4" cstate="print"/>
          <a:srcRect/>
          <a:stretch>
            <a:fillRect/>
          </a:stretch>
        </p:blipFill>
        <p:spPr bwMode="auto">
          <a:xfrm>
            <a:off x="914400" y="3047999"/>
            <a:ext cx="3352800" cy="35213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2008-2009</a:t>
            </a:r>
            <a:endParaRPr lang="en-US" dirty="0"/>
          </a:p>
        </p:txBody>
      </p:sp>
      <p:sp>
        <p:nvSpPr>
          <p:cNvPr id="3" name="Content Placeholder 2"/>
          <p:cNvSpPr>
            <a:spLocks noGrp="1"/>
          </p:cNvSpPr>
          <p:nvPr>
            <p:ph idx="1"/>
          </p:nvPr>
        </p:nvSpPr>
        <p:spPr>
          <a:xfrm>
            <a:off x="685800" y="914400"/>
            <a:ext cx="7772400" cy="5334000"/>
          </a:xfrm>
        </p:spPr>
        <p:txBody>
          <a:bodyPr/>
          <a:lstStyle/>
          <a:p>
            <a:pPr algn="ctr">
              <a:buNone/>
            </a:pPr>
            <a:r>
              <a:rPr lang="en-US" sz="2800" dirty="0" smtClean="0"/>
              <a:t>Stocks Finally Caught Up</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50</a:t>
            </a:fld>
            <a:endParaRPr lang="en-US" dirty="0"/>
          </a:p>
        </p:txBody>
      </p:sp>
      <p:pic>
        <p:nvPicPr>
          <p:cNvPr id="20482" name="Picture 2"/>
          <p:cNvPicPr>
            <a:picLocks noChangeAspect="1" noChangeArrowheads="1"/>
          </p:cNvPicPr>
          <p:nvPr/>
        </p:nvPicPr>
        <p:blipFill>
          <a:blip r:embed="rId3" cstate="print"/>
          <a:srcRect/>
          <a:stretch>
            <a:fillRect/>
          </a:stretch>
        </p:blipFill>
        <p:spPr bwMode="auto">
          <a:xfrm>
            <a:off x="457200" y="1447800"/>
            <a:ext cx="8146104"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Routine Week</a:t>
            </a:r>
            <a:endParaRPr lang="en-US" dirty="0"/>
          </a:p>
        </p:txBody>
      </p:sp>
      <p:sp>
        <p:nvSpPr>
          <p:cNvPr id="3" name="Content Placeholder 2"/>
          <p:cNvSpPr>
            <a:spLocks noGrp="1"/>
          </p:cNvSpPr>
          <p:nvPr>
            <p:ph idx="1"/>
          </p:nvPr>
        </p:nvSpPr>
        <p:spPr/>
        <p:txBody>
          <a:bodyPr/>
          <a:lstStyle/>
          <a:p>
            <a:r>
              <a:rPr lang="en-US" dirty="0" smtClean="0"/>
              <a:t>For non-quantitative investors</a:t>
            </a:r>
          </a:p>
          <a:p>
            <a:endParaRPr lang="en-US" dirty="0" smtClean="0"/>
          </a:p>
          <a:p>
            <a:endParaRPr lang="en-US" dirty="0" smtClean="0"/>
          </a:p>
          <a:p>
            <a:endParaRPr lang="en-US" dirty="0" smtClean="0"/>
          </a:p>
          <a:p>
            <a:endParaRPr lang="en-US" dirty="0" smtClean="0"/>
          </a:p>
          <a:p>
            <a:endParaRPr lang="en-US" dirty="0" smtClean="0"/>
          </a:p>
          <a:p>
            <a:r>
              <a:rPr lang="en-US" dirty="0" smtClean="0"/>
              <a:t>Not so for many hedge funds executing quantitative equity market-neutral strategies (Long/Short stocks)</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51</a:t>
            </a:fld>
            <a:endParaRPr lang="en-US" dirty="0"/>
          </a:p>
        </p:txBody>
      </p:sp>
      <p:pic>
        <p:nvPicPr>
          <p:cNvPr id="64513" name="Picture 1"/>
          <p:cNvPicPr>
            <a:picLocks noChangeAspect="1" noChangeArrowheads="1"/>
          </p:cNvPicPr>
          <p:nvPr/>
        </p:nvPicPr>
        <p:blipFill>
          <a:blip r:embed="rId3" cstate="print"/>
          <a:srcRect/>
          <a:stretch>
            <a:fillRect/>
          </a:stretch>
        </p:blipFill>
        <p:spPr bwMode="auto">
          <a:xfrm>
            <a:off x="1143000" y="1447800"/>
            <a:ext cx="6449438"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“Unsolved Mystery”</a:t>
            </a:r>
            <a:endParaRPr lang="en-US" dirty="0"/>
          </a:p>
        </p:txBody>
      </p:sp>
      <p:sp>
        <p:nvSpPr>
          <p:cNvPr id="3" name="Content Placeholder 2"/>
          <p:cNvSpPr>
            <a:spLocks noGrp="1"/>
          </p:cNvSpPr>
          <p:nvPr>
            <p:ph idx="1"/>
          </p:nvPr>
        </p:nvSpPr>
        <p:spPr/>
        <p:txBody>
          <a:bodyPr/>
          <a:lstStyle/>
          <a:p>
            <a:r>
              <a:rPr lang="en-US" dirty="0" smtClean="0"/>
              <a:t>Huge problem with the equity hedge funds August 6-10, 2007</a:t>
            </a:r>
          </a:p>
          <a:p>
            <a:endParaRPr lang="en-US" dirty="0" smtClean="0"/>
          </a:p>
          <a:p>
            <a:endParaRPr lang="en-US" dirty="0" smtClean="0"/>
          </a:p>
          <a:p>
            <a:endParaRPr lang="en-US" dirty="0" smtClean="0"/>
          </a:p>
          <a:p>
            <a:endParaRPr lang="en-US" dirty="0" smtClean="0"/>
          </a:p>
          <a:p>
            <a:endParaRPr lang="en-US" dirty="0" smtClean="0"/>
          </a:p>
          <a:p>
            <a:endParaRPr lang="en-US" sz="2400" dirty="0" smtClean="0"/>
          </a:p>
          <a:p>
            <a:r>
              <a:rPr lang="en-US" dirty="0" smtClean="0"/>
              <a:t>Quantitative equity market-neutral, and stat arb funds all suffered major losses</a:t>
            </a:r>
          </a:p>
          <a:p>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52</a:t>
            </a:fld>
            <a:endParaRPr lang="en-US" dirty="0"/>
          </a:p>
        </p:txBody>
      </p:sp>
      <p:pic>
        <p:nvPicPr>
          <p:cNvPr id="21506" name="Picture 2"/>
          <p:cNvPicPr>
            <a:picLocks noChangeAspect="1" noChangeArrowheads="1"/>
          </p:cNvPicPr>
          <p:nvPr/>
        </p:nvPicPr>
        <p:blipFill>
          <a:blip r:embed="rId2" cstate="print"/>
          <a:srcRect/>
          <a:stretch>
            <a:fillRect/>
          </a:stretch>
        </p:blipFill>
        <p:spPr bwMode="auto">
          <a:xfrm>
            <a:off x="685800" y="1905001"/>
            <a:ext cx="3429000" cy="3093170"/>
          </a:xfrm>
          <a:prstGeom prst="rect">
            <a:avLst/>
          </a:prstGeom>
          <a:noFill/>
          <a:ln w="9525">
            <a:noFill/>
            <a:miter lim="800000"/>
            <a:headEnd/>
            <a:tailEnd/>
          </a:ln>
        </p:spPr>
      </p:pic>
      <p:pic>
        <p:nvPicPr>
          <p:cNvPr id="21508" name="Picture 4"/>
          <p:cNvPicPr>
            <a:picLocks noChangeAspect="1" noChangeArrowheads="1"/>
          </p:cNvPicPr>
          <p:nvPr/>
        </p:nvPicPr>
        <p:blipFill>
          <a:blip r:embed="rId3" cstate="print"/>
          <a:srcRect/>
          <a:stretch>
            <a:fillRect/>
          </a:stretch>
        </p:blipFill>
        <p:spPr bwMode="auto">
          <a:xfrm>
            <a:off x="4419600" y="1905000"/>
            <a:ext cx="3995686"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the Quants Fail?</a:t>
            </a:r>
            <a:endParaRPr lang="en-US" dirty="0"/>
          </a:p>
        </p:txBody>
      </p:sp>
      <p:sp>
        <p:nvSpPr>
          <p:cNvPr id="3" name="Content Placeholder 2"/>
          <p:cNvSpPr>
            <a:spLocks noGrp="1"/>
          </p:cNvSpPr>
          <p:nvPr>
            <p:ph idx="1"/>
          </p:nvPr>
        </p:nvSpPr>
        <p:spPr/>
        <p:txBody>
          <a:bodyPr/>
          <a:lstStyle/>
          <a:p>
            <a:r>
              <a:rPr lang="en-US" dirty="0" smtClean="0"/>
              <a:t>“What Happened To The Quants In August 2007?” </a:t>
            </a:r>
            <a:r>
              <a:rPr lang="en-US" sz="2400" dirty="0" smtClean="0"/>
              <a:t>– Andrew Lo and Amir E. Khandani,  J.Inv.Mgt. 2007</a:t>
            </a:r>
          </a:p>
          <a:p>
            <a:r>
              <a:rPr lang="en-US" dirty="0" smtClean="0"/>
              <a:t>Near-destruction of many non-fixed income arbitrage funds Aug. 6-9, 2007 </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53</a:t>
            </a:fld>
            <a:endParaRPr lang="en-US" dirty="0"/>
          </a:p>
        </p:txBody>
      </p:sp>
      <p:pic>
        <p:nvPicPr>
          <p:cNvPr id="61442" name="Picture 2" descr="Greenspan"/>
          <p:cNvPicPr>
            <a:picLocks noChangeAspect="1" noChangeArrowheads="1"/>
          </p:cNvPicPr>
          <p:nvPr/>
        </p:nvPicPr>
        <p:blipFill>
          <a:blip r:embed="rId4" cstate="print"/>
          <a:srcRect/>
          <a:stretch>
            <a:fillRect/>
          </a:stretch>
        </p:blipFill>
        <p:spPr bwMode="auto">
          <a:xfrm>
            <a:off x="2743200" y="3581400"/>
            <a:ext cx="3518816" cy="2494450"/>
          </a:xfrm>
          <a:prstGeom prst="rect">
            <a:avLst/>
          </a:prstGeom>
          <a:noFill/>
        </p:spPr>
      </p:pic>
      <p:graphicFrame>
        <p:nvGraphicFramePr>
          <p:cNvPr id="61443" name="Object 3"/>
          <p:cNvGraphicFramePr>
            <a:graphicFrameLocks noChangeAspect="1"/>
          </p:cNvGraphicFramePr>
          <p:nvPr/>
        </p:nvGraphicFramePr>
        <p:xfrm>
          <a:off x="990600" y="4343400"/>
          <a:ext cx="1096108" cy="838200"/>
        </p:xfrm>
        <a:graphic>
          <a:graphicData uri="http://schemas.openxmlformats.org/presentationml/2006/ole">
            <p:oleObj spid="_x0000_s61443" name="Equation" r:id="rId5" imgW="215640" imgH="164880" progId="Equation.DSMT4">
              <p:embed/>
            </p:oleObj>
          </a:graphicData>
        </a:graphic>
      </p:graphicFrame>
      <p:graphicFrame>
        <p:nvGraphicFramePr>
          <p:cNvPr id="61444" name="Object 4"/>
          <p:cNvGraphicFramePr>
            <a:graphicFrameLocks noChangeAspect="1"/>
          </p:cNvGraphicFramePr>
          <p:nvPr/>
        </p:nvGraphicFramePr>
        <p:xfrm>
          <a:off x="6781800" y="4343400"/>
          <a:ext cx="1547446" cy="838200"/>
        </p:xfrm>
        <a:graphic>
          <a:graphicData uri="http://schemas.openxmlformats.org/presentationml/2006/ole">
            <p:oleObj spid="_x0000_s61444" name="Equation" r:id="rId6" imgW="304560" imgH="164880" progId="Equation.DSMT4">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of 8/5/12</a:t>
            </a:r>
            <a:endParaRPr lang="en-US" dirty="0"/>
          </a:p>
        </p:txBody>
      </p:sp>
      <p:sp>
        <p:nvSpPr>
          <p:cNvPr id="3" name="Content Placeholder 2"/>
          <p:cNvSpPr>
            <a:spLocks noGrp="1"/>
          </p:cNvSpPr>
          <p:nvPr>
            <p:ph idx="1"/>
          </p:nvPr>
        </p:nvSpPr>
        <p:spPr/>
        <p:txBody>
          <a:bodyPr/>
          <a:lstStyle/>
          <a:p>
            <a:r>
              <a:rPr lang="en-US" dirty="0" smtClean="0"/>
              <a:t>Aug 5 – S</a:t>
            </a:r>
          </a:p>
          <a:p>
            <a:r>
              <a:rPr lang="en-US" dirty="0" smtClean="0"/>
              <a:t>Aug 6 – M</a:t>
            </a:r>
            <a:br>
              <a:rPr lang="en-US" dirty="0" smtClean="0"/>
            </a:br>
            <a:endParaRPr lang="en-US" dirty="0" smtClean="0"/>
          </a:p>
          <a:p>
            <a:r>
              <a:rPr lang="en-US" dirty="0" smtClean="0"/>
              <a:t>Aug 7 – T</a:t>
            </a:r>
            <a:br>
              <a:rPr lang="en-US" dirty="0" smtClean="0"/>
            </a:br>
            <a:endParaRPr lang="en-US" dirty="0" smtClean="0"/>
          </a:p>
          <a:p>
            <a:r>
              <a:rPr lang="en-US" dirty="0" smtClean="0"/>
              <a:t>Aug 8 – W</a:t>
            </a:r>
            <a:br>
              <a:rPr lang="en-US" dirty="0" smtClean="0"/>
            </a:br>
            <a:endParaRPr lang="en-US" dirty="0" smtClean="0"/>
          </a:p>
          <a:p>
            <a:r>
              <a:rPr lang="en-US" dirty="0" smtClean="0"/>
              <a:t>Aug 9 – </a:t>
            </a:r>
            <a:r>
              <a:rPr lang="en-US" dirty="0" err="1" smtClean="0"/>
              <a:t>Th</a:t>
            </a:r>
            <a:r>
              <a:rPr lang="en-US" dirty="0" smtClean="0"/>
              <a:t/>
            </a:r>
            <a:br>
              <a:rPr lang="en-US" dirty="0" smtClean="0"/>
            </a:br>
            <a:endParaRPr lang="en-US" dirty="0" smtClean="0"/>
          </a:p>
          <a:p>
            <a:r>
              <a:rPr lang="en-US" dirty="0" smtClean="0"/>
              <a:t>Aug 10 – F</a:t>
            </a:r>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54</a:t>
            </a:fld>
            <a:endParaRPr lang="en-US" dirty="0"/>
          </a:p>
        </p:txBody>
      </p:sp>
      <p:sp>
        <p:nvSpPr>
          <p:cNvPr id="5" name="Curved Left Arrow 4"/>
          <p:cNvSpPr/>
          <p:nvPr/>
        </p:nvSpPr>
        <p:spPr bwMode="auto">
          <a:xfrm>
            <a:off x="3505200" y="2362200"/>
            <a:ext cx="457200" cy="15240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Curved Left Arrow 5"/>
          <p:cNvSpPr/>
          <p:nvPr/>
        </p:nvSpPr>
        <p:spPr bwMode="auto">
          <a:xfrm>
            <a:off x="3505200" y="3886200"/>
            <a:ext cx="457200" cy="12192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TextBox 6"/>
          <p:cNvSpPr txBox="1"/>
          <p:nvPr/>
        </p:nvSpPr>
        <p:spPr>
          <a:xfrm>
            <a:off x="4267200" y="1066800"/>
            <a:ext cx="4191000" cy="830997"/>
          </a:xfrm>
          <a:prstGeom prst="rect">
            <a:avLst/>
          </a:prstGeom>
          <a:noFill/>
        </p:spPr>
        <p:txBody>
          <a:bodyPr wrap="square" rtlCol="0">
            <a:spAutoFit/>
          </a:bodyPr>
          <a:lstStyle/>
          <a:p>
            <a:pPr algn="ctr"/>
            <a:r>
              <a:rPr lang="en-US" dirty="0" smtClean="0"/>
              <a:t>Lo’s Question – FI Fund Unwinding and Unraveling</a:t>
            </a:r>
            <a:endParaRPr lang="en-US" dirty="0"/>
          </a:p>
        </p:txBody>
      </p:sp>
      <p:sp>
        <p:nvSpPr>
          <p:cNvPr id="8" name="TextBox 7"/>
          <p:cNvSpPr txBox="1"/>
          <p:nvPr/>
        </p:nvSpPr>
        <p:spPr>
          <a:xfrm>
            <a:off x="4343400" y="2743200"/>
            <a:ext cx="4191000" cy="830997"/>
          </a:xfrm>
          <a:prstGeom prst="rect">
            <a:avLst/>
          </a:prstGeom>
          <a:noFill/>
        </p:spPr>
        <p:txBody>
          <a:bodyPr wrap="square" rtlCol="0">
            <a:spAutoFit/>
          </a:bodyPr>
          <a:lstStyle/>
          <a:p>
            <a:pPr algn="ctr"/>
            <a:r>
              <a:rPr lang="en-US" dirty="0" smtClean="0"/>
              <a:t>MTM, Massive liquidations/unwinding</a:t>
            </a:r>
            <a:endParaRPr lang="en-US" dirty="0"/>
          </a:p>
        </p:txBody>
      </p:sp>
      <p:sp>
        <p:nvSpPr>
          <p:cNvPr id="9" name="TextBox 8"/>
          <p:cNvSpPr txBox="1"/>
          <p:nvPr/>
        </p:nvSpPr>
        <p:spPr>
          <a:xfrm>
            <a:off x="4343400" y="3962400"/>
            <a:ext cx="4191000" cy="830997"/>
          </a:xfrm>
          <a:prstGeom prst="rect">
            <a:avLst/>
          </a:prstGeom>
          <a:noFill/>
        </p:spPr>
        <p:txBody>
          <a:bodyPr wrap="square" rtlCol="0">
            <a:spAutoFit/>
          </a:bodyPr>
          <a:lstStyle/>
          <a:p>
            <a:pPr algn="ctr"/>
            <a:r>
              <a:rPr lang="en-US" dirty="0" smtClean="0"/>
              <a:t>MTM, cascading liquidations, unusual losses</a:t>
            </a:r>
            <a:endParaRPr lang="en-US" dirty="0"/>
          </a:p>
        </p:txBody>
      </p:sp>
      <p:sp>
        <p:nvSpPr>
          <p:cNvPr id="10" name="TextBox 9"/>
          <p:cNvSpPr txBox="1"/>
          <p:nvPr/>
        </p:nvSpPr>
        <p:spPr>
          <a:xfrm>
            <a:off x="4191000" y="5791200"/>
            <a:ext cx="4191000" cy="461665"/>
          </a:xfrm>
          <a:prstGeom prst="rect">
            <a:avLst/>
          </a:prstGeom>
          <a:noFill/>
        </p:spPr>
        <p:txBody>
          <a:bodyPr wrap="square" rtlCol="0">
            <a:spAutoFit/>
          </a:bodyPr>
          <a:lstStyle/>
          <a:p>
            <a:r>
              <a:rPr lang="en-US" dirty="0" smtClean="0"/>
              <a:t>Perfect storm over, now calm</a:t>
            </a:r>
            <a:endParaRPr lang="en-US" dirty="0"/>
          </a:p>
        </p:txBody>
      </p:sp>
      <p:sp>
        <p:nvSpPr>
          <p:cNvPr id="11" name="Curved Left Arrow 10"/>
          <p:cNvSpPr/>
          <p:nvPr/>
        </p:nvSpPr>
        <p:spPr bwMode="auto">
          <a:xfrm>
            <a:off x="3505200" y="990600"/>
            <a:ext cx="457200" cy="1295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3" name="Down Arrow 12"/>
          <p:cNvSpPr/>
          <p:nvPr/>
        </p:nvSpPr>
        <p:spPr bwMode="auto">
          <a:xfrm>
            <a:off x="304800" y="914400"/>
            <a:ext cx="304800" cy="5562600"/>
          </a:xfrm>
          <a:prstGeom prst="downArrow">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lstStyle/>
          <a:p>
            <a:r>
              <a:rPr lang="en-US" dirty="0" smtClean="0"/>
              <a:t>Adverse risk spills over into unrelated sector </a:t>
            </a:r>
          </a:p>
          <a:p>
            <a:r>
              <a:rPr lang="en-US" dirty="0" smtClean="0"/>
              <a:t>Risk</a:t>
            </a:r>
          </a:p>
          <a:p>
            <a:pPr lvl="1"/>
            <a:r>
              <a:rPr lang="en-US" dirty="0" smtClean="0"/>
              <a:t>Market</a:t>
            </a:r>
          </a:p>
          <a:p>
            <a:pPr lvl="1"/>
            <a:r>
              <a:rPr lang="en-US" dirty="0" smtClean="0"/>
              <a:t>Credit</a:t>
            </a:r>
          </a:p>
          <a:p>
            <a:pPr lvl="1"/>
            <a:r>
              <a:rPr lang="en-US" dirty="0" smtClean="0"/>
              <a:t>Liquidity</a:t>
            </a:r>
          </a:p>
          <a:p>
            <a:pPr lvl="1"/>
            <a:r>
              <a:rPr lang="en-US" dirty="0" smtClean="0"/>
              <a:t>Moral hazard </a:t>
            </a:r>
          </a:p>
          <a:p>
            <a:r>
              <a:rPr lang="en-US" dirty="0" smtClean="0"/>
              <a:t>Yet, very few people aware of the contagion and its outcome; by Friday 8/10 all was well.</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Optimization</a:t>
            </a:r>
            <a:endParaRPr lang="en-US" dirty="0"/>
          </a:p>
        </p:txBody>
      </p:sp>
      <p:sp>
        <p:nvSpPr>
          <p:cNvPr id="3" name="Content Placeholder 2"/>
          <p:cNvSpPr>
            <a:spLocks noGrp="1"/>
          </p:cNvSpPr>
          <p:nvPr>
            <p:ph idx="1"/>
          </p:nvPr>
        </p:nvSpPr>
        <p:spPr>
          <a:xfrm>
            <a:off x="685800" y="838200"/>
            <a:ext cx="7772400" cy="1371600"/>
          </a:xfrm>
        </p:spPr>
        <p:txBody>
          <a:bodyPr/>
          <a:lstStyle/>
          <a:p>
            <a:r>
              <a:rPr lang="en-US" dirty="0" smtClean="0"/>
              <a:t>Scientific analytics</a:t>
            </a:r>
          </a:p>
          <a:p>
            <a:r>
              <a:rPr lang="en-US" dirty="0" smtClean="0"/>
              <a:t>Pricing execution and optimization</a:t>
            </a:r>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56</a:t>
            </a:fld>
            <a:endParaRPr lang="en-US" dirty="0"/>
          </a:p>
        </p:txBody>
      </p:sp>
      <p:pic>
        <p:nvPicPr>
          <p:cNvPr id="49154" name="Picture 2" descr="http://www.shopperculture.com/.a/6a00e008cd6c2b88340154327ca497970c-400wi"/>
          <p:cNvPicPr>
            <a:picLocks noChangeAspect="1" noChangeArrowheads="1"/>
          </p:cNvPicPr>
          <p:nvPr/>
        </p:nvPicPr>
        <p:blipFill>
          <a:blip r:embed="rId3" cstate="print"/>
          <a:srcRect/>
          <a:stretch>
            <a:fillRect/>
          </a:stretch>
        </p:blipFill>
        <p:spPr bwMode="auto">
          <a:xfrm>
            <a:off x="381000" y="2362200"/>
            <a:ext cx="3962400" cy="2971800"/>
          </a:xfrm>
          <a:prstGeom prst="rect">
            <a:avLst/>
          </a:prstGeom>
          <a:noFill/>
        </p:spPr>
      </p:pic>
      <p:pic>
        <p:nvPicPr>
          <p:cNvPr id="49155" name="Picture 3"/>
          <p:cNvPicPr>
            <a:picLocks noChangeAspect="1" noChangeArrowheads="1"/>
          </p:cNvPicPr>
          <p:nvPr/>
        </p:nvPicPr>
        <p:blipFill>
          <a:blip r:embed="rId4" cstate="print"/>
          <a:srcRect/>
          <a:stretch>
            <a:fillRect/>
          </a:stretch>
        </p:blipFill>
        <p:spPr bwMode="auto">
          <a:xfrm>
            <a:off x="4724400" y="2362200"/>
            <a:ext cx="416270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CDO Pricing</a:t>
            </a:r>
            <a:endParaRPr lang="en-US" dirty="0"/>
          </a:p>
        </p:txBody>
      </p:sp>
      <p:sp>
        <p:nvSpPr>
          <p:cNvPr id="3" name="Content Placeholder 2"/>
          <p:cNvSpPr>
            <a:spLocks noGrp="1"/>
          </p:cNvSpPr>
          <p:nvPr>
            <p:ph idx="1"/>
          </p:nvPr>
        </p:nvSpPr>
        <p:spPr>
          <a:xfrm>
            <a:off x="533400" y="838200"/>
            <a:ext cx="8229600" cy="5334000"/>
          </a:xfrm>
        </p:spPr>
        <p:txBody>
          <a:bodyPr/>
          <a:lstStyle/>
          <a:p>
            <a:r>
              <a:rPr lang="en-US" dirty="0" smtClean="0"/>
              <a:t>By 2004 IKB “could value a CDO down to the last basis point”</a:t>
            </a:r>
          </a:p>
          <a:p>
            <a:r>
              <a:rPr lang="en-US" dirty="0" smtClean="0"/>
              <a:t>In 2005, IKB’s US-trained Dirk Röthig denied better originator ID/CDO pricing tool at $6.5M (on book of $20B, $200M </a:t>
            </a:r>
            <a:r>
              <a:rPr lang="en-US" dirty="0" smtClean="0">
                <a:sym typeface="Symbol"/>
              </a:rPr>
              <a:t>)</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a:t>
            </a:r>
            <a:endParaRPr lang="en-US" dirty="0"/>
          </a:p>
        </p:txBody>
      </p:sp>
      <p:sp>
        <p:nvSpPr>
          <p:cNvPr id="3" name="Content Placeholder 2"/>
          <p:cNvSpPr>
            <a:spLocks noGrp="1"/>
          </p:cNvSpPr>
          <p:nvPr>
            <p:ph idx="1"/>
          </p:nvPr>
        </p:nvSpPr>
        <p:spPr>
          <a:xfrm>
            <a:off x="228600" y="838200"/>
            <a:ext cx="8686800" cy="5334000"/>
          </a:xfrm>
        </p:spPr>
        <p:txBody>
          <a:bodyPr/>
          <a:lstStyle/>
          <a:p>
            <a:pPr algn="ctr">
              <a:buNone/>
            </a:pPr>
            <a:r>
              <a:rPr lang="en-US" sz="4400" dirty="0" smtClean="0">
                <a:solidFill>
                  <a:srgbClr val="FFC000"/>
                </a:solidFill>
              </a:rPr>
              <a:t>“The pointer can sometimes </a:t>
            </a:r>
            <a:br>
              <a:rPr lang="en-US" sz="4400" dirty="0" smtClean="0">
                <a:solidFill>
                  <a:srgbClr val="FFC000"/>
                </a:solidFill>
              </a:rPr>
            </a:br>
            <a:r>
              <a:rPr lang="en-US" sz="4400" dirty="0" smtClean="0">
                <a:solidFill>
                  <a:srgbClr val="FFC000"/>
                </a:solidFill>
              </a:rPr>
              <a:t>get stuck”</a:t>
            </a:r>
          </a:p>
          <a:p>
            <a:pPr algn="ctr">
              <a:buNone/>
            </a:pPr>
            <a:endParaRPr lang="en-US" sz="1100" dirty="0" smtClean="0">
              <a:solidFill>
                <a:srgbClr val="FFC000"/>
              </a:solidFill>
            </a:endParaRPr>
          </a:p>
          <a:p>
            <a:pPr algn="ctr">
              <a:buNone/>
            </a:pPr>
            <a:r>
              <a:rPr lang="en-US" sz="4400" dirty="0" smtClean="0">
                <a:solidFill>
                  <a:srgbClr val="0070C0"/>
                </a:solidFill>
              </a:rPr>
              <a:t>“Computers get it fast, but people can get it wrong”</a:t>
            </a:r>
          </a:p>
          <a:p>
            <a:pPr algn="ctr">
              <a:buNone/>
            </a:pPr>
            <a:endParaRPr lang="en-US" sz="1100" dirty="0" smtClean="0">
              <a:solidFill>
                <a:srgbClr val="FFC000"/>
              </a:solidFill>
            </a:endParaRPr>
          </a:p>
          <a:p>
            <a:pPr algn="ctr">
              <a:buNone/>
            </a:pPr>
            <a:endParaRPr lang="en-US" sz="1100" dirty="0" smtClean="0">
              <a:solidFill>
                <a:srgbClr val="FFC000"/>
              </a:solidFill>
            </a:endParaRPr>
          </a:p>
          <a:p>
            <a:pPr algn="ctr">
              <a:buNone/>
            </a:pPr>
            <a:r>
              <a:rPr lang="en-US" sz="4400" dirty="0" smtClean="0">
                <a:solidFill>
                  <a:schemeClr val="accent5">
                    <a:lumMod val="90000"/>
                  </a:schemeClr>
                </a:solidFill>
              </a:rPr>
              <a:t>“Umm, bogey at 14 nanoseconds”</a:t>
            </a:r>
          </a:p>
          <a:p>
            <a:pPr algn="ctr">
              <a:buNone/>
            </a:pPr>
            <a:endParaRPr lang="en-US" sz="1000" dirty="0" smtClean="0">
              <a:solidFill>
                <a:srgbClr val="FFC000"/>
              </a:solidFill>
            </a:endParaRPr>
          </a:p>
          <a:p>
            <a:pPr algn="ctr">
              <a:buNone/>
            </a:pPr>
            <a:endParaRPr lang="en-US" sz="1000" dirty="0" smtClean="0">
              <a:solidFill>
                <a:srgbClr val="FFC000"/>
              </a:solidFill>
            </a:endParaRPr>
          </a:p>
          <a:p>
            <a:pPr algn="ctr">
              <a:buNone/>
            </a:pPr>
            <a:r>
              <a:rPr lang="en-US" sz="4400" dirty="0" smtClean="0">
                <a:solidFill>
                  <a:srgbClr val="FFC000"/>
                </a:solidFill>
              </a:rPr>
              <a:t>“Better be right at light’s speed”</a:t>
            </a:r>
            <a:endParaRPr lang="en-US" sz="4400" dirty="0">
              <a:solidFill>
                <a:srgbClr val="FFC000"/>
              </a:solidFill>
            </a:endParaRPr>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59</a:t>
            </a:fld>
            <a:endParaRPr lang="en-US" dirty="0"/>
          </a:p>
        </p:txBody>
      </p:sp>
      <p:pic>
        <p:nvPicPr>
          <p:cNvPr id="5" name="Picture 4" descr="cofes2_01.gif"/>
          <p:cNvPicPr>
            <a:picLocks noChangeAspect="1"/>
          </p:cNvPicPr>
          <p:nvPr/>
        </p:nvPicPr>
        <p:blipFill>
          <a:blip r:embed="rId3" cstate="print"/>
          <a:stretch>
            <a:fillRect/>
          </a:stretch>
        </p:blipFill>
        <p:spPr>
          <a:xfrm>
            <a:off x="4114800" y="3886200"/>
            <a:ext cx="4240925" cy="2286000"/>
          </a:xfrm>
          <a:prstGeom prst="rect">
            <a:avLst/>
          </a:prstGeom>
        </p:spPr>
      </p:pic>
      <p:pic>
        <p:nvPicPr>
          <p:cNvPr id="49154" name="Picture 2" descr="http://www.interfacesymposia.org/Interface2012/Interface2012_files/choices_data/logo2012.png"/>
          <p:cNvPicPr>
            <a:picLocks noChangeAspect="1" noChangeArrowheads="1"/>
          </p:cNvPicPr>
          <p:nvPr/>
        </p:nvPicPr>
        <p:blipFill>
          <a:blip r:embed="rId4" cstate="print"/>
          <a:srcRect/>
          <a:stretch>
            <a:fillRect/>
          </a:stretch>
        </p:blipFill>
        <p:spPr bwMode="auto">
          <a:xfrm>
            <a:off x="533400" y="762000"/>
            <a:ext cx="3200400" cy="3200400"/>
          </a:xfrm>
          <a:prstGeom prst="rect">
            <a:avLst/>
          </a:prstGeom>
          <a:noFill/>
        </p:spPr>
      </p:pic>
      <p:pic>
        <p:nvPicPr>
          <p:cNvPr id="49158" name="Picture 6"/>
          <p:cNvPicPr>
            <a:picLocks noChangeAspect="1" noChangeArrowheads="1"/>
          </p:cNvPicPr>
          <p:nvPr/>
        </p:nvPicPr>
        <p:blipFill>
          <a:blip r:embed="rId5" cstate="print"/>
          <a:srcRect/>
          <a:stretch>
            <a:fillRect/>
          </a:stretch>
        </p:blipFill>
        <p:spPr bwMode="auto">
          <a:xfrm>
            <a:off x="1066800" y="3886200"/>
            <a:ext cx="2057400" cy="2546454"/>
          </a:xfrm>
          <a:prstGeom prst="rect">
            <a:avLst/>
          </a:prstGeom>
          <a:noFill/>
          <a:ln w="9525">
            <a:noFill/>
            <a:miter lim="800000"/>
            <a:headEnd/>
            <a:tailEnd/>
          </a:ln>
        </p:spPr>
      </p:pic>
      <p:pic>
        <p:nvPicPr>
          <p:cNvPr id="49160" name="Picture 8" descr="http://www.houstonhistory.com/images/gc/ww/houwho17.jpg"/>
          <p:cNvPicPr>
            <a:picLocks noChangeAspect="1" noChangeArrowheads="1"/>
          </p:cNvPicPr>
          <p:nvPr/>
        </p:nvPicPr>
        <p:blipFill>
          <a:blip r:embed="rId6" cstate="print"/>
          <a:srcRect/>
          <a:stretch>
            <a:fillRect/>
          </a:stretch>
        </p:blipFill>
        <p:spPr bwMode="auto">
          <a:xfrm>
            <a:off x="5181600" y="914400"/>
            <a:ext cx="2354145" cy="2895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Econometrics – 1930-33</a:t>
            </a:r>
            <a:endParaRPr lang="en-US" sz="3200" dirty="0"/>
          </a:p>
        </p:txBody>
      </p:sp>
      <p:sp>
        <p:nvSpPr>
          <p:cNvPr id="3" name="Content Placeholder 2"/>
          <p:cNvSpPr>
            <a:spLocks noGrp="1"/>
          </p:cNvSpPr>
          <p:nvPr>
            <p:ph idx="1"/>
          </p:nvPr>
        </p:nvSpPr>
        <p:spPr/>
        <p:txBody>
          <a:bodyPr/>
          <a:lstStyle/>
          <a:p>
            <a:r>
              <a:rPr lang="en-US" sz="2800" dirty="0" smtClean="0"/>
              <a:t>Mathematical economics (Thanks to Pareto)</a:t>
            </a:r>
          </a:p>
          <a:p>
            <a:pPr lvl="1"/>
            <a:r>
              <a:rPr lang="en-US" sz="2400" dirty="0" smtClean="0"/>
              <a:t>“(1) Use mathematics as shorthand language, not an engine of inquiry. (2) Keep to them till you have done. (3) Translate to English. (4) Illustrate by germane examples. (5) Burn the math. (6) If 4 fails burn 3. This I do often.”</a:t>
            </a:r>
          </a:p>
          <a:p>
            <a:r>
              <a:rPr lang="en-US" sz="2800" dirty="0" smtClean="0"/>
              <a:t>Knight/Keynes formalized risk vs. uncertainty by 1921</a:t>
            </a:r>
          </a:p>
          <a:p>
            <a:r>
              <a:rPr lang="en-US" sz="2800" dirty="0" smtClean="0"/>
              <a:t>Risk → data → computational requirements </a:t>
            </a:r>
          </a:p>
          <a:p>
            <a:r>
              <a:rPr lang="en-US" sz="2800" dirty="0" smtClean="0"/>
              <a:t>Econometrics = Mathematical economics + statistics</a:t>
            </a:r>
          </a:p>
          <a:p>
            <a:r>
              <a:rPr lang="en-US" i="1" dirty="0" smtClean="0">
                <a:sym typeface="Symbol"/>
              </a:rPr>
              <a:t>E[</a:t>
            </a:r>
            <a:r>
              <a:rPr lang="en-US" i="1" dirty="0" smtClean="0"/>
              <a:t>(Y))]=X</a:t>
            </a:r>
            <a:r>
              <a:rPr lang="en-US" i="1" dirty="0" smtClean="0">
                <a:latin typeface="Symbol" pitchFamily="18" charset="2"/>
              </a:rPr>
              <a:t>b</a:t>
            </a:r>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60</a:t>
            </a:fld>
            <a:endParaRPr lang="en-US" dirty="0"/>
          </a:p>
        </p:txBody>
      </p:sp>
      <p:pic>
        <p:nvPicPr>
          <p:cNvPr id="5" name="Picture 1"/>
          <p:cNvPicPr>
            <a:picLocks noChangeAspect="1" noChangeArrowheads="1"/>
          </p:cNvPicPr>
          <p:nvPr/>
        </p:nvPicPr>
        <p:blipFill>
          <a:blip r:embed="rId2" cstate="print"/>
          <a:srcRect/>
          <a:stretch>
            <a:fillRect/>
          </a:stretch>
        </p:blipFill>
        <p:spPr bwMode="auto">
          <a:xfrm>
            <a:off x="5029200" y="1"/>
            <a:ext cx="4114800" cy="619970"/>
          </a:xfrm>
          <a:prstGeom prst="rect">
            <a:avLst/>
          </a:prstGeom>
          <a:noFill/>
          <a:ln w="9525">
            <a:noFill/>
            <a:miter lim="800000"/>
            <a:headEnd/>
            <a:tailEnd/>
          </a:ln>
        </p:spPr>
      </p:pic>
      <p:sp>
        <p:nvSpPr>
          <p:cNvPr id="6" name="TextBox 5"/>
          <p:cNvSpPr txBox="1"/>
          <p:nvPr/>
        </p:nvSpPr>
        <p:spPr>
          <a:xfrm>
            <a:off x="0" y="12344400"/>
            <a:ext cx="8839200" cy="461665"/>
          </a:xfrm>
          <a:prstGeom prst="rect">
            <a:avLst/>
          </a:prstGeom>
          <a:noFill/>
        </p:spPr>
        <p:txBody>
          <a:bodyPr wrap="square" rtlCol="0">
            <a:spAutoFit/>
          </a:bodyPr>
          <a:lstStyle/>
          <a:p>
            <a:endParaRPr lang="en-US" dirty="0">
              <a:solidFill>
                <a:schemeClr val="accent1"/>
              </a:solidFill>
            </a:endParaRPr>
          </a:p>
        </p:txBody>
      </p:sp>
      <p:pic>
        <p:nvPicPr>
          <p:cNvPr id="119810" name="Picture 2"/>
          <p:cNvPicPr>
            <a:picLocks noChangeAspect="1" noChangeArrowheads="1"/>
          </p:cNvPicPr>
          <p:nvPr/>
        </p:nvPicPr>
        <p:blipFill>
          <a:blip r:embed="rId3" cstate="print"/>
          <a:srcRect/>
          <a:stretch>
            <a:fillRect/>
          </a:stretch>
        </p:blipFill>
        <p:spPr bwMode="auto">
          <a:xfrm>
            <a:off x="0" y="990600"/>
            <a:ext cx="9144000" cy="4945588"/>
          </a:xfrm>
          <a:prstGeom prst="rect">
            <a:avLst/>
          </a:prstGeom>
          <a:noFill/>
          <a:ln w="9525">
            <a:noFill/>
            <a:miter lim="800000"/>
            <a:headEnd/>
            <a:tailEnd/>
          </a:ln>
        </p:spPr>
      </p:pic>
      <p:sp>
        <p:nvSpPr>
          <p:cNvPr id="8" name="TextBox 7"/>
          <p:cNvSpPr txBox="1"/>
          <p:nvPr/>
        </p:nvSpPr>
        <p:spPr>
          <a:xfrm>
            <a:off x="304800" y="6096000"/>
            <a:ext cx="8305800" cy="457200"/>
          </a:xfrm>
          <a:prstGeom prst="rect">
            <a:avLst/>
          </a:prstGeom>
          <a:noFill/>
        </p:spPr>
        <p:txBody>
          <a:bodyPr wrap="square" rtlCol="0">
            <a:spAutoFit/>
          </a:bodyPr>
          <a:lstStyle/>
          <a:p>
            <a:r>
              <a:rPr lang="en-US" dirty="0" smtClean="0">
                <a:solidFill>
                  <a:schemeClr val="accent1"/>
                </a:solidFill>
              </a:rPr>
              <a:t>dobelman@stat.rice.edu	713 348 5681	5/16/2012</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0"/>
            <a:ext cx="5791200" cy="762000"/>
          </a:xfrm>
        </p:spPr>
        <p:txBody>
          <a:bodyPr/>
          <a:lstStyle/>
          <a:p>
            <a:r>
              <a:rPr lang="en-US" sz="3200" dirty="0" smtClean="0"/>
              <a:t>Artillery Model &amp; Computation</a:t>
            </a:r>
            <a:endParaRPr lang="en-US" sz="3200" dirty="0"/>
          </a:p>
        </p:txBody>
      </p:sp>
      <p:sp>
        <p:nvSpPr>
          <p:cNvPr id="3" name="Content Placeholder 2"/>
          <p:cNvSpPr>
            <a:spLocks noGrp="1"/>
          </p:cNvSpPr>
          <p:nvPr>
            <p:ph idx="1"/>
          </p:nvPr>
        </p:nvSpPr>
        <p:spPr>
          <a:xfrm>
            <a:off x="685800" y="838200"/>
            <a:ext cx="7772400" cy="990600"/>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7</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858605"/>
            <a:ext cx="8915400" cy="59993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1143000" y="3276600"/>
            <a:ext cx="7114478" cy="3352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Artillery</a:t>
            </a:r>
            <a:endParaRPr lang="en-US" dirty="0"/>
          </a:p>
        </p:txBody>
      </p:sp>
      <p:sp>
        <p:nvSpPr>
          <p:cNvPr id="3" name="Content Placeholder 2"/>
          <p:cNvSpPr>
            <a:spLocks noGrp="1"/>
          </p:cNvSpPr>
          <p:nvPr>
            <p:ph idx="1"/>
          </p:nvPr>
        </p:nvSpPr>
        <p:spPr/>
        <p:txBody>
          <a:bodyPr/>
          <a:lstStyle/>
          <a:p>
            <a:r>
              <a:rPr lang="en-US" dirty="0" smtClean="0"/>
              <a:t>Physics Model</a:t>
            </a:r>
          </a:p>
          <a:p>
            <a:r>
              <a:rPr lang="en-US" dirty="0" smtClean="0"/>
              <a:t>Some statistics</a:t>
            </a:r>
          </a:p>
          <a:p>
            <a:pPr lvl="1"/>
            <a:r>
              <a:rPr lang="en-US" dirty="0" smtClean="0"/>
              <a:t>Non-standard conditions</a:t>
            </a:r>
          </a:p>
          <a:p>
            <a:pPr lvl="1"/>
            <a:r>
              <a:rPr lang="en-US" dirty="0" smtClean="0"/>
              <a:t>Probable error of the gun</a:t>
            </a:r>
          </a:p>
          <a:p>
            <a:r>
              <a:rPr lang="en-US" dirty="0" smtClean="0"/>
              <a:t>Range/Firing tables</a:t>
            </a:r>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8</a:t>
            </a:fld>
            <a:endParaRPr lang="en-US" dirty="0"/>
          </a:p>
        </p:txBody>
      </p:sp>
      <p:sp>
        <p:nvSpPr>
          <p:cNvPr id="7170" name="AutoShape 2" descr="Ballistic trajectory"/>
          <p:cNvSpPr>
            <a:spLocks noChangeAspect="1" noChangeArrowheads="1"/>
          </p:cNvSpPr>
          <p:nvPr/>
        </p:nvSpPr>
        <p:spPr bwMode="auto">
          <a:xfrm>
            <a:off x="155575" y="-784225"/>
            <a:ext cx="4591050" cy="16383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173" name="Picture 5"/>
          <p:cNvPicPr>
            <a:picLocks noChangeAspect="1" noChangeArrowheads="1"/>
          </p:cNvPicPr>
          <p:nvPr/>
        </p:nvPicPr>
        <p:blipFill>
          <a:blip r:embed="rId3" cstate="print"/>
          <a:srcRect/>
          <a:stretch>
            <a:fillRect/>
          </a:stretch>
        </p:blipFill>
        <p:spPr bwMode="auto">
          <a:xfrm>
            <a:off x="5638800" y="838200"/>
            <a:ext cx="2676525" cy="2646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1944 Software</a:t>
            </a:r>
            <a:endParaRPr lang="en-US" dirty="0"/>
          </a:p>
        </p:txBody>
      </p:sp>
      <p:sp>
        <p:nvSpPr>
          <p:cNvPr id="3" name="Content Placeholder 2"/>
          <p:cNvSpPr>
            <a:spLocks noGrp="1"/>
          </p:cNvSpPr>
          <p:nvPr>
            <p:ph idx="1"/>
          </p:nvPr>
        </p:nvSpPr>
        <p:spPr>
          <a:xfrm>
            <a:off x="228600" y="838200"/>
            <a:ext cx="3962400" cy="5562600"/>
          </a:xfrm>
        </p:spPr>
        <p:txBody>
          <a:bodyPr/>
          <a:lstStyle/>
          <a:p>
            <a:r>
              <a:rPr lang="en-US" dirty="0" smtClean="0"/>
              <a:t>M3/M4 gun data [analog] computer</a:t>
            </a:r>
          </a:p>
          <a:p>
            <a:r>
              <a:rPr lang="en-US" dirty="0" smtClean="0"/>
              <a:t>Computes all data:</a:t>
            </a:r>
          </a:p>
          <a:p>
            <a:pPr lvl="1"/>
            <a:r>
              <a:rPr lang="en-US" dirty="0" smtClean="0"/>
              <a:t>AZ, EL, fuse time</a:t>
            </a:r>
          </a:p>
          <a:p>
            <a:r>
              <a:rPr lang="en-US" dirty="0" smtClean="0"/>
              <a:t>Continuous firing</a:t>
            </a:r>
          </a:p>
          <a:p>
            <a:r>
              <a:rPr lang="en-US" dirty="0" smtClean="0"/>
              <a:t>NOT manual “computerization”</a:t>
            </a:r>
          </a:p>
          <a:p>
            <a:pPr lvl="1"/>
            <a:r>
              <a:rPr lang="en-US" dirty="0" smtClean="0"/>
              <a:t>New approach</a:t>
            </a:r>
          </a:p>
          <a:p>
            <a:pPr lvl="1"/>
            <a:r>
              <a:rPr lang="en-US" dirty="0" smtClean="0"/>
              <a:t>Better accuracy</a:t>
            </a:r>
          </a:p>
          <a:p>
            <a:pPr lvl="1"/>
            <a:r>
              <a:rPr lang="en-US" dirty="0" smtClean="0"/>
              <a:t>NEEDED DATA</a:t>
            </a:r>
          </a:p>
          <a:p>
            <a:endParaRPr lang="en-US" dirty="0"/>
          </a:p>
        </p:txBody>
      </p:sp>
      <p:pic>
        <p:nvPicPr>
          <p:cNvPr id="31746" name="Picture 2" descr="File:M3-M4 gun computer.jpg"/>
          <p:cNvPicPr>
            <a:picLocks noChangeAspect="1" noChangeArrowheads="1"/>
          </p:cNvPicPr>
          <p:nvPr/>
        </p:nvPicPr>
        <p:blipFill>
          <a:blip r:embed="rId3" cstate="print"/>
          <a:srcRect/>
          <a:stretch>
            <a:fillRect/>
          </a:stretch>
        </p:blipFill>
        <p:spPr bwMode="auto">
          <a:xfrm>
            <a:off x="4572000" y="838200"/>
            <a:ext cx="4255194" cy="5553076"/>
          </a:xfrm>
          <a:prstGeom prst="rect">
            <a:avLst/>
          </a:prstGeom>
          <a:noFill/>
        </p:spPr>
      </p:pic>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9</a:t>
            </a:fld>
            <a:endParaRPr lang="en-US" dirty="0"/>
          </a:p>
        </p:txBody>
      </p:sp>
      <p:pic>
        <p:nvPicPr>
          <p:cNvPr id="37889" name="Picture 1"/>
          <p:cNvPicPr>
            <a:picLocks noChangeAspect="1" noChangeArrowheads="1"/>
          </p:cNvPicPr>
          <p:nvPr/>
        </p:nvPicPr>
        <p:blipFill>
          <a:blip r:embed="rId4" cstate="print"/>
          <a:srcRect/>
          <a:stretch>
            <a:fillRect/>
          </a:stretch>
        </p:blipFill>
        <p:spPr bwMode="auto">
          <a:xfrm>
            <a:off x="5257800" y="3200400"/>
            <a:ext cx="2895600" cy="15650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_GRB_Stat_Blank">
  <a:themeElements>
    <a:clrScheme name="RiceU_blue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ceU_blue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RiceU_blue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ceU_blueb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ceU_blueb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ceU_blueb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ceU_blueb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ceU_blueb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ceU_blueba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ceU_blueb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ceU_blueb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ceU_blueb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ceU_blueb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ceU_blueb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_GRB_Stat_Blank</Template>
  <TotalTime>1930</TotalTime>
  <Words>3109</Words>
  <Application>Microsoft Office PowerPoint</Application>
  <PresentationFormat>On-screen Show (4:3)</PresentationFormat>
  <Paragraphs>535</Paragraphs>
  <Slides>60</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_GRB_Stat_Blank</vt:lpstr>
      <vt:lpstr>Equation</vt:lpstr>
      <vt:lpstr>Model Specification Error with High-Speed Computational Propagation Seen in the Subprime Meltdown</vt:lpstr>
      <vt:lpstr>Slide 2</vt:lpstr>
      <vt:lpstr>Laplacian Determinism</vt:lpstr>
      <vt:lpstr>Axiomatic Model</vt:lpstr>
      <vt:lpstr>Yield/Amortization</vt:lpstr>
      <vt:lpstr>Econometrics – 1930-33</vt:lpstr>
      <vt:lpstr>Artillery Model &amp; Computation</vt:lpstr>
      <vt:lpstr>Artillery</vt:lpstr>
      <vt:lpstr>1944 Software</vt:lpstr>
      <vt:lpstr>1944 Econometrics</vt:lpstr>
      <vt:lpstr>0.0001 MT Manhattan 1945</vt:lpstr>
      <vt:lpstr>ENIAC-20 Seconds</vt:lpstr>
      <vt:lpstr>Finance/Fin Econ 1959</vt:lpstr>
      <vt:lpstr>Science Pedigree</vt:lpstr>
      <vt:lpstr>Finance Science</vt:lpstr>
      <vt:lpstr>BSOPM 1973</vt:lpstr>
      <vt:lpstr>BSOPM</vt:lpstr>
      <vt:lpstr>Financial Engineering</vt:lpstr>
      <vt:lpstr>A Routine Day</vt:lpstr>
      <vt:lpstr>60 Very Long Minutes</vt:lpstr>
      <vt:lpstr>Observations</vt:lpstr>
      <vt:lpstr>Modeling Process</vt:lpstr>
      <vt:lpstr>Model Specification</vt:lpstr>
      <vt:lpstr>Accelerated Process</vt:lpstr>
      <vt:lpstr>Important Developments</vt:lpstr>
      <vt:lpstr>In Process of Time</vt:lpstr>
      <vt:lpstr>2 Long Years</vt:lpstr>
      <vt:lpstr>2 ½ Long Years</vt:lpstr>
      <vt:lpstr>Fin. Engineering 1980’s</vt:lpstr>
      <vt:lpstr>Regime Changes</vt:lpstr>
      <vt:lpstr>New Co-variation Issues</vt:lpstr>
      <vt:lpstr>AAA/ABS/MBS/CMO/CDO/CDS</vt:lpstr>
      <vt:lpstr>Slide 33</vt:lpstr>
      <vt:lpstr>Securitization</vt:lpstr>
      <vt:lpstr>Securitization</vt:lpstr>
      <vt:lpstr>ABS (MBS)</vt:lpstr>
      <vt:lpstr>CMO/CDO</vt:lpstr>
      <vt:lpstr>CDS</vt:lpstr>
      <vt:lpstr>Economics of CDO/CDS</vt:lpstr>
      <vt:lpstr>Economics of CDS</vt:lpstr>
      <vt:lpstr>Economics (CONT’D)</vt:lpstr>
      <vt:lpstr>Slide 42</vt:lpstr>
      <vt:lpstr>Slide 43</vt:lpstr>
      <vt:lpstr>Slide 44</vt:lpstr>
      <vt:lpstr>Slide 45</vt:lpstr>
      <vt:lpstr>Slide 46</vt:lpstr>
      <vt:lpstr>Slide 47</vt:lpstr>
      <vt:lpstr>Bottom Line</vt:lpstr>
      <vt:lpstr>Back on Main St.</vt:lpstr>
      <vt:lpstr>2008-2009</vt:lpstr>
      <vt:lpstr>A Routine Week</vt:lpstr>
      <vt:lpstr>“Unsolved Mystery”</vt:lpstr>
      <vt:lpstr>Did the Quants Fail?</vt:lpstr>
      <vt:lpstr>Week of 8/5/12</vt:lpstr>
      <vt:lpstr>In Conclusion</vt:lpstr>
      <vt:lpstr>Price Optimization</vt:lpstr>
      <vt:lpstr>CDO Pricing</vt:lpstr>
      <vt:lpstr>Final Thought</vt:lpstr>
      <vt:lpstr>Acknowledgements</vt:lpstr>
      <vt:lpstr>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John &amp; Kathleen Dobelman</dc:creator>
  <cp:lastModifiedBy>John &amp; Kathleen Dobelman</cp:lastModifiedBy>
  <cp:revision>340</cp:revision>
  <dcterms:created xsi:type="dcterms:W3CDTF">2012-05-01T08:10:36Z</dcterms:created>
  <dcterms:modified xsi:type="dcterms:W3CDTF">2012-05-17T02:38:34Z</dcterms:modified>
</cp:coreProperties>
</file>