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9"/>
  </p:notesMasterIdLst>
  <p:sldIdLst>
    <p:sldId id="256" r:id="rId2"/>
    <p:sldId id="306" r:id="rId3"/>
    <p:sldId id="356" r:id="rId4"/>
    <p:sldId id="343" r:id="rId5"/>
    <p:sldId id="344" r:id="rId6"/>
    <p:sldId id="345" r:id="rId7"/>
    <p:sldId id="346" r:id="rId8"/>
    <p:sldId id="347" r:id="rId9"/>
    <p:sldId id="348" r:id="rId10"/>
    <p:sldId id="349" r:id="rId11"/>
    <p:sldId id="352" r:id="rId12"/>
    <p:sldId id="350" r:id="rId13"/>
    <p:sldId id="351" r:id="rId14"/>
    <p:sldId id="354" r:id="rId15"/>
    <p:sldId id="353" r:id="rId16"/>
    <p:sldId id="355" r:id="rId17"/>
    <p:sldId id="358" r:id="rId18"/>
    <p:sldId id="342" r:id="rId19"/>
    <p:sldId id="307" r:id="rId20"/>
    <p:sldId id="308" r:id="rId21"/>
    <p:sldId id="372" r:id="rId22"/>
    <p:sldId id="312" r:id="rId23"/>
    <p:sldId id="313" r:id="rId24"/>
    <p:sldId id="318" r:id="rId25"/>
    <p:sldId id="309" r:id="rId26"/>
    <p:sldId id="335" r:id="rId27"/>
    <p:sldId id="359" r:id="rId28"/>
    <p:sldId id="337" r:id="rId29"/>
    <p:sldId id="336" r:id="rId30"/>
    <p:sldId id="338" r:id="rId31"/>
    <p:sldId id="339" r:id="rId32"/>
    <p:sldId id="333" r:id="rId33"/>
    <p:sldId id="334" r:id="rId34"/>
    <p:sldId id="357" r:id="rId35"/>
    <p:sldId id="340" r:id="rId36"/>
    <p:sldId id="341" r:id="rId37"/>
    <p:sldId id="310" r:id="rId38"/>
    <p:sldId id="314" r:id="rId39"/>
    <p:sldId id="315" r:id="rId40"/>
    <p:sldId id="321" r:id="rId41"/>
    <p:sldId id="323" r:id="rId42"/>
    <p:sldId id="319" r:id="rId43"/>
    <p:sldId id="324" r:id="rId44"/>
    <p:sldId id="325" r:id="rId45"/>
    <p:sldId id="326" r:id="rId46"/>
    <p:sldId id="327" r:id="rId47"/>
    <p:sldId id="328" r:id="rId48"/>
    <p:sldId id="329" r:id="rId49"/>
    <p:sldId id="330" r:id="rId50"/>
    <p:sldId id="331" r:id="rId51"/>
    <p:sldId id="311" r:id="rId52"/>
    <p:sldId id="332" r:id="rId53"/>
    <p:sldId id="322" r:id="rId54"/>
    <p:sldId id="316" r:id="rId55"/>
    <p:sldId id="369" r:id="rId56"/>
    <p:sldId id="370" r:id="rId57"/>
    <p:sldId id="371" r:id="rId58"/>
    <p:sldId id="360" r:id="rId59"/>
    <p:sldId id="361" r:id="rId60"/>
    <p:sldId id="362" r:id="rId61"/>
    <p:sldId id="363" r:id="rId62"/>
    <p:sldId id="365" r:id="rId63"/>
    <p:sldId id="366" r:id="rId64"/>
    <p:sldId id="368" r:id="rId65"/>
    <p:sldId id="367" r:id="rId66"/>
    <p:sldId id="364" r:id="rId67"/>
    <p:sldId id="317" r:id="rId68"/>
  </p:sldIdLst>
  <p:sldSz cx="9144000" cy="6858000" type="screen4x3"/>
  <p:notesSz cx="6985000" cy="92837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88" autoAdjust="0"/>
    <p:restoredTop sz="87827" autoAdjust="0"/>
  </p:normalViewPr>
  <p:slideViewPr>
    <p:cSldViewPr>
      <p:cViewPr varScale="1">
        <p:scale>
          <a:sx n="74" d="100"/>
          <a:sy n="74" d="100"/>
        </p:scale>
        <p:origin x="-1062" y="-8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3026833" cy="46418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ea typeface="ＭＳ Ｐゴシック" pitchFamily="1" charset="-128"/>
              </a:defRPr>
            </a:lvl1pPr>
          </a:lstStyle>
          <a:p>
            <a:pPr>
              <a:defRPr/>
            </a:pPr>
            <a:endParaRPr lang="en-US"/>
          </a:p>
        </p:txBody>
      </p:sp>
      <p:sp>
        <p:nvSpPr>
          <p:cNvPr id="8195" name="Rectangle 3"/>
          <p:cNvSpPr>
            <a:spLocks noGrp="1" noChangeArrowheads="1"/>
          </p:cNvSpPr>
          <p:nvPr>
            <p:ph type="dt" idx="1"/>
          </p:nvPr>
        </p:nvSpPr>
        <p:spPr bwMode="auto">
          <a:xfrm>
            <a:off x="3956551" y="0"/>
            <a:ext cx="3026833" cy="46418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ea typeface="ＭＳ Ｐゴシック" pitchFamily="1" charset="-128"/>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1171575" y="695325"/>
            <a:ext cx="4643438" cy="3481388"/>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98501" y="4409758"/>
            <a:ext cx="5588000" cy="417766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1" y="8817904"/>
            <a:ext cx="3026833" cy="464185"/>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ea typeface="ＭＳ Ｐゴシック" pitchFamily="1" charset="-128"/>
              </a:defRPr>
            </a:lvl1pPr>
          </a:lstStyle>
          <a:p>
            <a:pPr>
              <a:defRPr/>
            </a:pPr>
            <a:endParaRPr lang="en-US"/>
          </a:p>
        </p:txBody>
      </p:sp>
      <p:sp>
        <p:nvSpPr>
          <p:cNvPr id="8199" name="Rectangle 7"/>
          <p:cNvSpPr>
            <a:spLocks noGrp="1" noChangeArrowheads="1"/>
          </p:cNvSpPr>
          <p:nvPr>
            <p:ph type="sldNum" sz="quarter" idx="5"/>
          </p:nvPr>
        </p:nvSpPr>
        <p:spPr bwMode="auto">
          <a:xfrm>
            <a:off x="3956551" y="8817904"/>
            <a:ext cx="3026833" cy="464185"/>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ea typeface="ＭＳ Ｐゴシック" pitchFamily="1" charset="-128"/>
              </a:defRPr>
            </a:lvl1pPr>
          </a:lstStyle>
          <a:p>
            <a:pPr>
              <a:defRPr/>
            </a:pPr>
            <a:fld id="{DCD8994A-18D0-4F2D-B30D-D6FE7C1C9BFE}" type="slidenum">
              <a:rPr lang="en-US"/>
              <a:pPr>
                <a:defRPr/>
              </a:pPr>
              <a:t>‹#›</a:t>
            </a:fld>
            <a:endParaRPr lang="en-US"/>
          </a:p>
        </p:txBody>
      </p:sp>
    </p:spTree>
    <p:extLst>
      <p:ext uri="{BB962C8B-B14F-4D97-AF65-F5344CB8AC3E}">
        <p14:creationId xmlns="" xmlns:p14="http://schemas.microsoft.com/office/powerpoint/2010/main" val="37419174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eople.com/people/archive/article/0,,20845887,00.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boundless.com/world-history/definition/marcus-aurelius" TargetMode="External"/><Relationship Id="rId3" Type="http://schemas.openxmlformats.org/officeDocument/2006/relationships/hyperlink" Target="https://en.wikipedia.org/wiki/Greek_lepton" TargetMode="External"/><Relationship Id="rId7" Type="http://schemas.openxmlformats.org/officeDocument/2006/relationships/hyperlink" Target="https://www.boundless.com/world-history/definition/hadrian"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boundless.com/world-history/definition/trajan" TargetMode="External"/><Relationship Id="rId5" Type="http://schemas.openxmlformats.org/officeDocument/2006/relationships/hyperlink" Target="https://en.wikipedia.org/wiki/Judea" TargetMode="External"/><Relationship Id="rId4" Type="http://schemas.openxmlformats.org/officeDocument/2006/relationships/hyperlink" Target="https://en.wikipedia.org/wiki/Alexander_Jannaeu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Shona_sculpture"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en.wikipedia.org/wiki/Mbira" TargetMode="External"/><Relationship Id="rId4" Type="http://schemas.openxmlformats.org/officeDocument/2006/relationships/hyperlink" Target="https://en.wikipedia.org/wiki/Shona_peopl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Balancing_Rocks"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en.wikipedia.org/wiki/Harare" TargetMode="External"/><Relationship Id="rId4" Type="http://schemas.openxmlformats.org/officeDocument/2006/relationships/hyperlink" Target="https://en.wikipedia.org/wiki/Epworth,_Zimbabw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7591EB8F-873B-40ED-86E5-CB237B677ED8}" type="slidenum">
              <a:rPr lang="en-US" smtClean="0"/>
              <a:pPr/>
              <a:t>1</a:t>
            </a:fld>
            <a:endParaRPr lang="en-US"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r>
              <a:rPr lang="en-US" dirty="0" smtClean="0"/>
              <a:t> a new and exciting one-month summer program  directed at </a:t>
            </a:r>
            <a:r>
              <a:rPr lang="en-US" b="1" dirty="0" smtClean="0"/>
              <a:t>promising</a:t>
            </a:r>
            <a:r>
              <a:rPr lang="en-US" dirty="0" smtClean="0"/>
              <a:t> minority and low income high school  students in mathematics called the Tapia Math-Science Scholars  Program. The program has been approved and will be partially funded  by the Houston Independent School District (HISD).   The program will run from July 5 to August 1, 2015. The program will teach content, but a new and exciting addition  will be enhancement lectures. In the enhancement lecture I want  a distinguished Rice researcher to explain to the high school  students the role that mathematics plays in his/her research.  </a:t>
            </a:r>
          </a:p>
          <a:p>
            <a:pPr eaLnBrk="1" hangingPunct="1"/>
            <a:endParaRPr lang="en-US" dirty="0" smtClean="0"/>
          </a:p>
          <a:p>
            <a:pPr eaLnBrk="1" hangingPunct="1"/>
            <a:endParaRPr lang="en-US" dirty="0" smtClean="0"/>
          </a:p>
        </p:txBody>
      </p:sp>
    </p:spTree>
    <p:extLst>
      <p:ext uri="{BB962C8B-B14F-4D97-AF65-F5344CB8AC3E}">
        <p14:creationId xmlns="" xmlns:p14="http://schemas.microsoft.com/office/powerpoint/2010/main" val="967878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23, 2006</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19</a:t>
            </a:fld>
            <a:endParaRPr lang="en-US"/>
          </a:p>
        </p:txBody>
      </p:sp>
    </p:spTree>
    <p:extLst>
      <p:ext uri="{BB962C8B-B14F-4D97-AF65-F5344CB8AC3E}">
        <p14:creationId xmlns="" xmlns:p14="http://schemas.microsoft.com/office/powerpoint/2010/main" val="3683354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20</a:t>
            </a:fld>
            <a:endParaRPr lang="en-US"/>
          </a:p>
        </p:txBody>
      </p:sp>
    </p:spTree>
    <p:extLst>
      <p:ext uri="{BB962C8B-B14F-4D97-AF65-F5344CB8AC3E}">
        <p14:creationId xmlns="" xmlns:p14="http://schemas.microsoft.com/office/powerpoint/2010/main" val="2907406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August 25, 2014 Cover Story</a:t>
            </a:r>
          </a:p>
          <a:p>
            <a:r>
              <a:rPr lang="en-US" b="1" dirty="0" smtClean="0">
                <a:hlinkClick r:id="rId3"/>
              </a:rPr>
              <a:t>1951-2014 Robin Williams</a:t>
            </a:r>
            <a:endParaRPr lang="en-US" b="1" dirty="0" smtClean="0"/>
          </a:p>
          <a:p>
            <a:r>
              <a:rPr lang="en-US" b="1" dirty="0" smtClean="0"/>
              <a:t>He Brought Joy and Light to Millions but Struggled with a Darkness That May Have Led to His Death. Friends Remember a Comic Virtuoso Who 'could Make Everybody Happy but Himself'</a:t>
            </a:r>
          </a:p>
          <a:p>
            <a:r>
              <a:rPr lang="en-US" dirty="0" smtClean="0"/>
              <a:t>Pg. 62</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23</a:t>
            </a:fld>
            <a:endParaRPr lang="en-US"/>
          </a:p>
        </p:txBody>
      </p:sp>
    </p:spTree>
    <p:extLst>
      <p:ext uri="{BB962C8B-B14F-4D97-AF65-F5344CB8AC3E}">
        <p14:creationId xmlns="" xmlns:p14="http://schemas.microsoft.com/office/powerpoint/2010/main" val="4205349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Seneca: “"Great Hill People.“, and “"Keeper of the Western Door,“”</a:t>
            </a:r>
          </a:p>
          <a:p>
            <a:r>
              <a:rPr lang="en-US" dirty="0" smtClean="0"/>
              <a:t>Actual winnings 7/8/15</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27</a:t>
            </a:fld>
            <a:endParaRPr lang="en-US"/>
          </a:p>
        </p:txBody>
      </p:sp>
    </p:spTree>
    <p:extLst>
      <p:ext uri="{BB962C8B-B14F-4D97-AF65-F5344CB8AC3E}">
        <p14:creationId xmlns="" xmlns:p14="http://schemas.microsoft.com/office/powerpoint/2010/main" val="178912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Option B gives you 100% return each period!</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32</a:t>
            </a:fld>
            <a:endParaRPr lang="en-US"/>
          </a:p>
        </p:txBody>
      </p:sp>
    </p:spTree>
    <p:extLst>
      <p:ext uri="{BB962C8B-B14F-4D97-AF65-F5344CB8AC3E}">
        <p14:creationId xmlns="" xmlns:p14="http://schemas.microsoft.com/office/powerpoint/2010/main" val="149398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 comparison is to arithmetic sum of 0.10</a:t>
            </a:r>
            <a:r>
              <a:rPr lang="en-US" baseline="0" dirty="0" smtClean="0"/>
              <a:t> per period</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33</a:t>
            </a:fld>
            <a:endParaRPr lang="en-US"/>
          </a:p>
        </p:txBody>
      </p:sp>
    </p:spTree>
    <p:extLst>
      <p:ext uri="{BB962C8B-B14F-4D97-AF65-F5344CB8AC3E}">
        <p14:creationId xmlns="" xmlns:p14="http://schemas.microsoft.com/office/powerpoint/2010/main" val="2598497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bronze </a:t>
            </a:r>
            <a:r>
              <a:rPr lang="en-US" i="1" dirty="0" smtClean="0"/>
              <a:t>mite</a:t>
            </a:r>
            <a:r>
              <a:rPr lang="en-US" dirty="0" smtClean="0"/>
              <a:t>, also known as a </a:t>
            </a:r>
            <a:r>
              <a:rPr lang="en-US" i="1" dirty="0" smtClean="0">
                <a:hlinkClick r:id="rId3" tooltip="Greek lepton"/>
              </a:rPr>
              <a:t>Lepton</a:t>
            </a:r>
            <a:r>
              <a:rPr lang="en-US" dirty="0" smtClean="0"/>
              <a:t> (meaning </a:t>
            </a:r>
            <a:r>
              <a:rPr lang="en-US" i="1" dirty="0" smtClean="0"/>
              <a:t>small</a:t>
            </a:r>
            <a:r>
              <a:rPr lang="en-US" dirty="0" smtClean="0"/>
              <a:t>), minted by </a:t>
            </a:r>
            <a:r>
              <a:rPr lang="en-US" dirty="0" smtClean="0">
                <a:hlinkClick r:id="rId4" tooltip="Alexander Jannaeus"/>
              </a:rPr>
              <a:t>Alexander </a:t>
            </a:r>
            <a:r>
              <a:rPr lang="en-US" dirty="0" err="1" smtClean="0">
                <a:hlinkClick r:id="rId4" tooltip="Alexander Jannaeus"/>
              </a:rPr>
              <a:t>Jannaeus</a:t>
            </a:r>
            <a:r>
              <a:rPr lang="en-US" dirty="0" smtClean="0"/>
              <a:t>, King of </a:t>
            </a:r>
            <a:r>
              <a:rPr lang="en-US" dirty="0" smtClean="0">
                <a:hlinkClick r:id="rId5" tooltip="Judea"/>
              </a:rPr>
              <a:t>Judaea</a:t>
            </a:r>
            <a:r>
              <a:rPr lang="en-US" dirty="0" smtClean="0"/>
              <a:t>, 103 - 76 B.C. obverse: the blooming lotus scepter of ancient Egypt in circle, reverse: star of eight rays. https://en.wikipedia.org/wiki/Lesson_of_the_widow%27s_mite#/media/File:Widowsmite.jpg</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Golden age of Rome; </a:t>
            </a:r>
            <a:r>
              <a:rPr lang="en-US" dirty="0" smtClean="0">
                <a:effectLst/>
              </a:rPr>
              <a:t>The </a:t>
            </a:r>
            <a:r>
              <a:rPr lang="en-US" dirty="0" err="1" smtClean="0">
                <a:effectLst/>
              </a:rPr>
              <a:t>Nerva</a:t>
            </a:r>
            <a:r>
              <a:rPr lang="en-US" dirty="0" smtClean="0">
                <a:effectLst/>
              </a:rPr>
              <a:t>–</a:t>
            </a:r>
            <a:r>
              <a:rPr lang="en-US" dirty="0" err="1" smtClean="0">
                <a:effectLst/>
              </a:rPr>
              <a:t>Antonine</a:t>
            </a:r>
            <a:r>
              <a:rPr lang="en-US" dirty="0" smtClean="0">
                <a:effectLst/>
              </a:rPr>
              <a:t> Dynasty was a dynasty of seven Roman Emperors who ruled over the Roman Empire during a period of prosperity from 96 CE to 192 CE. These emperors are </a:t>
            </a:r>
            <a:r>
              <a:rPr lang="en-US" dirty="0" err="1" smtClean="0">
                <a:effectLst/>
              </a:rPr>
              <a:t>Nerva</a:t>
            </a:r>
            <a:r>
              <a:rPr lang="en-US" dirty="0" smtClean="0">
                <a:effectLst/>
              </a:rPr>
              <a:t>, </a:t>
            </a:r>
            <a:r>
              <a:rPr lang="en-US" dirty="0" smtClean="0">
                <a:effectLst/>
                <a:hlinkClick r:id="rId6"/>
              </a:rPr>
              <a:t>Trajan</a:t>
            </a:r>
            <a:r>
              <a:rPr lang="en-US" dirty="0" smtClean="0">
                <a:effectLst/>
              </a:rPr>
              <a:t>, </a:t>
            </a:r>
            <a:r>
              <a:rPr lang="en-US" dirty="0" smtClean="0">
                <a:effectLst/>
                <a:hlinkClick r:id="rId7"/>
              </a:rPr>
              <a:t>Hadrian</a:t>
            </a:r>
            <a:r>
              <a:rPr lang="en-US" dirty="0" smtClean="0">
                <a:effectLst/>
              </a:rPr>
              <a:t>, </a:t>
            </a:r>
            <a:r>
              <a:rPr lang="en-US" dirty="0" err="1" smtClean="0">
                <a:effectLst/>
              </a:rPr>
              <a:t>Antoninus</a:t>
            </a:r>
            <a:r>
              <a:rPr lang="en-US" dirty="0" smtClean="0">
                <a:effectLst/>
              </a:rPr>
              <a:t> Pius, </a:t>
            </a:r>
            <a:r>
              <a:rPr lang="en-US" dirty="0" smtClean="0">
                <a:effectLst/>
                <a:hlinkClick r:id="rId8"/>
              </a:rPr>
              <a:t>Marcus Aurelius</a:t>
            </a:r>
            <a:r>
              <a:rPr lang="en-US" dirty="0" smtClean="0">
                <a:effectLst/>
              </a:rPr>
              <a:t>, Lucius </a:t>
            </a:r>
            <a:r>
              <a:rPr lang="en-US" dirty="0" err="1" smtClean="0">
                <a:effectLst/>
              </a:rPr>
              <a:t>Verus</a:t>
            </a:r>
            <a:r>
              <a:rPr lang="en-US" dirty="0" smtClean="0">
                <a:effectLst/>
              </a:rPr>
              <a:t>, and Commodus.</a:t>
            </a:r>
            <a:br>
              <a:rPr lang="en-US" dirty="0" smtClean="0">
                <a:effectLst/>
              </a:rPr>
            </a:br>
            <a:r>
              <a:rPr lang="en-US" dirty="0" smtClean="0">
                <a:effectLst/>
              </a:rPr>
              <a:t/>
            </a:r>
            <a:br>
              <a:rPr lang="en-US" dirty="0" smtClean="0">
                <a:effectLst/>
              </a:rPr>
            </a:br>
            <a:r>
              <a:rPr lang="en-US" dirty="0" smtClean="0">
                <a:effectLst/>
              </a:rPr>
              <a:t>Source: Boundless. “The Golden Age of Rome.” </a:t>
            </a:r>
            <a:r>
              <a:rPr lang="en-US" i="1" dirty="0" smtClean="0">
                <a:effectLst/>
              </a:rPr>
              <a:t>Boundless World History I: Ancient-1600</a:t>
            </a:r>
            <a:r>
              <a:rPr lang="en-US" dirty="0" smtClean="0">
                <a:effectLst/>
              </a:rPr>
              <a:t>. Boundless, 10 Jul. 2015. Retrieved 14 Jul. 2015 from https://www.boundless.com/world-history/textbooks/boundless-world-history-i-ancient-1600-textbook/the-roman-world-5/the-roman-empire-33/the-golden-age-of-rome-130-13196/</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35</a:t>
            </a:fld>
            <a:endParaRPr lang="en-US"/>
          </a:p>
        </p:txBody>
      </p:sp>
    </p:spTree>
    <p:extLst>
      <p:ext uri="{BB962C8B-B14F-4D97-AF65-F5344CB8AC3E}">
        <p14:creationId xmlns="" xmlns:p14="http://schemas.microsoft.com/office/powerpoint/2010/main" val="1904721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Yeshua</a:t>
            </a:r>
            <a:r>
              <a:rPr lang="en-US" dirty="0" smtClean="0"/>
              <a:t> died in 30AD (mas o </a:t>
            </a:r>
            <a:r>
              <a:rPr lang="en-US" dirty="0" err="1" smtClean="0"/>
              <a:t>menos</a:t>
            </a:r>
            <a:r>
              <a:rPr lang="en-US" dirty="0" smtClean="0"/>
              <a:t>)</a:t>
            </a:r>
          </a:p>
          <a:p>
            <a:r>
              <a:rPr lang="en-US" b="1" dirty="0" err="1" smtClean="0"/>
              <a:t>Abū</a:t>
            </a:r>
            <a:r>
              <a:rPr lang="en-US" b="1" dirty="0" smtClean="0"/>
              <a:t> al-</a:t>
            </a:r>
            <a:r>
              <a:rPr lang="en-US" b="1" dirty="0" err="1" smtClean="0"/>
              <a:t>Qāsim</a:t>
            </a:r>
            <a:r>
              <a:rPr lang="en-US" b="1" dirty="0" smtClean="0"/>
              <a:t> </a:t>
            </a:r>
            <a:r>
              <a:rPr lang="en-US" b="1" dirty="0" err="1" smtClean="0"/>
              <a:t>Muḥammad</a:t>
            </a:r>
            <a:r>
              <a:rPr lang="en-US" b="1" dirty="0" smtClean="0"/>
              <a:t> ibn </a:t>
            </a:r>
            <a:r>
              <a:rPr lang="en-US" b="1" dirty="0" err="1" smtClean="0"/>
              <a:t>ʿAbd</a:t>
            </a:r>
            <a:r>
              <a:rPr lang="en-US" b="1" dirty="0" smtClean="0"/>
              <a:t> </a:t>
            </a:r>
            <a:r>
              <a:rPr lang="en-US" b="1" dirty="0" err="1" smtClean="0"/>
              <a:t>Allāh</a:t>
            </a:r>
            <a:r>
              <a:rPr lang="en-US" b="1" dirty="0" smtClean="0"/>
              <a:t> ibn </a:t>
            </a:r>
            <a:r>
              <a:rPr lang="en-US" b="1" dirty="0" err="1" smtClean="0"/>
              <a:t>ʿAbd</a:t>
            </a:r>
            <a:r>
              <a:rPr lang="en-US" b="1" dirty="0" smtClean="0"/>
              <a:t> al-</a:t>
            </a:r>
            <a:r>
              <a:rPr lang="en-US" b="1" dirty="0" err="1" smtClean="0"/>
              <a:t>Muṭṭalib</a:t>
            </a:r>
            <a:r>
              <a:rPr lang="en-US" b="1" dirty="0" smtClean="0"/>
              <a:t> ibn </a:t>
            </a:r>
            <a:r>
              <a:rPr lang="en-US" b="1" dirty="0" err="1" smtClean="0"/>
              <a:t>Hāshim</a:t>
            </a:r>
            <a:r>
              <a:rPr lang="en-US" b="1" dirty="0" smtClean="0"/>
              <a:t> d.</a:t>
            </a:r>
            <a:r>
              <a:rPr lang="en-US" dirty="0" smtClean="0"/>
              <a:t> 8 June 632</a:t>
            </a:r>
          </a:p>
          <a:p>
            <a:r>
              <a:rPr lang="en-US" dirty="0"/>
              <a:t>$13,934,527,311,807,600</a:t>
            </a:r>
            <a:r>
              <a:rPr lang="en-US" dirty="0" smtClean="0"/>
              <a:t> </a:t>
            </a:r>
          </a:p>
          <a:p>
            <a:r>
              <a:rPr lang="en-US" dirty="0" smtClean="0"/>
              <a:t>Universe extent:  46.5B</a:t>
            </a:r>
            <a:r>
              <a:rPr lang="en-US" baseline="0" dirty="0" smtClean="0"/>
              <a:t> LY</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36</a:t>
            </a:fld>
            <a:endParaRPr lang="en-US"/>
          </a:p>
        </p:txBody>
      </p:sp>
    </p:spTree>
    <p:extLst>
      <p:ext uri="{BB962C8B-B14F-4D97-AF65-F5344CB8AC3E}">
        <p14:creationId xmlns="" xmlns:p14="http://schemas.microsoft.com/office/powerpoint/2010/main" val="2205966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Zimbabwe literally means "stone dwelling" in the Shona language. British destroyed the traditional power in the 1890 and </a:t>
            </a:r>
            <a:r>
              <a:rPr lang="en-US" dirty="0" err="1" smtClean="0"/>
              <a:t>colonised</a:t>
            </a:r>
            <a:r>
              <a:rPr lang="en-US" dirty="0" smtClean="0"/>
              <a:t> the plateau which the named Rhodesia</a:t>
            </a:r>
          </a:p>
          <a:p>
            <a:endParaRPr lang="en-US" dirty="0" smtClean="0"/>
          </a:p>
          <a:p>
            <a:r>
              <a:rPr lang="en-US" dirty="0" smtClean="0"/>
              <a:t>The Shona (10.7M in Zimbabwe as of 2015) people are known for the high quality of </a:t>
            </a:r>
            <a:r>
              <a:rPr lang="en-US" dirty="0" smtClean="0">
                <a:hlinkClick r:id="rId3" tooltip="Shona sculpture"/>
              </a:rPr>
              <a:t>their stone sculptures</a:t>
            </a:r>
            <a:r>
              <a:rPr lang="en-US" dirty="0" smtClean="0"/>
              <a:t>. Also traditional pottery was of a high level. The traditional textile production was poor, </a:t>
            </a:r>
            <a:r>
              <a:rPr lang="en-US" dirty="0" err="1" smtClean="0"/>
              <a:t>i</a:t>
            </a:r>
            <a:r>
              <a:rPr lang="en-US" dirty="0" smtClean="0"/>
              <a:t>. e. expensive and of low quality. People preferred to wear skins or imported tissues.</a:t>
            </a:r>
            <a:r>
              <a:rPr lang="en-US" baseline="30000" dirty="0" smtClean="0">
                <a:hlinkClick r:id="rId4"/>
              </a:rPr>
              <a:t>[15]</a:t>
            </a:r>
            <a:r>
              <a:rPr lang="en-US" baseline="0" dirty="0" smtClean="0"/>
              <a:t>  </a:t>
            </a:r>
            <a:r>
              <a:rPr lang="en-US" dirty="0" smtClean="0"/>
              <a:t>Shona traditional music, in contrast to European tradition but embedded in other African traditions, tends to constant melodies and variable rhythms. The most important instrument besides drums is the </a:t>
            </a:r>
            <a:r>
              <a:rPr lang="en-US" dirty="0" smtClean="0">
                <a:hlinkClick r:id="rId5" tooltip="Mbira"/>
              </a:rPr>
              <a:t>mbira</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37</a:t>
            </a:fld>
            <a:endParaRPr lang="en-US"/>
          </a:p>
        </p:txBody>
      </p:sp>
    </p:spTree>
    <p:extLst>
      <p:ext uri="{BB962C8B-B14F-4D97-AF65-F5344CB8AC3E}">
        <p14:creationId xmlns="" xmlns:p14="http://schemas.microsoft.com/office/powerpoint/2010/main" val="2411612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1983 exchange rate of 1</a:t>
            </a:r>
            <a:r>
              <a:rPr lang="en-US" baseline="30000" dirty="0" smtClean="0"/>
              <a:t>st</a:t>
            </a:r>
            <a:r>
              <a:rPr lang="en-US" dirty="0" smtClean="0"/>
              <a:t> ZD was $1; in 1997 it had </a:t>
            </a:r>
            <a:r>
              <a:rPr lang="en-US" dirty="0" err="1" smtClean="0"/>
              <a:t>devaled</a:t>
            </a:r>
            <a:r>
              <a:rPr lang="en-US" dirty="0" smtClean="0"/>
              <a:t> to 1/10 $US</a:t>
            </a:r>
          </a:p>
          <a:p>
            <a:r>
              <a:rPr lang="en-US" dirty="0" smtClean="0"/>
              <a:t>Still using $100 in</a:t>
            </a:r>
            <a:r>
              <a:rPr lang="en-US" baseline="0" dirty="0" smtClean="0"/>
              <a:t> 2007.  Rocks are the </a:t>
            </a:r>
            <a:r>
              <a:rPr lang="en-US" dirty="0" err="1" smtClean="0">
                <a:hlinkClick r:id="rId3" tooltip="Balancing Rocks"/>
              </a:rPr>
              <a:t>Chiremba</a:t>
            </a:r>
            <a:r>
              <a:rPr lang="en-US" dirty="0" smtClean="0">
                <a:hlinkClick r:id="rId3" tooltip="Balancing Rocks"/>
              </a:rPr>
              <a:t> Balancing Rocks</a:t>
            </a:r>
            <a:r>
              <a:rPr lang="en-US" dirty="0" smtClean="0"/>
              <a:t> in </a:t>
            </a:r>
            <a:r>
              <a:rPr lang="en-US" dirty="0" smtClean="0">
                <a:hlinkClick r:id="rId4" tooltip="Epworth, Zimbabwe"/>
              </a:rPr>
              <a:t>Epworth</a:t>
            </a:r>
            <a:r>
              <a:rPr lang="en-US" dirty="0" smtClean="0"/>
              <a:t>, </a:t>
            </a:r>
            <a:r>
              <a:rPr lang="en-US" dirty="0" smtClean="0">
                <a:hlinkClick r:id="rId5" tooltip="Harare"/>
              </a:rPr>
              <a:t>Harare</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40</a:t>
            </a:fld>
            <a:endParaRPr lang="en-US"/>
          </a:p>
        </p:txBody>
      </p:sp>
    </p:spTree>
    <p:extLst>
      <p:ext uri="{BB962C8B-B14F-4D97-AF65-F5344CB8AC3E}">
        <p14:creationId xmlns="" xmlns:p14="http://schemas.microsoft.com/office/powerpoint/2010/main" val="2878652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8-hole punched</a:t>
            </a:r>
            <a:r>
              <a:rPr lang="en-US" baseline="0" dirty="0" smtClean="0"/>
              <a:t> paper tape to CDC </a:t>
            </a:r>
            <a:r>
              <a:rPr lang="en-US" baseline="0" dirty="0" err="1" smtClean="0"/>
              <a:t>xxxxxx</a:t>
            </a:r>
            <a:r>
              <a:rPr lang="en-US" baseline="0" dirty="0" smtClean="0"/>
              <a:t> CPU</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2</a:t>
            </a:fld>
            <a:endParaRPr lang="en-US"/>
          </a:p>
        </p:txBody>
      </p:sp>
    </p:spTree>
    <p:extLst>
      <p:ext uri="{BB962C8B-B14F-4D97-AF65-F5344CB8AC3E}">
        <p14:creationId xmlns="" xmlns:p14="http://schemas.microsoft.com/office/powerpoint/2010/main" val="105159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 15, 2015: 35 *</a:t>
            </a:r>
            <a:r>
              <a:rPr lang="en-US" baseline="0" dirty="0" smtClean="0"/>
              <a:t> 10 * 100Tn = 35Qn == $1 US</a:t>
            </a:r>
          </a:p>
          <a:p>
            <a:r>
              <a:rPr lang="en-US" baseline="0" dirty="0" smtClean="0"/>
              <a:t>100Tn = 0.00285714285714286 $US</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41</a:t>
            </a:fld>
            <a:endParaRPr lang="en-US"/>
          </a:p>
        </p:txBody>
      </p:sp>
    </p:spTree>
    <p:extLst>
      <p:ext uri="{BB962C8B-B14F-4D97-AF65-F5344CB8AC3E}">
        <p14:creationId xmlns="" xmlns:p14="http://schemas.microsoft.com/office/powerpoint/2010/main" val="2935001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t>
            </a:r>
            <a:r>
              <a:rPr lang="en-US" dirty="0" err="1" smtClean="0"/>
              <a:t>logaritymic</a:t>
            </a:r>
            <a:r>
              <a:rPr lang="en-US" dirty="0" smtClean="0"/>
              <a:t> scale</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42</a:t>
            </a:fld>
            <a:endParaRPr lang="en-US"/>
          </a:p>
        </p:txBody>
      </p:sp>
    </p:spTree>
    <p:extLst>
      <p:ext uri="{BB962C8B-B14F-4D97-AF65-F5344CB8AC3E}">
        <p14:creationId xmlns="" xmlns:p14="http://schemas.microsoft.com/office/powerpoint/2010/main" val="3565270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45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Constant inflation is the geometric rate</a:t>
            </a:r>
            <a:r>
              <a:rPr lang="en-US" baseline="0" dirty="0" smtClean="0"/>
              <a:t> of 12.51% from 1980-1990</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46</a:t>
            </a:fld>
            <a:endParaRPr lang="en-US"/>
          </a:p>
        </p:txBody>
      </p:sp>
    </p:spTree>
    <p:extLst>
      <p:ext uri="{BB962C8B-B14F-4D97-AF65-F5344CB8AC3E}">
        <p14:creationId xmlns="" xmlns:p14="http://schemas.microsoft.com/office/powerpoint/2010/main" val="3774282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Exponential growth in growth is explosive</a:t>
            </a:r>
            <a:r>
              <a:rPr lang="en-US" baseline="0" dirty="0" smtClean="0"/>
              <a:t> growth</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47</a:t>
            </a:fld>
            <a:endParaRPr lang="en-US"/>
          </a:p>
        </p:txBody>
      </p:sp>
    </p:spTree>
    <p:extLst>
      <p:ext uri="{BB962C8B-B14F-4D97-AF65-F5344CB8AC3E}">
        <p14:creationId xmlns="" xmlns:p14="http://schemas.microsoft.com/office/powerpoint/2010/main" val="3085251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52</a:t>
            </a:fld>
            <a:endParaRPr lang="en-US"/>
          </a:p>
        </p:txBody>
      </p:sp>
    </p:spTree>
    <p:extLst>
      <p:ext uri="{BB962C8B-B14F-4D97-AF65-F5344CB8AC3E}">
        <p14:creationId xmlns="" xmlns:p14="http://schemas.microsoft.com/office/powerpoint/2010/main" val="113502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in 1980</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53</a:t>
            </a:fld>
            <a:endParaRPr lang="en-US"/>
          </a:p>
        </p:txBody>
      </p:sp>
    </p:spTree>
    <p:extLst>
      <p:ext uri="{BB962C8B-B14F-4D97-AF65-F5344CB8AC3E}">
        <p14:creationId xmlns="" xmlns:p14="http://schemas.microsoft.com/office/powerpoint/2010/main" val="2045109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add notes on VKD</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54</a:t>
            </a:fld>
            <a:endParaRPr lang="en-US"/>
          </a:p>
        </p:txBody>
      </p:sp>
    </p:spTree>
    <p:extLst>
      <p:ext uri="{BB962C8B-B14F-4D97-AF65-F5344CB8AC3E}">
        <p14:creationId xmlns="" xmlns:p14="http://schemas.microsoft.com/office/powerpoint/2010/main" val="1548218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 median home price in Minneapolis </a:t>
            </a:r>
            <a:r>
              <a:rPr lang="en-US" dirty="0" err="1" smtClean="0"/>
              <a:t>St.Paul</a:t>
            </a:r>
            <a:r>
              <a:rPr lang="en-US" dirty="0" smtClean="0"/>
              <a:t>, MN = 210k</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55</a:t>
            </a:fld>
            <a:endParaRPr lang="en-US"/>
          </a:p>
        </p:txBody>
      </p:sp>
    </p:spTree>
    <p:extLst>
      <p:ext uri="{BB962C8B-B14F-4D97-AF65-F5344CB8AC3E}">
        <p14:creationId xmlns="" xmlns:p14="http://schemas.microsoft.com/office/powerpoint/2010/main" val="1758042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67</a:t>
            </a:fld>
            <a:endParaRPr lang="en-US"/>
          </a:p>
        </p:txBody>
      </p:sp>
    </p:spTree>
    <p:extLst>
      <p:ext uri="{BB962C8B-B14F-4D97-AF65-F5344CB8AC3E}">
        <p14:creationId xmlns="" xmlns:p14="http://schemas.microsoft.com/office/powerpoint/2010/main" val="3802123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Dessler</a:t>
            </a:r>
            <a:r>
              <a:rPr lang="en-US" dirty="0" smtClean="0"/>
              <a:t>, professor emeritus of space physics and astronomy, joined Rice in 1963 and founded the world’s first university department of space science</a:t>
            </a:r>
            <a:r>
              <a:rPr lang="en-US" smtClean="0"/>
              <a:t>. </a:t>
            </a:r>
            <a:endParaRPr lang="en-US" dirty="0" smtClean="0"/>
          </a:p>
          <a:p>
            <a:r>
              <a:rPr lang="en-US" dirty="0" smtClean="0"/>
              <a:t>The shape of the Earth's magnetosphere is the direct result of being blasted by solar wind. It prevents most of the particles from the Sun, carried in the solar wind, from hitting the Earth. The Sun and other planets have magnetospheres, but the Earth has the strongest one of all the rocky planets. </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Enroute</a:t>
            </a:r>
            <a:r>
              <a:rPr lang="en-US" dirty="0" smtClean="0"/>
              <a:t> aircraft (5 mi)</a:t>
            </a:r>
          </a:p>
          <a:p>
            <a:r>
              <a:rPr lang="en-US" dirty="0" smtClean="0"/>
              <a:t>Troposphere 20 km (12 mi)</a:t>
            </a:r>
          </a:p>
          <a:p>
            <a:r>
              <a:rPr lang="en-US" dirty="0" smtClean="0"/>
              <a:t>Ionosphere 50-400</a:t>
            </a:r>
            <a:r>
              <a:rPr lang="en-US" baseline="0" dirty="0" smtClean="0"/>
              <a:t> km (30-240 miles)</a:t>
            </a:r>
          </a:p>
          <a:p>
            <a:r>
              <a:rPr lang="en-US" baseline="0" dirty="0" smtClean="0"/>
              <a:t>Low Earth Orbit (100mi)</a:t>
            </a:r>
          </a:p>
          <a:p>
            <a:r>
              <a:rPr lang="en-US" baseline="0" dirty="0" smtClean="0"/>
              <a:t>Geosynchronous orbit  (22,236 mi)</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NY TRACON</a:t>
            </a:r>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9</a:t>
            </a:fld>
            <a:endParaRPr lang="en-US"/>
          </a:p>
        </p:txBody>
      </p:sp>
    </p:spTree>
    <p:extLst>
      <p:ext uri="{BB962C8B-B14F-4D97-AF65-F5344CB8AC3E}">
        <p14:creationId xmlns="" xmlns:p14="http://schemas.microsoft.com/office/powerpoint/2010/main" val="88481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EWR ATCT at night</a:t>
            </a:r>
          </a:p>
          <a:p>
            <a:r>
              <a:rPr lang="en-US" dirty="0" smtClean="0"/>
              <a:t>DFW AA Ops</a:t>
            </a:r>
          </a:p>
          <a:p>
            <a:r>
              <a:rPr lang="en-US" dirty="0" smtClean="0"/>
              <a:t>Pei ATCT</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10</a:t>
            </a:fld>
            <a:endParaRPr lang="en-US"/>
          </a:p>
        </p:txBody>
      </p:sp>
    </p:spTree>
    <p:extLst>
      <p:ext uri="{BB962C8B-B14F-4D97-AF65-F5344CB8AC3E}">
        <p14:creationId xmlns="" xmlns:p14="http://schemas.microsoft.com/office/powerpoint/2010/main" val="57653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Catharsis</a:t>
            </a:r>
            <a:r>
              <a:rPr lang="en-US" dirty="0" smtClean="0"/>
              <a:t>: the process of releasing, and thereby providing relief from, strong or repressed emotions.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Epiphany</a:t>
            </a:r>
            <a:r>
              <a:rPr lang="en-US" dirty="0" smtClean="0"/>
              <a:t>: a sudden, intuitive perception of or insight into the reality or essential meaning of something, usually initiated by some simple, homely, or commonplace occurrence or experience.  (Revelation of Christ to the Magi)</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13</a:t>
            </a:fld>
            <a:endParaRPr lang="en-US"/>
          </a:p>
        </p:txBody>
      </p:sp>
    </p:spTree>
    <p:extLst>
      <p:ext uri="{BB962C8B-B14F-4D97-AF65-F5344CB8AC3E}">
        <p14:creationId xmlns="" xmlns:p14="http://schemas.microsoft.com/office/powerpoint/2010/main" val="1246872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CC  10T	CT /50k# ($500/cent)	JO  15k# $150/cent	KC 37.5k#  	LB 110k </a:t>
            </a:r>
            <a:r>
              <a:rPr lang="en-US" dirty="0" err="1" smtClean="0"/>
              <a:t>ft</a:t>
            </a:r>
            <a:endParaRPr lang="en-US" dirty="0" smtClean="0"/>
          </a:p>
          <a:p>
            <a:r>
              <a:rPr lang="en-US" dirty="0" smtClean="0"/>
              <a:t>SB 112k #	US 100k	10Y 	5Y7</a:t>
            </a:r>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15</a:t>
            </a:fld>
            <a:endParaRPr lang="en-US"/>
          </a:p>
        </p:txBody>
      </p:sp>
    </p:spTree>
    <p:extLst>
      <p:ext uri="{BB962C8B-B14F-4D97-AF65-F5344CB8AC3E}">
        <p14:creationId xmlns="" xmlns:p14="http://schemas.microsoft.com/office/powerpoint/2010/main" val="1776512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 debut at the 2006 Sundance Film Festival and international premiere at Cannes, </a:t>
            </a:r>
            <a:r>
              <a:rPr lang="en-US" i="1" dirty="0" smtClean="0"/>
              <a:t>An Inconvenient Truth</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CD8994A-18D0-4F2D-B30D-D6FE7C1C9BFE}" type="slidenum">
              <a:rPr lang="en-US" smtClean="0"/>
              <a:pPr>
                <a:defRPr/>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43000"/>
            <a:ext cx="77724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2004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5"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6"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733800" y="-304800"/>
            <a:ext cx="49530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7772400" cy="5334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04800"/>
            <a:ext cx="2000250" cy="64770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848350" cy="6477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0"/>
            <a:ext cx="4953000" cy="762000"/>
          </a:xfrm>
          <a:prstGeom prst="rect">
            <a:avLst/>
          </a:prstGeom>
        </p:spPr>
        <p:txBody>
          <a:bodyPr/>
          <a:lstStyle/>
          <a:p>
            <a:r>
              <a:rPr lang="en-US" dirty="0" smtClean="0"/>
              <a:t>edit Master title style</a:t>
            </a:r>
            <a:endParaRPr lang="en-US" dirty="0"/>
          </a:p>
        </p:txBody>
      </p:sp>
      <p:sp>
        <p:nvSpPr>
          <p:cNvPr id="3" name="Content Placeholder 2"/>
          <p:cNvSpPr>
            <a:spLocks noGrp="1"/>
          </p:cNvSpPr>
          <p:nvPr>
            <p:ph idx="1"/>
          </p:nvPr>
        </p:nvSpPr>
        <p:spPr>
          <a:xfrm>
            <a:off x="685800" y="838200"/>
            <a:ext cx="7772400" cy="5334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8"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9"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7"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8"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9"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0" y="0"/>
            <a:ext cx="4953000" cy="609600"/>
          </a:xfrm>
          <a:prstGeom prst="rect">
            <a:avLst/>
          </a:prstGeom>
        </p:spPr>
        <p:txBody>
          <a:bodyPr/>
          <a:lstStyle>
            <a:lvl1pPr>
              <a:defRPr/>
            </a:lvl1pPr>
          </a:lstStyle>
          <a:p>
            <a:r>
              <a:rPr lang="en-US" dirty="0" smtClean="0"/>
              <a:t>Two</a:t>
            </a:r>
            <a:endParaRPr lang="en-US" dirty="0"/>
          </a:p>
        </p:txBody>
      </p:sp>
      <p:sp>
        <p:nvSpPr>
          <p:cNvPr id="3" name="Text Placeholder 2"/>
          <p:cNvSpPr>
            <a:spLocks noGrp="1"/>
          </p:cNvSpPr>
          <p:nvPr>
            <p:ph type="body" sz="half" idx="1"/>
          </p:nvPr>
        </p:nvSpPr>
        <p:spPr>
          <a:xfrm>
            <a:off x="685800" y="838200"/>
            <a:ext cx="3810000" cy="5334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3810000" cy="5334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0"/>
            <a:ext cx="4953000" cy="838200"/>
          </a:xfrm>
          <a:prstGeom prst="rect">
            <a:avLst/>
          </a:prstGeom>
        </p:spPr>
        <p:txBody>
          <a:bodyPr/>
          <a:lstStyle>
            <a:lvl1pPr>
              <a:defRPr/>
            </a:lvl1pPr>
          </a:lstStyle>
          <a:p>
            <a:r>
              <a:rPr lang="en-US" dirty="0" smtClean="0"/>
              <a:t>Blank</a:t>
            </a:r>
            <a:endParaRPr lang="en-US" dirty="0"/>
          </a:p>
        </p:txBody>
      </p:sp>
      <p:sp>
        <p:nvSpPr>
          <p:cNvPr id="6"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7"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8"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0" y="0"/>
            <a:ext cx="4953000" cy="1143000"/>
          </a:xfrm>
          <a:prstGeom prst="rect">
            <a:avLst/>
          </a:prstGeom>
        </p:spPr>
        <p:txBody>
          <a:bodyPr/>
          <a:lstStyle>
            <a:lvl1pPr>
              <a:defRPr/>
            </a:lvl1pPr>
          </a:lstStyle>
          <a:p>
            <a:r>
              <a:rPr lang="en-US" dirty="0" smtClean="0"/>
              <a:t>Two</a:t>
            </a:r>
            <a:endParaRPr lang="en-US" dirty="0"/>
          </a:p>
        </p:txBody>
      </p:sp>
      <p:sp>
        <p:nvSpPr>
          <p:cNvPr id="3" name="Content Placeholder 2"/>
          <p:cNvSpPr>
            <a:spLocks noGrp="1"/>
          </p:cNvSpPr>
          <p:nvPr>
            <p:ph sz="half" idx="1"/>
          </p:nvPr>
        </p:nvSpPr>
        <p:spPr>
          <a:xfrm>
            <a:off x="685800" y="838200"/>
            <a:ext cx="3810000" cy="5334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3810000" cy="5334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0"/>
            <a:ext cx="8229600" cy="731838"/>
          </a:xfrm>
          <a:prstGeom prst="rect">
            <a:avLst/>
          </a:prstGeom>
        </p:spPr>
        <p:txBody>
          <a:bodyPr/>
          <a:lstStyle>
            <a:lvl1pPr>
              <a:defRPr/>
            </a:lvl1pPr>
          </a:lstStyle>
          <a:p>
            <a:r>
              <a:rPr lang="en-US" dirty="0" smtClean="0"/>
              <a:t>edit Master title style</a:t>
            </a:r>
            <a:endParaRPr lang="en-US" dirty="0"/>
          </a:p>
        </p:txBody>
      </p:sp>
      <p:sp>
        <p:nvSpPr>
          <p:cNvPr id="3" name="Text Placeholder 2"/>
          <p:cNvSpPr>
            <a:spLocks noGrp="1"/>
          </p:cNvSpPr>
          <p:nvPr>
            <p:ph type="body" idx="1"/>
          </p:nvPr>
        </p:nvSpPr>
        <p:spPr>
          <a:xfrm>
            <a:off x="457200" y="11430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82762"/>
            <a:ext cx="4040188" cy="3951288"/>
          </a:xfrm>
          <a:prstGeom prst="rect">
            <a:avLst/>
          </a:prstGeom>
        </p:spPr>
        <p:txBody>
          <a:bodyPr/>
          <a:lstStyle>
            <a:lvl1pPr>
              <a:defRPr sz="2400" b="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1430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782762"/>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11" name="Footer Placeholder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12" name="Slide Number Placeholder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6"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7"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9"/>
          <p:cNvSpPr>
            <a:spLocks noGrp="1" noChangeArrowheads="1"/>
          </p:cNvSpPr>
          <p:nvPr>
            <p:ph type="dt" sz="half" idx="10"/>
          </p:nvPr>
        </p:nvSpPr>
        <p:spPr>
          <a:xfrm>
            <a:off x="685800" y="6248400"/>
            <a:ext cx="1905000" cy="457200"/>
          </a:xfrm>
          <a:prstGeom prst="rect">
            <a:avLst/>
          </a:prstGeom>
          <a:ln/>
        </p:spPr>
        <p:txBody>
          <a:bodyPr/>
          <a:lstStyle>
            <a:lvl1pPr>
              <a:defRPr sz="1800" baseline="0"/>
            </a:lvl1pPr>
          </a:lstStyle>
          <a:p>
            <a:pPr>
              <a:defRPr/>
            </a:pPr>
            <a:endParaRPr lang="en-US" dirty="0"/>
          </a:p>
        </p:txBody>
      </p:sp>
      <p:sp>
        <p:nvSpPr>
          <p:cNvPr id="9" name="Rectangle 10"/>
          <p:cNvSpPr>
            <a:spLocks noGrp="1" noChangeArrowheads="1"/>
          </p:cNvSpPr>
          <p:nvPr>
            <p:ph type="ftr" sz="quarter" idx="11"/>
          </p:nvPr>
        </p:nvSpPr>
        <p:spPr>
          <a:xfrm>
            <a:off x="3124200" y="6248400"/>
            <a:ext cx="2895600" cy="457200"/>
          </a:xfrm>
          <a:prstGeom prst="rect">
            <a:avLst/>
          </a:prstGeom>
          <a:ln/>
        </p:spPr>
        <p:txBody>
          <a:bodyPr/>
          <a:lstStyle>
            <a:lvl1pPr algn="ctr">
              <a:defRPr sz="1800" baseline="0"/>
            </a:lvl1pPr>
          </a:lstStyle>
          <a:p>
            <a:pPr>
              <a:defRPr/>
            </a:pPr>
            <a:endParaRPr lang="en-US" dirty="0"/>
          </a:p>
        </p:txBody>
      </p:sp>
      <p:sp>
        <p:nvSpPr>
          <p:cNvPr id="10" name="Rectangle 11"/>
          <p:cNvSpPr>
            <a:spLocks noGrp="1" noChangeArrowheads="1"/>
          </p:cNvSpPr>
          <p:nvPr>
            <p:ph type="sldNum" sz="quarter" idx="12"/>
          </p:nvPr>
        </p:nvSpPr>
        <p:spPr>
          <a:xfrm>
            <a:off x="6553200" y="6248400"/>
            <a:ext cx="1905000" cy="457200"/>
          </a:xfrm>
          <a:prstGeom prst="rect">
            <a:avLst/>
          </a:prstGeom>
          <a:ln/>
        </p:spPr>
        <p:txBody>
          <a:bodyPr/>
          <a:lstStyle>
            <a:lvl1pPr algn="r">
              <a:defRPr sz="1800" baseline="0"/>
            </a:lvl1pPr>
          </a:lstStyle>
          <a:p>
            <a:pPr>
              <a:defRPr/>
            </a:pPr>
            <a:fld id="{15722759-F944-452F-8A2E-5BCAADBD740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RicePP-1"/>
          <p:cNvPicPr>
            <a:picLocks noChangeArrowheads="1"/>
          </p:cNvPicPr>
          <p:nvPr/>
        </p:nvPicPr>
        <p:blipFill>
          <a:blip r:embed="rId14" cstate="print"/>
          <a:srcRect b="89341"/>
          <a:stretch>
            <a:fillRect/>
          </a:stretch>
        </p:blipFill>
        <p:spPr bwMode="auto">
          <a:xfrm>
            <a:off x="-1586" y="-1587"/>
            <a:ext cx="9143245" cy="73085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4" r:id="rId5"/>
    <p:sldLayoutId id="2147483652" r:id="rId6"/>
    <p:sldLayoutId id="2147483653" r:id="rId7"/>
    <p:sldLayoutId id="2147483655" r:id="rId8"/>
    <p:sldLayoutId id="2147483656" r:id="rId9"/>
    <p:sldLayoutId id="2147483657" r:id="rId10"/>
    <p:sldLayoutId id="2147483658" r:id="rId11"/>
    <p:sldLayoutId id="2147483659" r:id="rId12"/>
  </p:sldLayoutIdLst>
  <p:hf hdr="0" ftr="0" dt="0"/>
  <p:txStyles>
    <p:titleStyle>
      <a:lvl1pPr algn="r" rtl="0" eaLnBrk="1" fontAlgn="base" hangingPunct="1">
        <a:spcBef>
          <a:spcPct val="0"/>
        </a:spcBef>
        <a:spcAft>
          <a:spcPct val="0"/>
        </a:spcAft>
        <a:defRPr sz="4000">
          <a:solidFill>
            <a:schemeClr val="bg1"/>
          </a:solidFill>
          <a:latin typeface="+mj-lt"/>
          <a:ea typeface="+mj-ea"/>
          <a:cs typeface="+mj-cs"/>
        </a:defRPr>
      </a:lvl1pPr>
      <a:lvl2pPr algn="r" rtl="0" eaLnBrk="1" fontAlgn="base" hangingPunct="1">
        <a:spcBef>
          <a:spcPct val="0"/>
        </a:spcBef>
        <a:spcAft>
          <a:spcPct val="0"/>
        </a:spcAft>
        <a:defRPr sz="4000">
          <a:solidFill>
            <a:schemeClr val="bg1"/>
          </a:solidFill>
          <a:latin typeface="Arial" charset="0"/>
          <a:ea typeface="ＭＳ Ｐゴシック" pitchFamily="1" charset="-128"/>
        </a:defRPr>
      </a:lvl2pPr>
      <a:lvl3pPr algn="r" rtl="0" eaLnBrk="1" fontAlgn="base" hangingPunct="1">
        <a:spcBef>
          <a:spcPct val="0"/>
        </a:spcBef>
        <a:spcAft>
          <a:spcPct val="0"/>
        </a:spcAft>
        <a:defRPr sz="4000">
          <a:solidFill>
            <a:schemeClr val="bg1"/>
          </a:solidFill>
          <a:latin typeface="Arial" charset="0"/>
          <a:ea typeface="ＭＳ Ｐゴシック" pitchFamily="1" charset="-128"/>
        </a:defRPr>
      </a:lvl3pPr>
      <a:lvl4pPr algn="r" rtl="0" eaLnBrk="1" fontAlgn="base" hangingPunct="1">
        <a:spcBef>
          <a:spcPct val="0"/>
        </a:spcBef>
        <a:spcAft>
          <a:spcPct val="0"/>
        </a:spcAft>
        <a:defRPr sz="4000">
          <a:solidFill>
            <a:schemeClr val="bg1"/>
          </a:solidFill>
          <a:latin typeface="Arial" charset="0"/>
          <a:ea typeface="ＭＳ Ｐゴシック" pitchFamily="1" charset="-128"/>
        </a:defRPr>
      </a:lvl4pPr>
      <a:lvl5pPr algn="r" rtl="0" eaLnBrk="1" fontAlgn="base" hangingPunct="1">
        <a:spcBef>
          <a:spcPct val="0"/>
        </a:spcBef>
        <a:spcAft>
          <a:spcPct val="0"/>
        </a:spcAft>
        <a:defRPr sz="4000">
          <a:solidFill>
            <a:schemeClr val="bg1"/>
          </a:solidFill>
          <a:latin typeface="Arial" charset="0"/>
          <a:ea typeface="ＭＳ Ｐゴシック" pitchFamily="1" charset="-128"/>
        </a:defRPr>
      </a:lvl5pPr>
      <a:lvl6pPr marL="457200" algn="r" rtl="0" eaLnBrk="1" fontAlgn="base" hangingPunct="1">
        <a:spcBef>
          <a:spcPct val="0"/>
        </a:spcBef>
        <a:spcAft>
          <a:spcPct val="0"/>
        </a:spcAft>
        <a:defRPr sz="4000">
          <a:solidFill>
            <a:schemeClr val="bg1"/>
          </a:solidFill>
          <a:latin typeface="Arial" charset="0"/>
          <a:ea typeface="ＭＳ Ｐゴシック" pitchFamily="1" charset="-128"/>
        </a:defRPr>
      </a:lvl6pPr>
      <a:lvl7pPr marL="914400" algn="r" rtl="0" eaLnBrk="1" fontAlgn="base" hangingPunct="1">
        <a:spcBef>
          <a:spcPct val="0"/>
        </a:spcBef>
        <a:spcAft>
          <a:spcPct val="0"/>
        </a:spcAft>
        <a:defRPr sz="4000">
          <a:solidFill>
            <a:schemeClr val="bg1"/>
          </a:solidFill>
          <a:latin typeface="Arial" charset="0"/>
          <a:ea typeface="ＭＳ Ｐゴシック" pitchFamily="1" charset="-128"/>
        </a:defRPr>
      </a:lvl7pPr>
      <a:lvl8pPr marL="1371600" algn="r" rtl="0" eaLnBrk="1" fontAlgn="base" hangingPunct="1">
        <a:spcBef>
          <a:spcPct val="0"/>
        </a:spcBef>
        <a:spcAft>
          <a:spcPct val="0"/>
        </a:spcAft>
        <a:defRPr sz="4000">
          <a:solidFill>
            <a:schemeClr val="bg1"/>
          </a:solidFill>
          <a:latin typeface="Arial" charset="0"/>
          <a:ea typeface="ＭＳ Ｐゴシック" pitchFamily="1" charset="-128"/>
        </a:defRPr>
      </a:lvl8pPr>
      <a:lvl9pPr marL="1828800" algn="r" rtl="0" eaLnBrk="1" fontAlgn="base" hangingPunct="1">
        <a:spcBef>
          <a:spcPct val="0"/>
        </a:spcBef>
        <a:spcAft>
          <a:spcPct val="0"/>
        </a:spcAft>
        <a:defRPr sz="4000">
          <a:solidFill>
            <a:schemeClr val="bg1"/>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stat.rice.edu/~dobelman/textfiles/people.abc-statement.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Balancing_Rock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en.wikipedia.org/wiki/Harare" TargetMode="External"/><Relationship Id="rId4" Type="http://schemas.openxmlformats.org/officeDocument/2006/relationships/hyperlink" Target="https://en.wikipedia.org/wiki/Epworth,_Zimbabw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Grp="1" noChangeArrowheads="1"/>
          </p:cNvSpPr>
          <p:nvPr>
            <p:ph type="ctrTitle"/>
          </p:nvPr>
        </p:nvSpPr>
        <p:spPr>
          <a:xfrm>
            <a:off x="685800" y="1295400"/>
            <a:ext cx="7772400" cy="2057400"/>
          </a:xfrm>
          <a:noFill/>
        </p:spPr>
        <p:txBody>
          <a:bodyPr/>
          <a:lstStyle/>
          <a:p>
            <a:pPr algn="ctr" eaLnBrk="1" hangingPunct="1"/>
            <a:r>
              <a:rPr lang="en-US" sz="4400" dirty="0" smtClean="0">
                <a:solidFill>
                  <a:schemeClr val="tx1"/>
                </a:solidFill>
              </a:rPr>
              <a:t>“</a:t>
            </a:r>
            <a:r>
              <a:rPr lang="en-US" sz="5400" dirty="0" smtClean="0">
                <a:solidFill>
                  <a:schemeClr val="tx1"/>
                </a:solidFill>
              </a:rPr>
              <a:t>Big</a:t>
            </a:r>
            <a:r>
              <a:rPr lang="en-US" sz="4400" dirty="0" smtClean="0">
                <a:solidFill>
                  <a:schemeClr val="tx1"/>
                </a:solidFill>
              </a:rPr>
              <a:t> Math”</a:t>
            </a:r>
            <a:br>
              <a:rPr lang="en-US" sz="4400" dirty="0" smtClean="0">
                <a:solidFill>
                  <a:schemeClr val="tx1"/>
                </a:solidFill>
              </a:rPr>
            </a:br>
            <a:r>
              <a:rPr lang="en-US" dirty="0">
                <a:solidFill>
                  <a:schemeClr val="tx1"/>
                </a:solidFill>
              </a:rPr>
              <a:t/>
            </a:r>
            <a:br>
              <a:rPr lang="en-US" dirty="0">
                <a:solidFill>
                  <a:schemeClr val="tx1"/>
                </a:solidFill>
              </a:rPr>
            </a:br>
            <a:r>
              <a:rPr lang="en-US" sz="3600" dirty="0" smtClean="0">
                <a:solidFill>
                  <a:schemeClr val="tx1"/>
                </a:solidFill>
              </a:rPr>
              <a:t>J.A. </a:t>
            </a:r>
            <a:r>
              <a:rPr lang="en-US" sz="3600" dirty="0" err="1" smtClean="0">
                <a:solidFill>
                  <a:schemeClr val="tx1"/>
                </a:solidFill>
              </a:rPr>
              <a:t>Dobelman</a:t>
            </a:r>
            <a:endParaRPr lang="en-US" sz="3600" dirty="0" smtClean="0">
              <a:solidFill>
                <a:schemeClr val="tx1"/>
              </a:solidFill>
            </a:endParaRPr>
          </a:p>
        </p:txBody>
      </p:sp>
      <p:sp>
        <p:nvSpPr>
          <p:cNvPr id="2051" name="Rectangle 6"/>
          <p:cNvSpPr>
            <a:spLocks noGrp="1" noChangeArrowheads="1"/>
          </p:cNvSpPr>
          <p:nvPr>
            <p:ph type="subTitle" idx="1"/>
          </p:nvPr>
        </p:nvSpPr>
        <p:spPr>
          <a:xfrm>
            <a:off x="838200" y="3581400"/>
            <a:ext cx="7543800" cy="2667000"/>
          </a:xfrm>
          <a:noFill/>
        </p:spPr>
        <p:txBody>
          <a:bodyPr/>
          <a:lstStyle/>
          <a:p>
            <a:endParaRPr lang="en-US" dirty="0" smtClean="0"/>
          </a:p>
          <a:p>
            <a:r>
              <a:rPr lang="en-US" dirty="0" smtClean="0"/>
              <a:t>Math-Science </a:t>
            </a:r>
            <a:r>
              <a:rPr lang="en-US" dirty="0"/>
              <a:t>Scholars Program</a:t>
            </a:r>
            <a:endParaRPr lang="en-US" dirty="0" smtClean="0"/>
          </a:p>
          <a:p>
            <a:pPr eaLnBrk="1" hangingPunct="1"/>
            <a:r>
              <a:rPr lang="en-US" sz="2400" dirty="0" smtClean="0"/>
              <a:t>July 16</a:t>
            </a:r>
            <a:r>
              <a:rPr lang="en-US" sz="2400" baseline="30000" dirty="0" smtClean="0"/>
              <a:t>th</a:t>
            </a:r>
            <a:r>
              <a:rPr lang="en-US" sz="2400" dirty="0" smtClean="0"/>
              <a:t>, 2015</a:t>
            </a:r>
            <a:endParaRPr lang="en-US" dirty="0" smtClean="0"/>
          </a:p>
        </p:txBody>
      </p:sp>
      <p:sp>
        <p:nvSpPr>
          <p:cNvPr id="2052" name="Text Box 8"/>
          <p:cNvSpPr txBox="1">
            <a:spLocks noChangeArrowheads="1"/>
          </p:cNvSpPr>
          <p:nvPr/>
        </p:nvSpPr>
        <p:spPr bwMode="auto">
          <a:xfrm>
            <a:off x="3503612" y="138113"/>
            <a:ext cx="5335587" cy="338554"/>
          </a:xfrm>
          <a:prstGeom prst="rect">
            <a:avLst/>
          </a:prstGeom>
          <a:noFill/>
          <a:ln w="9525">
            <a:noFill/>
            <a:miter lim="800000"/>
            <a:headEnd/>
            <a:tailEnd/>
          </a:ln>
        </p:spPr>
        <p:txBody>
          <a:bodyPr wrap="square">
            <a:spAutoFit/>
          </a:bodyPr>
          <a:lstStyle/>
          <a:p>
            <a:r>
              <a:rPr lang="en-US" sz="1600" dirty="0">
                <a:solidFill>
                  <a:schemeClr val="bg1"/>
                </a:solidFill>
                <a:latin typeface="Helvetica" pitchFamily="34" charset="0"/>
              </a:rPr>
              <a:t>George R. Brown School of Engineering </a:t>
            </a:r>
            <a:r>
              <a:rPr lang="en-US" sz="1600" dirty="0" smtClean="0">
                <a:solidFill>
                  <a:schemeClr val="bg1"/>
                </a:solidFill>
                <a:latin typeface="Helvetica" pitchFamily="34" charset="0"/>
              </a:rPr>
              <a:t> - STATISTICS</a:t>
            </a:r>
            <a:endParaRPr lang="en-US" sz="1600" dirty="0">
              <a:latin typeface="Helvetica" pitchFamily="34" charset="0"/>
            </a:endParaRPr>
          </a:p>
        </p:txBody>
      </p:sp>
      <p:pic>
        <p:nvPicPr>
          <p:cNvPr id="2" name="Picture 1"/>
          <p:cNvPicPr>
            <a:picLocks noChangeAspect="1"/>
          </p:cNvPicPr>
          <p:nvPr/>
        </p:nvPicPr>
        <p:blipFill>
          <a:blip r:embed="rId3" cstate="print"/>
          <a:stretch>
            <a:fillRect/>
          </a:stretch>
        </p:blipFill>
        <p:spPr>
          <a:xfrm>
            <a:off x="2619375" y="5629275"/>
            <a:ext cx="3905250" cy="6191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ATCT</a:t>
            </a:r>
            <a:endParaRPr lang="en-US" dirty="0"/>
          </a:p>
        </p:txBody>
      </p:sp>
      <p:sp>
        <p:nvSpPr>
          <p:cNvPr id="4" name="Slide Number Placeholder 3"/>
          <p:cNvSpPr>
            <a:spLocks noGrp="1"/>
          </p:cNvSpPr>
          <p:nvPr>
            <p:ph type="sldNum" sz="quarter" idx="12"/>
          </p:nvPr>
        </p:nvSpPr>
        <p:spPr>
          <a:xfrm>
            <a:off x="6626634" y="6198220"/>
            <a:ext cx="1905000" cy="457200"/>
          </a:xfrm>
        </p:spPr>
        <p:txBody>
          <a:bodyPr/>
          <a:lstStyle/>
          <a:p>
            <a:pPr>
              <a:defRPr/>
            </a:pPr>
            <a:fld id="{15722759-F944-452F-8A2E-5BCAADBD7401}" type="slidenum">
              <a:rPr lang="en-US" smtClean="0"/>
              <a:pPr>
                <a:defRPr/>
              </a:pPr>
              <a:t>10</a:t>
            </a:fld>
            <a:endParaRPr lang="en-US" dirty="0"/>
          </a:p>
        </p:txBody>
      </p:sp>
      <p:pic>
        <p:nvPicPr>
          <p:cNvPr id="14338" name="Picture 2" descr="http://www.gannett-cdn.com/-mm-/1692167653dd649c3add096e880e06dfd2ca1887/c=152-0-880-547&amp;r=x404&amp;c=534x401/local/-/media/2015/03/28/WFAA/WFAA/635631502644116652-American-rebanking-DFW-hub-1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86200" y="838201"/>
            <a:ext cx="4261878" cy="3200399"/>
          </a:xfrm>
          <a:prstGeom prst="rect">
            <a:avLst/>
          </a:prstGeom>
          <a:noFill/>
          <a:extLst>
            <a:ext uri="{909E8E84-426E-40DD-AFC4-6F175D3DCCD1}">
              <a14:hiddenFill xmlns="" xmlns:a14="http://schemas.microsoft.com/office/drawing/2010/main">
                <a:solidFill>
                  <a:srgbClr val="FFFFFF"/>
                </a:solidFill>
              </a14:hiddenFill>
            </a:ext>
          </a:extLst>
        </p:spPr>
      </p:pic>
      <p:pic>
        <p:nvPicPr>
          <p:cNvPr id="14340" name="Picture 4" descr="http://www.natca.org/ULWSiteResources/natcaweb/Resources/image/Insider/Insider2013/Oct42013/OKC.jpg"/>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1138" y="838200"/>
            <a:ext cx="3522662" cy="5334000"/>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516654" y="4131528"/>
            <a:ext cx="3000970" cy="2002209"/>
          </a:xfrm>
          <a:prstGeom prst="rect">
            <a:avLst/>
          </a:prstGeom>
        </p:spPr>
      </p:pic>
    </p:spTree>
    <p:extLst>
      <p:ext uri="{BB962C8B-B14F-4D97-AF65-F5344CB8AC3E}">
        <p14:creationId xmlns="" xmlns:p14="http://schemas.microsoft.com/office/powerpoint/2010/main" val="653476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static.panoramio.com/photos/large/34402649.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19200" y="1521470"/>
            <a:ext cx="7772400" cy="518413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Surveillance</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11</a:t>
            </a:fld>
            <a:endParaRPr lang="en-US" dirty="0"/>
          </a:p>
        </p:txBody>
      </p:sp>
      <p:pic>
        <p:nvPicPr>
          <p:cNvPr id="16386" name="Picture 2" descr="http://ece.wpi.edu/radarcourse/radar%20se_files/asr.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764059"/>
            <a:ext cx="4267200" cy="347280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27170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ILS/NAV</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12</a:t>
            </a:fld>
            <a:endParaRPr lang="en-US" dirty="0"/>
          </a:p>
        </p:txBody>
      </p:sp>
      <p:pic>
        <p:nvPicPr>
          <p:cNvPr id="15362" name="Picture 2" descr=" photo DSCN170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940658"/>
            <a:ext cx="7362825" cy="5524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9806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Catharsis/Epiphany</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13</a:t>
            </a:fld>
            <a:endParaRPr lang="en-US" dirty="0"/>
          </a:p>
        </p:txBody>
      </p:sp>
      <p:pic>
        <p:nvPicPr>
          <p:cNvPr id="8194" name="Picture 2" descr="http://img.medscape.com/article/710/030/710030-fig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6800" y="993038"/>
            <a:ext cx="6833213" cy="525536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US"/>
          </a:p>
        </p:txBody>
      </p:sp>
    </p:spTree>
    <p:extLst>
      <p:ext uri="{BB962C8B-B14F-4D97-AF65-F5344CB8AC3E}">
        <p14:creationId xmlns="" xmlns:p14="http://schemas.microsoft.com/office/powerpoint/2010/main" val="2401651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Quit your Day Job</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14</a:t>
            </a:fld>
            <a:endParaRPr lang="en-US" dirty="0"/>
          </a:p>
        </p:txBody>
      </p:sp>
      <p:pic>
        <p:nvPicPr>
          <p:cNvPr id="5" name="Picture 2" descr="http://ecx.images-amazon.com/images/I/51bHpIDUDxL._SY344_BO1,204,203,200_.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90800" y="848497"/>
            <a:ext cx="3962400" cy="54839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72535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$500 a week!</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15</a:t>
            </a:fld>
            <a:endParaRPr lang="en-US" dirty="0"/>
          </a:p>
        </p:txBody>
      </p:sp>
      <p:pic>
        <p:nvPicPr>
          <p:cNvPr id="5" name="Picture 4"/>
          <p:cNvPicPr>
            <a:picLocks noChangeAspect="1"/>
          </p:cNvPicPr>
          <p:nvPr/>
        </p:nvPicPr>
        <p:blipFill>
          <a:blip r:embed="rId3" cstate="print"/>
          <a:stretch>
            <a:fillRect/>
          </a:stretch>
        </p:blipFill>
        <p:spPr>
          <a:xfrm>
            <a:off x="-28832" y="844378"/>
            <a:ext cx="9144000" cy="5162602"/>
          </a:xfrm>
          <a:prstGeom prst="rect">
            <a:avLst/>
          </a:prstGeom>
        </p:spPr>
      </p:pic>
      <p:sp>
        <p:nvSpPr>
          <p:cNvPr id="6" name="TextBox 5"/>
          <p:cNvSpPr txBox="1"/>
          <p:nvPr/>
        </p:nvSpPr>
        <p:spPr>
          <a:xfrm>
            <a:off x="304800" y="6248400"/>
            <a:ext cx="8610600" cy="400110"/>
          </a:xfrm>
          <a:prstGeom prst="rect">
            <a:avLst/>
          </a:prstGeom>
          <a:noFill/>
        </p:spPr>
        <p:txBody>
          <a:bodyPr wrap="square" rtlCol="0">
            <a:spAutoFit/>
          </a:bodyPr>
          <a:lstStyle/>
          <a:p>
            <a:r>
              <a:rPr lang="en-US" sz="2000" dirty="0" smtClean="0"/>
              <a:t>CC: 10T       CT: 50k#       JO: 15k#       KC: 37.5k# (250 bags)</a:t>
            </a:r>
            <a:endParaRPr lang="en-US" sz="2000" dirty="0"/>
          </a:p>
        </p:txBody>
      </p:sp>
    </p:spTree>
    <p:extLst>
      <p:ext uri="{BB962C8B-B14F-4D97-AF65-F5344CB8AC3E}">
        <p14:creationId xmlns="" xmlns:p14="http://schemas.microsoft.com/office/powerpoint/2010/main" val="2225351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Rice!</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16</a:t>
            </a:fld>
            <a:endParaRPr lang="en-US" dirty="0"/>
          </a:p>
        </p:txBody>
      </p:sp>
      <p:pic>
        <p:nvPicPr>
          <p:cNvPr id="9218" name="Picture 2" descr="http://www.newgmat.org/wp-content/uploads/2012/04/Rice_JGSB_Logo_BW-2.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09800" y="908284"/>
            <a:ext cx="4648200" cy="535247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21312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1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Program</a:t>
            </a:r>
            <a:endParaRPr lang="en-US" dirty="0"/>
          </a:p>
        </p:txBody>
      </p:sp>
      <p:sp>
        <p:nvSpPr>
          <p:cNvPr id="3" name="Content Placeholder 2"/>
          <p:cNvSpPr>
            <a:spLocks noGrp="1"/>
          </p:cNvSpPr>
          <p:nvPr>
            <p:ph idx="1"/>
          </p:nvPr>
        </p:nvSpPr>
        <p:spPr>
          <a:xfrm>
            <a:off x="533400" y="838200"/>
            <a:ext cx="8382000" cy="5334000"/>
          </a:xfrm>
        </p:spPr>
        <p:txBody>
          <a:bodyPr/>
          <a:lstStyle/>
          <a:p>
            <a:r>
              <a:rPr lang="en-US" dirty="0"/>
              <a:t>Investments </a:t>
            </a:r>
            <a:r>
              <a:rPr lang="en-US" dirty="0" smtClean="0"/>
              <a:t>analysis</a:t>
            </a:r>
          </a:p>
          <a:p>
            <a:r>
              <a:rPr lang="en-US" dirty="0"/>
              <a:t>stochastic modeling for markets and </a:t>
            </a:r>
            <a:r>
              <a:rPr lang="en-US" dirty="0" smtClean="0"/>
              <a:t>finance</a:t>
            </a:r>
          </a:p>
          <a:p>
            <a:r>
              <a:rPr lang="en-US" dirty="0"/>
              <a:t>simulation-based and quantitative portfolio selection and </a:t>
            </a:r>
            <a:r>
              <a:rPr lang="en-US" dirty="0" smtClean="0"/>
              <a:t>management</a:t>
            </a:r>
          </a:p>
          <a:p>
            <a:r>
              <a:rPr lang="en-US" dirty="0"/>
              <a:t>display of quantitative </a:t>
            </a:r>
            <a:r>
              <a:rPr lang="en-US" dirty="0" smtClean="0"/>
              <a:t>information</a:t>
            </a:r>
          </a:p>
          <a:p>
            <a:r>
              <a:rPr lang="en-US" dirty="0"/>
              <a:t>improved </a:t>
            </a:r>
            <a:r>
              <a:rPr lang="en-US" dirty="0" smtClean="0"/>
              <a:t>communication</a:t>
            </a:r>
          </a:p>
          <a:p>
            <a:r>
              <a:rPr lang="en-US" dirty="0"/>
              <a:t>applications of engineering models to other statistical </a:t>
            </a:r>
            <a:r>
              <a:rPr lang="en-US" dirty="0" smtClean="0"/>
              <a:t>problems</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17</a:t>
            </a:fld>
            <a:endParaRPr lang="en-US" dirty="0"/>
          </a:p>
        </p:txBody>
      </p:sp>
    </p:spTree>
    <p:extLst>
      <p:ext uri="{BB962C8B-B14F-4D97-AF65-F5344CB8AC3E}">
        <p14:creationId xmlns="" xmlns:p14="http://schemas.microsoft.com/office/powerpoint/2010/main" val="89688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2006-8 Predictions</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r>
              <a:rPr lang="en-US" dirty="0" smtClean="0"/>
              <a:t>ABC News</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18</a:t>
            </a:fld>
            <a:endParaRPr lang="en-US" dirty="0"/>
          </a:p>
        </p:txBody>
      </p:sp>
      <p:pic>
        <p:nvPicPr>
          <p:cNvPr id="5" name="Picture 4"/>
          <p:cNvPicPr>
            <a:picLocks noChangeAspect="1"/>
          </p:cNvPicPr>
          <p:nvPr/>
        </p:nvPicPr>
        <p:blipFill>
          <a:blip r:embed="rId3" cstate="print"/>
          <a:stretch>
            <a:fillRect/>
          </a:stretch>
        </p:blipFill>
        <p:spPr>
          <a:xfrm>
            <a:off x="457200" y="838200"/>
            <a:ext cx="6334125" cy="4438650"/>
          </a:xfrm>
          <a:prstGeom prst="rect">
            <a:avLst/>
          </a:prstGeom>
        </p:spPr>
      </p:pic>
      <p:pic>
        <p:nvPicPr>
          <p:cNvPr id="8194" name="Picture 2" descr="new_york_underwater_by_bluemonkeyart"/>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76800" y="3200401"/>
            <a:ext cx="4063999" cy="30479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66022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2006 Predictions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2616820" y="1143000"/>
            <a:ext cx="3962400" cy="5221971"/>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19</a:t>
            </a:fld>
            <a:endParaRPr lang="en-US" dirty="0"/>
          </a:p>
        </p:txBody>
      </p:sp>
    </p:spTree>
    <p:extLst>
      <p:ext uri="{BB962C8B-B14F-4D97-AF65-F5344CB8AC3E}">
        <p14:creationId xmlns="" xmlns:p14="http://schemas.microsoft.com/office/powerpoint/2010/main" val="969849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745684" y="918519"/>
            <a:ext cx="3216716" cy="5569626"/>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a:t>
            </a:fld>
            <a:endParaRPr lang="en-US" dirty="0"/>
          </a:p>
        </p:txBody>
      </p:sp>
      <p:pic>
        <p:nvPicPr>
          <p:cNvPr id="8194" name="Picture 2" descr="http://bpastudio.csudh.edu/fac/lpress/471/hout/misc/tty.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19368" y="926757"/>
            <a:ext cx="3810000" cy="234315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5" cstate="print"/>
          <a:stretch>
            <a:fillRect/>
          </a:stretch>
        </p:blipFill>
        <p:spPr>
          <a:xfrm>
            <a:off x="4623085" y="3373127"/>
            <a:ext cx="3103868" cy="309086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Math Will Rock</a:t>
            </a:r>
            <a:endParaRPr lang="en-US" dirty="0"/>
          </a:p>
        </p:txBody>
      </p:sp>
      <p:sp>
        <p:nvSpPr>
          <p:cNvPr id="3" name="Content Placeholder 2"/>
          <p:cNvSpPr>
            <a:spLocks noGrp="1"/>
          </p:cNvSpPr>
          <p:nvPr>
            <p:ph idx="1"/>
          </p:nvPr>
        </p:nvSpPr>
        <p:spPr>
          <a:xfrm>
            <a:off x="533400" y="709961"/>
            <a:ext cx="8382000" cy="5334000"/>
          </a:xfrm>
        </p:spPr>
        <p:txBody>
          <a:bodyPr/>
          <a:lstStyle/>
          <a:p>
            <a:r>
              <a:rPr lang="en-US" dirty="0" smtClean="0"/>
              <a:t>“Quants” turned finance world upside down in 1973</a:t>
            </a:r>
          </a:p>
          <a:p>
            <a:r>
              <a:rPr lang="en-US" dirty="0" smtClean="0"/>
              <a:t>30 years later “Data Mining” emerges</a:t>
            </a:r>
          </a:p>
          <a:p>
            <a:r>
              <a:rPr lang="en-US" dirty="0" smtClean="0"/>
              <a:t>Mathematics and computer science</a:t>
            </a:r>
          </a:p>
          <a:p>
            <a:r>
              <a:rPr lang="en-US" dirty="0" smtClean="0"/>
              <a:t>Modeling YOU as a customer, a specimen and a target</a:t>
            </a:r>
          </a:p>
          <a:p>
            <a:r>
              <a:rPr lang="en-US" dirty="0" smtClean="0"/>
              <a:t>Behavioral prediction</a:t>
            </a:r>
          </a:p>
          <a:p>
            <a:pPr lvl="1"/>
            <a:r>
              <a:rPr lang="en-US" dirty="0" smtClean="0"/>
              <a:t>Revenue management and optimization</a:t>
            </a:r>
          </a:p>
          <a:p>
            <a:pPr lvl="1"/>
            <a:r>
              <a:rPr lang="en-US" dirty="0" smtClean="0"/>
              <a:t>Surveillance</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20</a:t>
            </a:fld>
            <a:endParaRPr lang="en-US" dirty="0"/>
          </a:p>
        </p:txBody>
      </p:sp>
    </p:spTree>
    <p:extLst>
      <p:ext uri="{BB962C8B-B14F-4D97-AF65-F5344CB8AC3E}">
        <p14:creationId xmlns="" xmlns:p14="http://schemas.microsoft.com/office/powerpoint/2010/main" val="857479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0"/>
            <a:ext cx="5486400" cy="762000"/>
          </a:xfrm>
        </p:spPr>
        <p:txBody>
          <a:bodyPr/>
          <a:lstStyle/>
          <a:p>
            <a:r>
              <a:rPr lang="en-US" sz="2800" dirty="0" smtClean="0"/>
              <a:t>Security, Privacy &amp; Convenience</a:t>
            </a:r>
            <a:endParaRPr lang="en-US" sz="28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21</a:t>
            </a:fld>
            <a:endParaRPr lang="en-US" dirty="0"/>
          </a:p>
        </p:txBody>
      </p:sp>
      <p:pic>
        <p:nvPicPr>
          <p:cNvPr id="8194" name="Picture 2" descr="https://cbsnewyork.files.wordpress.com/2010/11/harrahs-entertainment.jpg?w=620&amp;h=349&amp;crop=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852161"/>
            <a:ext cx="1650380" cy="929005"/>
          </a:xfrm>
          <a:prstGeom prst="rect">
            <a:avLst/>
          </a:prstGeom>
          <a:noFill/>
          <a:extLst>
            <a:ext uri="{909E8E84-426E-40DD-AFC4-6F175D3DCCD1}">
              <a14:hiddenFill xmlns="" xmlns:a14="http://schemas.microsoft.com/office/drawing/2010/main">
                <a:solidFill>
                  <a:srgbClr val="FFFFFF"/>
                </a:solidFill>
              </a14:hiddenFill>
            </a:ext>
          </a:extLst>
        </p:spPr>
      </p:pic>
      <p:pic>
        <p:nvPicPr>
          <p:cNvPr id="8196" name="Picture 4" descr="http://www.krupije-obuka.com/_include/img/slider-images/image0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69023" y="914400"/>
            <a:ext cx="3889817" cy="2590800"/>
          </a:xfrm>
          <a:prstGeom prst="rect">
            <a:avLst/>
          </a:prstGeom>
          <a:noFill/>
          <a:extLst>
            <a:ext uri="{909E8E84-426E-40DD-AFC4-6F175D3DCCD1}">
              <a14:hiddenFill xmlns="" xmlns:a14="http://schemas.microsoft.com/office/drawing/2010/main">
                <a:solidFill>
                  <a:srgbClr val="FFFFFF"/>
                </a:solidFill>
              </a14:hiddenFill>
            </a:ext>
          </a:extLst>
        </p:spPr>
      </p:pic>
      <p:pic>
        <p:nvPicPr>
          <p:cNvPr id="8198" name="Picture 6" descr="http://kogodnow.com/images/2012-09/plane.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4800" y="4191742"/>
            <a:ext cx="4946790" cy="174087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5" cstate="print"/>
          <a:stretch>
            <a:fillRect/>
          </a:stretch>
        </p:blipFill>
        <p:spPr>
          <a:xfrm>
            <a:off x="5418679" y="3875959"/>
            <a:ext cx="3309938" cy="2372441"/>
          </a:xfrm>
          <a:prstGeom prst="rect">
            <a:avLst/>
          </a:prstGeom>
        </p:spPr>
      </p:pic>
      <p:pic>
        <p:nvPicPr>
          <p:cNvPr id="8200" name="Picture 8" descr="http://iheartdreaming.com/wp-content/uploads/2015/04/disney-cruise-front.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2941" y="1919042"/>
            <a:ext cx="2695673" cy="2125663"/>
          </a:xfrm>
          <a:prstGeom prst="rect">
            <a:avLst/>
          </a:prstGeom>
          <a:noFill/>
          <a:extLst>
            <a:ext uri="{909E8E84-426E-40DD-AFC4-6F175D3DCCD1}">
              <a14:hiddenFill xmlns="" xmlns:a14="http://schemas.microsoft.com/office/drawing/2010/main">
                <a:solidFill>
                  <a:srgbClr val="FFFFFF"/>
                </a:solidFill>
              </a14:hiddenFill>
            </a:ext>
          </a:extLst>
        </p:spPr>
      </p:pic>
      <p:pic>
        <p:nvPicPr>
          <p:cNvPr id="8202" name="Picture 10" descr="http://blog.haroldgiddings.com/wp-content/uploads/2015/05/nsa-eagle_0.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153554" y="2130052"/>
            <a:ext cx="1727436" cy="17036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63762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5181600" cy="762000"/>
          </a:xfrm>
        </p:spPr>
        <p:txBody>
          <a:bodyPr/>
          <a:lstStyle/>
          <a:p>
            <a:r>
              <a:rPr lang="en-US" sz="3600" dirty="0" smtClean="0">
                <a:hlinkClick r:id="rId2"/>
              </a:rPr>
              <a:t>More Your Cup of Tea?</a:t>
            </a:r>
            <a:endParaRPr lang="en-US" sz="3600" dirty="0"/>
          </a:p>
        </p:txBody>
      </p:sp>
      <p:pic>
        <p:nvPicPr>
          <p:cNvPr id="5" name="Content Placeholder 4">
            <a:hlinkClick r:id="rId2"/>
          </p:cNvPr>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2737143" y="1066800"/>
            <a:ext cx="3816057" cy="5334000"/>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22</a:t>
            </a:fld>
            <a:endParaRPr lang="en-US" dirty="0"/>
          </a:p>
        </p:txBody>
      </p:sp>
    </p:spTree>
    <p:extLst>
      <p:ext uri="{BB962C8B-B14F-4D97-AF65-F5344CB8AC3E}">
        <p14:creationId xmlns="" xmlns:p14="http://schemas.microsoft.com/office/powerpoint/2010/main" val="32720586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23</a:t>
            </a:fld>
            <a:endParaRPr lang="en-US" dirty="0"/>
          </a:p>
        </p:txBody>
      </p:sp>
      <p:pic>
        <p:nvPicPr>
          <p:cNvPr id="5" name="Picture 4"/>
          <p:cNvPicPr>
            <a:picLocks noChangeAspect="1"/>
          </p:cNvPicPr>
          <p:nvPr/>
        </p:nvPicPr>
        <p:blipFill>
          <a:blip r:embed="rId3" cstate="print"/>
          <a:stretch>
            <a:fillRect/>
          </a:stretch>
        </p:blipFill>
        <p:spPr>
          <a:xfrm>
            <a:off x="163902" y="482267"/>
            <a:ext cx="8305800" cy="6223333"/>
          </a:xfrm>
          <a:prstGeom prst="rect">
            <a:avLst/>
          </a:prstGeom>
        </p:spPr>
      </p:pic>
    </p:spTree>
    <p:extLst>
      <p:ext uri="{BB962C8B-B14F-4D97-AF65-F5344CB8AC3E}">
        <p14:creationId xmlns="" xmlns:p14="http://schemas.microsoft.com/office/powerpoint/2010/main" val="1904554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Percent (%)</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24</a:t>
            </a:fld>
            <a:endParaRPr lang="en-US" dirty="0"/>
          </a:p>
        </p:txBody>
      </p:sp>
      <p:pic>
        <p:nvPicPr>
          <p:cNvPr id="8196" name="Picture 4" descr="https://rdsbc2008.files.wordpress.com/2009/07/bat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0" y="1295400"/>
            <a:ext cx="3048000"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7362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Percent (%)</a:t>
            </a:r>
            <a:endParaRPr lang="en-US" dirty="0"/>
          </a:p>
        </p:txBody>
      </p:sp>
      <p:sp>
        <p:nvSpPr>
          <p:cNvPr id="3" name="Content Placeholder 2"/>
          <p:cNvSpPr>
            <a:spLocks noGrp="1"/>
          </p:cNvSpPr>
          <p:nvPr>
            <p:ph idx="1"/>
          </p:nvPr>
        </p:nvSpPr>
        <p:spPr>
          <a:xfrm>
            <a:off x="685800" y="762000"/>
            <a:ext cx="7772400" cy="5334000"/>
          </a:xfrm>
        </p:spPr>
        <p:txBody>
          <a:bodyPr/>
          <a:lstStyle/>
          <a:p>
            <a:r>
              <a:rPr lang="en-US" dirty="0" smtClean="0"/>
              <a:t>“Per Cent (hundred)”</a:t>
            </a:r>
          </a:p>
          <a:p>
            <a:r>
              <a:rPr lang="en-US" dirty="0" smtClean="0"/>
              <a:t>90% is        </a:t>
            </a:r>
          </a:p>
          <a:p>
            <a:endParaRPr lang="en-US" sz="1200" dirty="0" smtClean="0"/>
          </a:p>
          <a:p>
            <a:r>
              <a:rPr lang="en-US" dirty="0" smtClean="0"/>
              <a:t>We can also write it as 9/10, or 0.90 </a:t>
            </a:r>
          </a:p>
          <a:p>
            <a:r>
              <a:rPr lang="en-US" dirty="0" smtClean="0"/>
              <a:t>Gives resulting balance: For example, 95% of $1,000 is $950.  Or, 70% of $50 is $35</a:t>
            </a:r>
          </a:p>
          <a:p>
            <a:r>
              <a:rPr lang="en-US" dirty="0" smtClean="0"/>
              <a:t>10% is easy to work with, just divide by ten or multiply by .10  E.g., 10% of 1,000,000 is 100,000</a:t>
            </a:r>
          </a:p>
          <a:p>
            <a:r>
              <a:rPr lang="en-US" dirty="0" smtClean="0"/>
              <a:t>¼ of 400 is 25% of 400 which is 100</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25</a:t>
            </a:fld>
            <a:endParaRPr lang="en-US" dirty="0"/>
          </a:p>
        </p:txBody>
      </p:sp>
      <p:graphicFrame>
        <p:nvGraphicFramePr>
          <p:cNvPr id="5" name="Object 4"/>
          <p:cNvGraphicFramePr>
            <a:graphicFrameLocks noChangeAspect="1"/>
          </p:cNvGraphicFramePr>
          <p:nvPr>
            <p:extLst>
              <p:ext uri="{D42A27DB-BD31-4B8C-83A1-F6EECF244321}">
                <p14:modId xmlns="" xmlns:p14="http://schemas.microsoft.com/office/powerpoint/2010/main" val="3559656438"/>
              </p:ext>
            </p:extLst>
          </p:nvPr>
        </p:nvGraphicFramePr>
        <p:xfrm>
          <a:off x="2438400" y="1295400"/>
          <a:ext cx="762000" cy="1004455"/>
        </p:xfrm>
        <a:graphic>
          <a:graphicData uri="http://schemas.openxmlformats.org/presentationml/2006/ole">
            <p:oleObj spid="_x0000_s7291" name="Equation" r:id="rId3" imgW="279400" imgH="368300" progId="Equation.DSMT4">
              <p:embed/>
            </p:oleObj>
          </a:graphicData>
        </a:graphic>
      </p:graphicFrame>
    </p:spTree>
    <p:extLst>
      <p:ext uri="{BB962C8B-B14F-4D97-AF65-F5344CB8AC3E}">
        <p14:creationId xmlns="" xmlns:p14="http://schemas.microsoft.com/office/powerpoint/2010/main" val="793675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tylertringas.com/content/images/2014/10/compounding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43600" y="758283"/>
            <a:ext cx="2590800" cy="19431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Percent Return</a:t>
            </a:r>
            <a:endParaRPr lang="en-US" dirty="0"/>
          </a:p>
        </p:txBody>
      </p:sp>
      <p:sp>
        <p:nvSpPr>
          <p:cNvPr id="3" name="Content Placeholder 2"/>
          <p:cNvSpPr>
            <a:spLocks noGrp="1"/>
          </p:cNvSpPr>
          <p:nvPr>
            <p:ph idx="1"/>
          </p:nvPr>
        </p:nvSpPr>
        <p:spPr/>
        <p:txBody>
          <a:bodyPr/>
          <a:lstStyle/>
          <a:p>
            <a:r>
              <a:rPr lang="en-US" i="1" dirty="0" smtClean="0"/>
              <a:t>Return</a:t>
            </a:r>
            <a:r>
              <a:rPr lang="en-US" dirty="0" smtClean="0"/>
              <a:t> is composed of</a:t>
            </a:r>
          </a:p>
          <a:p>
            <a:pPr lvl="1"/>
            <a:r>
              <a:rPr lang="en-US" dirty="0" smtClean="0"/>
              <a:t>Return OF investment</a:t>
            </a:r>
          </a:p>
          <a:p>
            <a:pPr lvl="1"/>
            <a:r>
              <a:rPr lang="en-US" dirty="0" smtClean="0"/>
              <a:t>Return ON investment</a:t>
            </a:r>
          </a:p>
          <a:p>
            <a:r>
              <a:rPr lang="en-US" dirty="0" smtClean="0"/>
              <a:t>Start a project or investment with $100</a:t>
            </a:r>
          </a:p>
          <a:p>
            <a:r>
              <a:rPr lang="en-US" dirty="0" smtClean="0"/>
              <a:t>At the end of one year you have $110</a:t>
            </a:r>
          </a:p>
          <a:p>
            <a:r>
              <a:rPr lang="en-US" dirty="0" smtClean="0"/>
              <a:t>$100 is the return “of” your investment</a:t>
            </a:r>
          </a:p>
          <a:p>
            <a:r>
              <a:rPr lang="en-US" dirty="0" smtClean="0"/>
              <a:t>$ 10 is the return “on” your investment</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26</a:t>
            </a:fld>
            <a:endParaRPr lang="en-US" dirty="0"/>
          </a:p>
        </p:txBody>
      </p:sp>
      <p:pic>
        <p:nvPicPr>
          <p:cNvPr id="5" name="Picture 4"/>
          <p:cNvPicPr>
            <a:picLocks noChangeAspect="1"/>
          </p:cNvPicPr>
          <p:nvPr/>
        </p:nvPicPr>
        <p:blipFill>
          <a:blip r:embed="rId3" cstate="print"/>
          <a:stretch>
            <a:fillRect/>
          </a:stretch>
        </p:blipFill>
        <p:spPr>
          <a:xfrm>
            <a:off x="1905000" y="4800600"/>
            <a:ext cx="5334000" cy="1784664"/>
          </a:xfrm>
          <a:prstGeom prst="rect">
            <a:avLst/>
          </a:prstGeom>
        </p:spPr>
      </p:pic>
    </p:spTree>
    <p:extLst>
      <p:ext uri="{BB962C8B-B14F-4D97-AF65-F5344CB8AC3E}">
        <p14:creationId xmlns="" xmlns:p14="http://schemas.microsoft.com/office/powerpoint/2010/main" val="2153148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5181600" cy="762000"/>
          </a:xfrm>
        </p:spPr>
        <p:txBody>
          <a:bodyPr/>
          <a:lstStyle/>
          <a:p>
            <a:r>
              <a:rPr lang="en-US" dirty="0" smtClean="0"/>
              <a:t>Seneca Tribe Returns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27</a:t>
            </a:fld>
            <a:endParaRPr lang="en-US" dirty="0"/>
          </a:p>
        </p:txBody>
      </p:sp>
      <p:pic>
        <p:nvPicPr>
          <p:cNvPr id="8194" name="Picture 2" descr="http://www.theshepnj.com/wp-content/uploads/2013/01/four-dollars.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066800"/>
            <a:ext cx="3523488" cy="38862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4" cstate="print"/>
          <a:stretch>
            <a:fillRect/>
          </a:stretch>
        </p:blipFill>
        <p:spPr>
          <a:xfrm>
            <a:off x="3523488" y="1524000"/>
            <a:ext cx="5159298" cy="2971800"/>
          </a:xfrm>
          <a:prstGeom prst="rect">
            <a:avLst/>
          </a:prstGeom>
        </p:spPr>
      </p:pic>
    </p:spTree>
    <p:extLst>
      <p:ext uri="{BB962C8B-B14F-4D97-AF65-F5344CB8AC3E}">
        <p14:creationId xmlns="" xmlns:p14="http://schemas.microsoft.com/office/powerpoint/2010/main" val="40303369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Large Percentages Tricky</a:t>
            </a:r>
            <a:endParaRPr lang="en-US" sz="3200" dirty="0"/>
          </a:p>
        </p:txBody>
      </p:sp>
      <p:sp>
        <p:nvSpPr>
          <p:cNvPr id="3" name="Content Placeholder 2"/>
          <p:cNvSpPr>
            <a:spLocks noGrp="1"/>
          </p:cNvSpPr>
          <p:nvPr>
            <p:ph idx="1"/>
          </p:nvPr>
        </p:nvSpPr>
        <p:spPr>
          <a:xfrm>
            <a:off x="609600" y="838200"/>
            <a:ext cx="8001000" cy="5334000"/>
          </a:xfrm>
        </p:spPr>
        <p:txBody>
          <a:bodyPr/>
          <a:lstStyle/>
          <a:p>
            <a:r>
              <a:rPr lang="en-US" dirty="0" smtClean="0"/>
              <a:t>“Double your Money,” or start with $200, end up with $400</a:t>
            </a:r>
          </a:p>
          <a:p>
            <a:pPr lvl="1"/>
            <a:r>
              <a:rPr lang="en-US" dirty="0" smtClean="0"/>
              <a:t>200% is a 100% gain (2.00-1)= 1 = 100%</a:t>
            </a:r>
          </a:p>
          <a:p>
            <a:r>
              <a:rPr lang="en-US" dirty="0" smtClean="0"/>
              <a:t>$200 grows to $300 represents 50% gain</a:t>
            </a:r>
          </a:p>
          <a:p>
            <a:pPr lvl="1"/>
            <a:r>
              <a:rPr lang="en-US" i="1" dirty="0" smtClean="0"/>
              <a:t>R</a:t>
            </a:r>
            <a:r>
              <a:rPr lang="en-US" dirty="0" smtClean="0"/>
              <a:t>=300/200=1.5</a:t>
            </a:r>
          </a:p>
          <a:p>
            <a:pPr lvl="1"/>
            <a:r>
              <a:rPr lang="en-US" i="1" dirty="0"/>
              <a:t>r</a:t>
            </a:r>
            <a:r>
              <a:rPr lang="en-US" i="1" baseline="-25000" dirty="0" smtClean="0"/>
              <a:t>%</a:t>
            </a:r>
            <a:r>
              <a:rPr lang="en-US" i="1" dirty="0" smtClean="0"/>
              <a:t>=R-1</a:t>
            </a:r>
            <a:r>
              <a:rPr lang="en-US" dirty="0" smtClean="0"/>
              <a:t>=0.50 = 50% gain</a:t>
            </a:r>
          </a:p>
          <a:p>
            <a:r>
              <a:rPr lang="en-US" dirty="0" smtClean="0"/>
              <a:t>Make ten times your money:</a:t>
            </a:r>
          </a:p>
          <a:p>
            <a:pPr lvl="1"/>
            <a:r>
              <a:rPr lang="en-US" i="1" dirty="0" smtClean="0"/>
              <a:t>R=10, r</a:t>
            </a:r>
            <a:r>
              <a:rPr lang="en-US" i="1" baseline="-25000" dirty="0" smtClean="0"/>
              <a:t>%</a:t>
            </a:r>
            <a:r>
              <a:rPr lang="en-US" i="1" dirty="0" smtClean="0"/>
              <a:t>=10-1=9.0 </a:t>
            </a:r>
            <a:r>
              <a:rPr lang="en-US" dirty="0" smtClean="0"/>
              <a:t>= </a:t>
            </a:r>
            <a:r>
              <a:rPr lang="en-US" i="1" dirty="0" smtClean="0"/>
              <a:t>900%</a:t>
            </a:r>
            <a:r>
              <a:rPr lang="en-US" dirty="0" smtClean="0"/>
              <a:t> gain</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28</a:t>
            </a:fld>
            <a:endParaRPr lang="en-US" dirty="0"/>
          </a:p>
        </p:txBody>
      </p:sp>
    </p:spTree>
    <p:extLst>
      <p:ext uri="{BB962C8B-B14F-4D97-AF65-F5344CB8AC3E}">
        <p14:creationId xmlns="" xmlns:p14="http://schemas.microsoft.com/office/powerpoint/2010/main" val="2980082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Return</a:t>
            </a:r>
            <a:endParaRPr lang="en-US" dirty="0"/>
          </a:p>
        </p:txBody>
      </p:sp>
      <p:sp>
        <p:nvSpPr>
          <p:cNvPr id="3" name="Content Placeholder 2"/>
          <p:cNvSpPr>
            <a:spLocks noGrp="1"/>
          </p:cNvSpPr>
          <p:nvPr>
            <p:ph idx="1"/>
          </p:nvPr>
        </p:nvSpPr>
        <p:spPr>
          <a:xfrm>
            <a:off x="685800" y="721112"/>
            <a:ext cx="7772400" cy="5334000"/>
          </a:xfrm>
        </p:spPr>
        <p:txBody>
          <a:bodyPr/>
          <a:lstStyle/>
          <a:p>
            <a:r>
              <a:rPr lang="en-US" dirty="0" smtClean="0"/>
              <a:t>Principal of $1,000, with 8% simple interest per year.</a:t>
            </a:r>
          </a:p>
          <a:p>
            <a:pPr lvl="1"/>
            <a:r>
              <a:rPr lang="en-US" dirty="0" err="1" smtClean="0"/>
              <a:t>Yr</a:t>
            </a:r>
            <a:r>
              <a:rPr lang="en-US" dirty="0" smtClean="0"/>
              <a:t> 0:	1,000</a:t>
            </a:r>
          </a:p>
          <a:p>
            <a:pPr lvl="1"/>
            <a:r>
              <a:rPr lang="en-US" dirty="0" err="1" smtClean="0"/>
              <a:t>Yr</a:t>
            </a:r>
            <a:r>
              <a:rPr lang="en-US" dirty="0" smtClean="0"/>
              <a:t> 1:	1,080</a:t>
            </a:r>
          </a:p>
          <a:p>
            <a:pPr lvl="1"/>
            <a:r>
              <a:rPr lang="en-US" dirty="0" err="1" smtClean="0"/>
              <a:t>Yr</a:t>
            </a:r>
            <a:r>
              <a:rPr lang="en-US" dirty="0" smtClean="0"/>
              <a:t> 2:	1,160</a:t>
            </a:r>
          </a:p>
          <a:p>
            <a:pPr lvl="1"/>
            <a:r>
              <a:rPr lang="en-US" dirty="0" err="1" smtClean="0"/>
              <a:t>Yr</a:t>
            </a:r>
            <a:r>
              <a:rPr lang="en-US" dirty="0" smtClean="0"/>
              <a:t> 3:	1,240  … </a:t>
            </a:r>
            <a:r>
              <a:rPr lang="en-US" dirty="0" err="1" smtClean="0"/>
              <a:t>Yr</a:t>
            </a:r>
            <a:r>
              <a:rPr lang="en-US" dirty="0" smtClean="0"/>
              <a:t> 10: 1,800</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29</a:t>
            </a:fld>
            <a:endParaRPr lang="en-US" dirty="0"/>
          </a:p>
        </p:txBody>
      </p:sp>
      <p:pic>
        <p:nvPicPr>
          <p:cNvPr id="36" name="Picture 35"/>
          <p:cNvPicPr>
            <a:picLocks noChangeAspect="1"/>
          </p:cNvPicPr>
          <p:nvPr/>
        </p:nvPicPr>
        <p:blipFill>
          <a:blip r:embed="rId2" cstate="print"/>
          <a:stretch>
            <a:fillRect/>
          </a:stretch>
        </p:blipFill>
        <p:spPr>
          <a:xfrm>
            <a:off x="2590800" y="3863262"/>
            <a:ext cx="3962400" cy="2896337"/>
          </a:xfrm>
          <a:prstGeom prst="rect">
            <a:avLst/>
          </a:prstGeom>
        </p:spPr>
      </p:pic>
    </p:spTree>
    <p:extLst>
      <p:ext uri="{BB962C8B-B14F-4D97-AF65-F5344CB8AC3E}">
        <p14:creationId xmlns="" xmlns:p14="http://schemas.microsoft.com/office/powerpoint/2010/main" val="2385638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066800" y="838200"/>
            <a:ext cx="7112000" cy="5334000"/>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a:t>
            </a:fld>
            <a:endParaRPr lang="en-US" dirty="0"/>
          </a:p>
        </p:txBody>
      </p:sp>
    </p:spTree>
    <p:extLst>
      <p:ext uri="{BB962C8B-B14F-4D97-AF65-F5344CB8AC3E}">
        <p14:creationId xmlns="" xmlns:p14="http://schemas.microsoft.com/office/powerpoint/2010/main" val="2080873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Compound Return</a:t>
            </a:r>
            <a:endParaRPr lang="en-US" dirty="0"/>
          </a:p>
        </p:txBody>
      </p:sp>
      <p:sp>
        <p:nvSpPr>
          <p:cNvPr id="3" name="Content Placeholder 2"/>
          <p:cNvSpPr>
            <a:spLocks noGrp="1"/>
          </p:cNvSpPr>
          <p:nvPr>
            <p:ph idx="1"/>
          </p:nvPr>
        </p:nvSpPr>
        <p:spPr/>
        <p:txBody>
          <a:bodyPr/>
          <a:lstStyle/>
          <a:p>
            <a:r>
              <a:rPr lang="en-US" dirty="0"/>
              <a:t>Principal of $1,000, with 8% </a:t>
            </a:r>
            <a:r>
              <a:rPr lang="en-US" dirty="0" smtClean="0"/>
              <a:t>interest reinvested (compounded)</a:t>
            </a:r>
            <a:endParaRPr lang="en-US" dirty="0"/>
          </a:p>
          <a:p>
            <a:pPr lvl="1"/>
            <a:r>
              <a:rPr lang="en-US" dirty="0" err="1"/>
              <a:t>Yr</a:t>
            </a:r>
            <a:r>
              <a:rPr lang="en-US" dirty="0"/>
              <a:t> 0:	1,000</a:t>
            </a:r>
          </a:p>
          <a:p>
            <a:pPr lvl="1"/>
            <a:r>
              <a:rPr lang="en-US" dirty="0" err="1"/>
              <a:t>Yr</a:t>
            </a:r>
            <a:r>
              <a:rPr lang="en-US" dirty="0"/>
              <a:t> 1:	</a:t>
            </a:r>
            <a:r>
              <a:rPr lang="en-US" dirty="0" smtClean="0"/>
              <a:t>1,000x(1.08)=1,080</a:t>
            </a:r>
            <a:endParaRPr lang="en-US" dirty="0"/>
          </a:p>
          <a:p>
            <a:pPr lvl="1"/>
            <a:r>
              <a:rPr lang="en-US" dirty="0" err="1"/>
              <a:t>Yr</a:t>
            </a:r>
            <a:r>
              <a:rPr lang="en-US" dirty="0"/>
              <a:t> 2:	</a:t>
            </a:r>
            <a:r>
              <a:rPr lang="en-US" dirty="0" smtClean="0"/>
              <a:t>1,080x(1.08)=1,000x(1.08)</a:t>
            </a:r>
            <a:r>
              <a:rPr lang="en-US" baseline="30000" dirty="0" smtClean="0"/>
              <a:t>2 </a:t>
            </a:r>
            <a:r>
              <a:rPr lang="en-US" dirty="0" smtClean="0"/>
              <a:t>=1,166</a:t>
            </a:r>
          </a:p>
          <a:p>
            <a:pPr lvl="1"/>
            <a:r>
              <a:rPr lang="en-US" dirty="0" err="1" smtClean="0"/>
              <a:t>Yr</a:t>
            </a:r>
            <a:r>
              <a:rPr lang="en-US" dirty="0" smtClean="0"/>
              <a:t> 3:	1,166x(1.08</a:t>
            </a:r>
            <a:r>
              <a:rPr lang="en-US" dirty="0"/>
              <a:t>)=</a:t>
            </a:r>
            <a:r>
              <a:rPr lang="en-US" dirty="0" smtClean="0"/>
              <a:t>1,000x(1.08)</a:t>
            </a:r>
            <a:r>
              <a:rPr lang="en-US" baseline="30000" dirty="0" smtClean="0"/>
              <a:t>3 </a:t>
            </a:r>
            <a:r>
              <a:rPr lang="en-US" dirty="0" smtClean="0"/>
              <a:t>=1,259</a:t>
            </a:r>
          </a:p>
          <a:p>
            <a:pPr lvl="1"/>
            <a:r>
              <a:rPr lang="en-US" dirty="0" smtClean="0"/>
              <a:t>…</a:t>
            </a:r>
          </a:p>
          <a:p>
            <a:pPr lvl="1"/>
            <a:r>
              <a:rPr lang="en-US" dirty="0" err="1" smtClean="0"/>
              <a:t>Yr</a:t>
            </a:r>
            <a:r>
              <a:rPr lang="en-US" dirty="0" smtClean="0"/>
              <a:t> 9:	1,000x(1.08)</a:t>
            </a:r>
            <a:r>
              <a:rPr lang="en-US" baseline="30000" dirty="0"/>
              <a:t>9</a:t>
            </a:r>
            <a:r>
              <a:rPr lang="en-US" dirty="0" smtClean="0"/>
              <a:t>= 1,999</a:t>
            </a:r>
          </a:p>
          <a:p>
            <a:pPr lvl="1"/>
            <a:r>
              <a:rPr lang="en-US" dirty="0" err="1" smtClean="0"/>
              <a:t>Yr</a:t>
            </a:r>
            <a:r>
              <a:rPr lang="en-US" dirty="0" smtClean="0"/>
              <a:t> 10:	1,000x(1.08)</a:t>
            </a:r>
            <a:r>
              <a:rPr lang="en-US" baseline="30000" dirty="0" smtClean="0"/>
              <a:t>10</a:t>
            </a:r>
            <a:r>
              <a:rPr lang="en-US" dirty="0" smtClean="0"/>
              <a:t>= 2,153</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30</a:t>
            </a:fld>
            <a:endParaRPr lang="en-US" dirty="0"/>
          </a:p>
        </p:txBody>
      </p:sp>
    </p:spTree>
    <p:extLst>
      <p:ext uri="{BB962C8B-B14F-4D97-AF65-F5344CB8AC3E}">
        <p14:creationId xmlns="" xmlns:p14="http://schemas.microsoft.com/office/powerpoint/2010/main" val="33640929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31</a:t>
            </a:fld>
            <a:endParaRPr lang="en-US" dirty="0"/>
          </a:p>
        </p:txBody>
      </p:sp>
      <p:pic>
        <p:nvPicPr>
          <p:cNvPr id="5" name="Picture 4"/>
          <p:cNvPicPr>
            <a:picLocks noChangeAspect="1"/>
          </p:cNvPicPr>
          <p:nvPr/>
        </p:nvPicPr>
        <p:blipFill>
          <a:blip r:embed="rId2" cstate="print"/>
          <a:stretch>
            <a:fillRect/>
          </a:stretch>
        </p:blipFill>
        <p:spPr>
          <a:xfrm>
            <a:off x="268901" y="762000"/>
            <a:ext cx="8536575" cy="5486400"/>
          </a:xfrm>
          <a:prstGeom prst="rect">
            <a:avLst/>
          </a:prstGeom>
        </p:spPr>
      </p:pic>
    </p:spTree>
    <p:extLst>
      <p:ext uri="{BB962C8B-B14F-4D97-AF65-F5344CB8AC3E}">
        <p14:creationId xmlns="" xmlns:p14="http://schemas.microsoft.com/office/powerpoint/2010/main" val="958898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1</a:t>
            </a:r>
            <a:endParaRPr lang="en-US" dirty="0"/>
          </a:p>
        </p:txBody>
      </p:sp>
      <p:sp>
        <p:nvSpPr>
          <p:cNvPr id="3" name="Content Placeholder 2"/>
          <p:cNvSpPr>
            <a:spLocks noGrp="1"/>
          </p:cNvSpPr>
          <p:nvPr>
            <p:ph idx="1"/>
          </p:nvPr>
        </p:nvSpPr>
        <p:spPr/>
        <p:txBody>
          <a:bodyPr/>
          <a:lstStyle/>
          <a:p>
            <a:r>
              <a:rPr lang="en-US" dirty="0" smtClean="0"/>
              <a:t>Which would you rather have?</a:t>
            </a:r>
          </a:p>
          <a:p>
            <a:pPr lvl="1"/>
            <a:r>
              <a:rPr lang="en-US" dirty="0" smtClean="0"/>
              <a:t>A. $10 per day for one month</a:t>
            </a:r>
          </a:p>
          <a:p>
            <a:pPr lvl="1"/>
            <a:r>
              <a:rPr lang="en-US" dirty="0" smtClean="0"/>
              <a:t>B. 10¢ on day 1, then 20¢ on day 2, then 40¢ on day 3, etc. for one month</a:t>
            </a:r>
          </a:p>
          <a:p>
            <a:r>
              <a:rPr lang="en-US" dirty="0" smtClean="0"/>
              <a:t>Option A gives you $310 for the month.</a:t>
            </a:r>
          </a:p>
          <a:p>
            <a:r>
              <a:rPr lang="en-US" dirty="0" smtClean="0"/>
              <a:t>Option B gives you…</a:t>
            </a:r>
          </a:p>
          <a:p>
            <a:pPr marL="457200" lvl="1" indent="0">
              <a:buNone/>
            </a:pPr>
            <a:r>
              <a:rPr lang="en-US" dirty="0" smtClean="0"/>
              <a:t> .10</a:t>
            </a:r>
          </a:p>
          <a:p>
            <a:pPr marL="457200" lvl="1" indent="0">
              <a:buNone/>
            </a:pPr>
            <a:r>
              <a:rPr lang="en-US" dirty="0" smtClean="0"/>
              <a:t> .20</a:t>
            </a:r>
          </a:p>
          <a:p>
            <a:pPr marL="457200" lvl="1" indent="0">
              <a:buNone/>
            </a:pPr>
            <a:r>
              <a:rPr lang="en-US" dirty="0" smtClean="0"/>
              <a:t> .40</a:t>
            </a:r>
          </a:p>
          <a:p>
            <a:pPr marL="457200" lvl="1" indent="0">
              <a:buNone/>
            </a:pPr>
            <a:r>
              <a:rPr lang="en-US" dirty="0" smtClean="0"/>
              <a:t> .80</a:t>
            </a:r>
          </a:p>
          <a:p>
            <a:pPr marL="457200" lvl="1" indent="0">
              <a:buNone/>
            </a:pPr>
            <a:r>
              <a:rPr lang="en-US" dirty="0" smtClean="0"/>
              <a:t>1.60 …</a:t>
            </a:r>
          </a:p>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32</a:t>
            </a:fld>
            <a:endParaRPr lang="en-US" dirty="0"/>
          </a:p>
        </p:txBody>
      </p:sp>
    </p:spTree>
    <p:extLst>
      <p:ext uri="{BB962C8B-B14F-4D97-AF65-F5344CB8AC3E}">
        <p14:creationId xmlns="" xmlns:p14="http://schemas.microsoft.com/office/powerpoint/2010/main" val="16204884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is Key</a:t>
            </a:r>
            <a:endParaRPr lang="en-US" dirty="0"/>
          </a:p>
        </p:txBody>
      </p:sp>
      <p:sp>
        <p:nvSpPr>
          <p:cNvPr id="3" name="Content Placeholder 2"/>
          <p:cNvSpPr>
            <a:spLocks noGrp="1"/>
          </p:cNvSpPr>
          <p:nvPr>
            <p:ph idx="1"/>
          </p:nvPr>
        </p:nvSpPr>
        <p:spPr>
          <a:xfrm>
            <a:off x="685800" y="838200"/>
            <a:ext cx="7772400" cy="762000"/>
          </a:xfrm>
        </p:spPr>
        <p:txBody>
          <a:bodyPr/>
          <a:lstStyle/>
          <a:p>
            <a:r>
              <a:rPr lang="en-US" dirty="0" smtClean="0"/>
              <a:t>Option B give </a:t>
            </a:r>
            <a:r>
              <a:rPr lang="en-US" dirty="0"/>
              <a:t>you $</a:t>
            </a:r>
            <a:r>
              <a:rPr lang="en-US" dirty="0" smtClean="0"/>
              <a:t>107,374,182!!</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33</a:t>
            </a:fld>
            <a:endParaRPr lang="en-US" dirty="0"/>
          </a:p>
        </p:txBody>
      </p:sp>
      <p:pic>
        <p:nvPicPr>
          <p:cNvPr id="6" name="Picture 5"/>
          <p:cNvPicPr>
            <a:picLocks noChangeAspect="1"/>
          </p:cNvPicPr>
          <p:nvPr/>
        </p:nvPicPr>
        <p:blipFill>
          <a:blip r:embed="rId3" cstate="print"/>
          <a:stretch>
            <a:fillRect/>
          </a:stretch>
        </p:blipFill>
        <p:spPr>
          <a:xfrm>
            <a:off x="602411" y="1219200"/>
            <a:ext cx="7848600" cy="5762623"/>
          </a:xfrm>
          <a:prstGeom prst="rect">
            <a:avLst/>
          </a:prstGeom>
        </p:spPr>
      </p:pic>
    </p:spTree>
    <p:extLst>
      <p:ext uri="{BB962C8B-B14F-4D97-AF65-F5344CB8AC3E}">
        <p14:creationId xmlns="" xmlns:p14="http://schemas.microsoft.com/office/powerpoint/2010/main" val="9525470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Numbers</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34</a:t>
            </a:fld>
            <a:endParaRPr lang="en-US" dirty="0"/>
          </a:p>
        </p:txBody>
      </p:sp>
      <p:pic>
        <p:nvPicPr>
          <p:cNvPr id="5" name="Picture 4"/>
          <p:cNvPicPr>
            <a:picLocks noChangeAspect="1"/>
          </p:cNvPicPr>
          <p:nvPr/>
        </p:nvPicPr>
        <p:blipFill>
          <a:blip r:embed="rId2" cstate="print"/>
          <a:stretch>
            <a:fillRect/>
          </a:stretch>
        </p:blipFill>
        <p:spPr>
          <a:xfrm>
            <a:off x="563519" y="914400"/>
            <a:ext cx="7666081" cy="5502672"/>
          </a:xfrm>
          <a:prstGeom prst="rect">
            <a:avLst/>
          </a:prstGeom>
        </p:spPr>
      </p:pic>
    </p:spTree>
    <p:extLst>
      <p:ext uri="{BB962C8B-B14F-4D97-AF65-F5344CB8AC3E}">
        <p14:creationId xmlns="" xmlns:p14="http://schemas.microsoft.com/office/powerpoint/2010/main" val="12390434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2</a:t>
            </a:r>
            <a:endParaRPr lang="en-US" dirty="0"/>
          </a:p>
        </p:txBody>
      </p:sp>
      <p:sp>
        <p:nvSpPr>
          <p:cNvPr id="3" name="Content Placeholder 2"/>
          <p:cNvSpPr>
            <a:spLocks noGrp="1"/>
          </p:cNvSpPr>
          <p:nvPr>
            <p:ph idx="1"/>
          </p:nvPr>
        </p:nvSpPr>
        <p:spPr/>
        <p:txBody>
          <a:bodyPr/>
          <a:lstStyle/>
          <a:p>
            <a:r>
              <a:rPr lang="en-US" dirty="0"/>
              <a:t>“And there came a certain poor widow, and she threw in two mites, which make a </a:t>
            </a:r>
            <a:r>
              <a:rPr lang="en-US" dirty="0" smtClean="0"/>
              <a:t>farthing” Mk 12.42</a:t>
            </a:r>
          </a:p>
          <a:p>
            <a:r>
              <a:rPr lang="en-US" dirty="0" smtClean="0"/>
              <a:t>Worth </a:t>
            </a:r>
            <a:r>
              <a:rPr lang="en-US" dirty="0"/>
              <a:t>one-half of a </a:t>
            </a:r>
            <a:r>
              <a:rPr lang="en-US" dirty="0" err="1"/>
              <a:t>quadrans</a:t>
            </a:r>
            <a:r>
              <a:rPr lang="en-US" dirty="0"/>
              <a:t> or 1/128 of a denarius, or about six minutes of an average daily </a:t>
            </a:r>
            <a:r>
              <a:rPr lang="en-US" dirty="0" smtClean="0"/>
              <a:t>wage</a:t>
            </a:r>
          </a:p>
          <a:p>
            <a:pPr lvl="1"/>
            <a:r>
              <a:rPr lang="en-US" dirty="0" smtClean="0"/>
              <a:t>$15 x 8hrs = $120/day</a:t>
            </a:r>
          </a:p>
          <a:p>
            <a:pPr lvl="1"/>
            <a:r>
              <a:rPr lang="en-US" dirty="0" smtClean="0"/>
              <a:t>60x8=480 </a:t>
            </a:r>
            <a:r>
              <a:rPr lang="en-US" dirty="0" err="1" smtClean="0"/>
              <a:t>min.per</a:t>
            </a:r>
            <a:r>
              <a:rPr lang="en-US" dirty="0" smtClean="0"/>
              <a:t> day</a:t>
            </a:r>
          </a:p>
          <a:p>
            <a:pPr lvl="1"/>
            <a:r>
              <a:rPr lang="en-US" dirty="0" smtClean="0"/>
              <a:t>6/480 = .0125 = 1.25%</a:t>
            </a:r>
          </a:p>
          <a:p>
            <a:pPr lvl="1"/>
            <a:r>
              <a:rPr lang="en-US" dirty="0" smtClean="0"/>
              <a:t>$120 x .0125 = $1.50</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35</a:t>
            </a:fld>
            <a:endParaRPr lang="en-US" dirty="0"/>
          </a:p>
        </p:txBody>
      </p:sp>
      <p:pic>
        <p:nvPicPr>
          <p:cNvPr id="11266" name="Picture 2" descr="https://upload.wikimedia.org/wikipedia/en/f/f8/Widowsmit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82391" y="4114800"/>
            <a:ext cx="3423205" cy="1752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06944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685800" y="5495925"/>
            <a:ext cx="8115300" cy="981075"/>
          </a:xfrm>
          <a:prstGeom prst="rect">
            <a:avLst/>
          </a:prstGeom>
        </p:spPr>
      </p:pic>
      <p:sp>
        <p:nvSpPr>
          <p:cNvPr id="2" name="Title 1"/>
          <p:cNvSpPr>
            <a:spLocks noGrp="1"/>
          </p:cNvSpPr>
          <p:nvPr>
            <p:ph type="title"/>
          </p:nvPr>
        </p:nvSpPr>
        <p:spPr/>
        <p:txBody>
          <a:bodyPr/>
          <a:lstStyle/>
          <a:p>
            <a:r>
              <a:rPr lang="en-US" dirty="0" smtClean="0"/>
              <a:t>Give it Time</a:t>
            </a:r>
            <a:endParaRPr lang="en-US" dirty="0"/>
          </a:p>
        </p:txBody>
      </p:sp>
      <p:sp>
        <p:nvSpPr>
          <p:cNvPr id="3" name="Content Placeholder 2"/>
          <p:cNvSpPr>
            <a:spLocks noGrp="1"/>
          </p:cNvSpPr>
          <p:nvPr>
            <p:ph idx="1"/>
          </p:nvPr>
        </p:nvSpPr>
        <p:spPr/>
        <p:txBody>
          <a:bodyPr/>
          <a:lstStyle/>
          <a:p>
            <a:r>
              <a:rPr lang="en-US" dirty="0" smtClean="0"/>
              <a:t>Principal: $1.50 (in today’s money)</a:t>
            </a:r>
          </a:p>
          <a:p>
            <a:r>
              <a:rPr lang="en-US" dirty="0" smtClean="0"/>
              <a:t>Interest:  6% per annum (typical) </a:t>
            </a:r>
          </a:p>
          <a:p>
            <a:r>
              <a:rPr lang="en-US" dirty="0" err="1" smtClean="0"/>
              <a:t>Yeshua</a:t>
            </a:r>
            <a:r>
              <a:rPr lang="en-US" dirty="0" smtClean="0"/>
              <a:t> to Muhammed: $13.9 </a:t>
            </a:r>
            <a:r>
              <a:rPr lang="en-US" dirty="0" err="1" smtClean="0"/>
              <a:t>Qn</a:t>
            </a:r>
            <a:endParaRPr lang="en-US" dirty="0"/>
          </a:p>
          <a:p>
            <a:r>
              <a:rPr lang="en-US" dirty="0" smtClean="0"/>
              <a:t>Time: 30 CE – 2015 CE (1,986 years)</a:t>
            </a:r>
          </a:p>
          <a:p>
            <a:r>
              <a:rPr lang="en-US" dirty="0" err="1" smtClean="0"/>
              <a:t>Taxrate</a:t>
            </a:r>
            <a:r>
              <a:rPr lang="en-US" dirty="0" smtClean="0"/>
              <a:t>:      </a:t>
            </a:r>
            <a:r>
              <a:rPr lang="en-US" u="sng" dirty="0" smtClean="0"/>
              <a:t>0%</a:t>
            </a:r>
            <a:r>
              <a:rPr lang="en-US" dirty="0" smtClean="0"/>
              <a:t>                    </a:t>
            </a:r>
            <a:r>
              <a:rPr lang="en-US" u="sng" dirty="0" smtClean="0"/>
              <a:t>30%</a:t>
            </a:r>
          </a:p>
          <a:p>
            <a:pPr marL="0" indent="0">
              <a:buNone/>
            </a:pPr>
            <a:r>
              <a:rPr lang="en-US" dirty="0" smtClean="0"/>
              <a:t>     Value:   2.713x10</a:t>
            </a:r>
            <a:r>
              <a:rPr lang="en-US" baseline="30000" dirty="0" smtClean="0"/>
              <a:t>50 </a:t>
            </a:r>
            <a:r>
              <a:rPr lang="en-US" dirty="0" smtClean="0"/>
              <a:t>      4.58x10</a:t>
            </a:r>
            <a:r>
              <a:rPr lang="en-US" baseline="30000" dirty="0" smtClean="0"/>
              <a:t>35</a:t>
            </a:r>
          </a:p>
          <a:p>
            <a:r>
              <a:rPr lang="en-US" dirty="0" smtClean="0"/>
              <a:t>4.65x10</a:t>
            </a:r>
            <a:r>
              <a:rPr lang="en-US" baseline="30000" dirty="0" smtClean="0"/>
              <a:t>10</a:t>
            </a:r>
            <a:r>
              <a:rPr lang="en-US" dirty="0" smtClean="0"/>
              <a:t> years at light speed to get to edge of the observable universe</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36</a:t>
            </a:fld>
            <a:endParaRPr lang="en-US" dirty="0"/>
          </a:p>
        </p:txBody>
      </p:sp>
    </p:spTree>
    <p:extLst>
      <p:ext uri="{BB962C8B-B14F-4D97-AF65-F5344CB8AC3E}">
        <p14:creationId xmlns="" xmlns:p14="http://schemas.microsoft.com/office/powerpoint/2010/main" val="136791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ncommongoods.com/images/product/20739_zoom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17870" y="985736"/>
            <a:ext cx="7340330" cy="587226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The Shona</a:t>
            </a:r>
            <a:endParaRPr lang="en-US" dirty="0"/>
          </a:p>
        </p:txBody>
      </p:sp>
      <p:sp>
        <p:nvSpPr>
          <p:cNvPr id="3" name="Content Placeholder 2"/>
          <p:cNvSpPr>
            <a:spLocks noGrp="1"/>
          </p:cNvSpPr>
          <p:nvPr>
            <p:ph idx="1"/>
          </p:nvPr>
        </p:nvSpPr>
        <p:spPr>
          <a:xfrm>
            <a:off x="685800" y="838200"/>
            <a:ext cx="7772400" cy="838200"/>
          </a:xfrm>
        </p:spPr>
        <p:txBody>
          <a:bodyPr/>
          <a:lstStyle/>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37</a:t>
            </a:fld>
            <a:endParaRPr lang="en-US" dirty="0"/>
          </a:p>
        </p:txBody>
      </p:sp>
      <p:pic>
        <p:nvPicPr>
          <p:cNvPr id="8194" name="Picture 2" descr="https://upload.wikimedia.org/wikipedia/commons/1/15/Shona_witch_doctor_%28Zimbabwe%29.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4649" y="820326"/>
            <a:ext cx="1595948" cy="23320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069264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838200"/>
            <a:ext cx="7772400" cy="762000"/>
          </a:xfrm>
        </p:spPr>
        <p:txBody>
          <a:bodyPr/>
          <a:lstStyle/>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38</a:t>
            </a:fld>
            <a:endParaRPr lang="en-US" dirty="0"/>
          </a:p>
        </p:txBody>
      </p:sp>
      <p:pic>
        <p:nvPicPr>
          <p:cNvPr id="2050" name="Picture 2" descr="http://www.veniceclayartists.com/wp-content/uploads/2014/07/Masengo-Gallery-Stone-GalleryProetctive-Mother-PatrickFredy.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838199"/>
            <a:ext cx="5470796" cy="5867401"/>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s://c1.staticflickr.com/3/2099/2155427598_bda050271b.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37141" y="838199"/>
            <a:ext cx="2270760" cy="2735855"/>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http://www.africainstone.co.uk/acatalog/African_Art_Shona_Sculpture_-_Tamuka_Gorerino.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37141" y="3657600"/>
            <a:ext cx="2270760" cy="304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294627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Zimbabwe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39</a:t>
            </a:fld>
            <a:endParaRPr lang="en-US" dirty="0"/>
          </a:p>
        </p:txBody>
      </p:sp>
      <p:pic>
        <p:nvPicPr>
          <p:cNvPr id="12290" name="Picture 2" descr="http://globalcitymap.com/africa/images/southernafrica-map.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24746" y="838200"/>
            <a:ext cx="6704748" cy="5715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41819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School S&amp;E</a:t>
            </a:r>
            <a:endParaRPr lang="en-US" dirty="0"/>
          </a:p>
        </p:txBody>
      </p:sp>
      <p:sp>
        <p:nvSpPr>
          <p:cNvPr id="3" name="Content Placeholder 2"/>
          <p:cNvSpPr>
            <a:spLocks noGrp="1"/>
          </p:cNvSpPr>
          <p:nvPr>
            <p:ph idx="1"/>
          </p:nvPr>
        </p:nvSpPr>
        <p:spPr>
          <a:xfrm>
            <a:off x="663146" y="922638"/>
            <a:ext cx="7772400" cy="533400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First post-college job: Bindery Operator</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a:t>
            </a:fld>
            <a:endParaRPr lang="en-US" dirty="0"/>
          </a:p>
        </p:txBody>
      </p:sp>
      <p:pic>
        <p:nvPicPr>
          <p:cNvPr id="9218" name="Picture 2" descr="http://ministryoftype.co.uk/content/words/article/364-hatch-show-print/hatchshow.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8347" y="1143000"/>
            <a:ext cx="8381998" cy="4191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979789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US</a:t>
            </a:r>
            <a:endParaRPr lang="en-US" dirty="0"/>
          </a:p>
        </p:txBody>
      </p:sp>
      <p:sp>
        <p:nvSpPr>
          <p:cNvPr id="3" name="Content Placeholder 2"/>
          <p:cNvSpPr>
            <a:spLocks noGrp="1"/>
          </p:cNvSpPr>
          <p:nvPr>
            <p:ph idx="1"/>
          </p:nvPr>
        </p:nvSpPr>
        <p:spPr>
          <a:xfrm>
            <a:off x="1371600" y="5943600"/>
            <a:ext cx="7772400" cy="762000"/>
          </a:xfrm>
        </p:spPr>
        <p:txBody>
          <a:bodyPr/>
          <a:lstStyle/>
          <a:p>
            <a:pPr marL="0" indent="0">
              <a:buNone/>
            </a:pPr>
            <a:r>
              <a:rPr lang="en-US" sz="2000" dirty="0" err="1">
                <a:hlinkClick r:id="rId3" tooltip="Balancing Rocks"/>
              </a:rPr>
              <a:t>Chiremba</a:t>
            </a:r>
            <a:r>
              <a:rPr lang="en-US" sz="2000" dirty="0">
                <a:hlinkClick r:id="rId3" tooltip="Balancing Rocks"/>
              </a:rPr>
              <a:t> Balancing Rocks</a:t>
            </a:r>
            <a:r>
              <a:rPr lang="en-US" sz="2000" dirty="0"/>
              <a:t> in </a:t>
            </a:r>
            <a:r>
              <a:rPr lang="en-US" sz="2000" dirty="0">
                <a:hlinkClick r:id="rId4" tooltip="Epworth, Zimbabwe"/>
              </a:rPr>
              <a:t>Epworth</a:t>
            </a:r>
            <a:r>
              <a:rPr lang="en-US" sz="2000" dirty="0"/>
              <a:t>, </a:t>
            </a:r>
            <a:r>
              <a:rPr lang="en-US" sz="2000" dirty="0">
                <a:hlinkClick r:id="rId5" tooltip="Harare"/>
              </a:rPr>
              <a:t>Harare</a:t>
            </a:r>
            <a:r>
              <a:rPr lang="en-US" sz="2000" dirty="0"/>
              <a:t> </a:t>
            </a:r>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40</a:t>
            </a:fld>
            <a:endParaRPr lang="en-US" dirty="0"/>
          </a:p>
        </p:txBody>
      </p:sp>
      <p:pic>
        <p:nvPicPr>
          <p:cNvPr id="95233" name="Picture 1"/>
          <p:cNvPicPr>
            <a:picLocks noChangeAspect="1" noChangeArrowheads="1"/>
          </p:cNvPicPr>
          <p:nvPr/>
        </p:nvPicPr>
        <p:blipFill>
          <a:blip r:embed="rId6" cstate="print"/>
          <a:srcRect/>
          <a:stretch>
            <a:fillRect/>
          </a:stretch>
        </p:blipFill>
        <p:spPr bwMode="auto">
          <a:xfrm>
            <a:off x="404813" y="1495425"/>
            <a:ext cx="8334375" cy="3867150"/>
          </a:xfrm>
          <a:prstGeom prst="rect">
            <a:avLst/>
          </a:prstGeom>
          <a:noFill/>
          <a:ln w="9525">
            <a:noFill/>
            <a:miter lim="800000"/>
            <a:headEnd/>
            <a:tailEnd/>
          </a:ln>
        </p:spPr>
      </p:pic>
    </p:spTree>
    <p:extLst>
      <p:ext uri="{BB962C8B-B14F-4D97-AF65-F5344CB8AC3E}">
        <p14:creationId xmlns="" xmlns:p14="http://schemas.microsoft.com/office/powerpoint/2010/main" val="1585289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0.285¢ in 2015</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41</a:t>
            </a:fld>
            <a:endParaRPr lang="en-US" dirty="0"/>
          </a:p>
        </p:txBody>
      </p:sp>
      <p:pic>
        <p:nvPicPr>
          <p:cNvPr id="7" name="Picture 6"/>
          <p:cNvPicPr>
            <a:picLocks noChangeAspect="1"/>
          </p:cNvPicPr>
          <p:nvPr/>
        </p:nvPicPr>
        <p:blipFill>
          <a:blip r:embed="rId3" cstate="print"/>
          <a:stretch>
            <a:fillRect/>
          </a:stretch>
        </p:blipFill>
        <p:spPr>
          <a:xfrm>
            <a:off x="311943" y="969147"/>
            <a:ext cx="8520113" cy="4462506"/>
          </a:xfrm>
          <a:prstGeom prst="rect">
            <a:avLst/>
          </a:prstGeom>
        </p:spPr>
      </p:pic>
      <mc:AlternateContent xmlns:mc="http://schemas.openxmlformats.org/markup-compatibility/2006">
        <mc:Choice xmlns="" xmlns:a14="http://schemas.microsoft.com/office/drawing/2010/main" Requires="a14">
          <p:sp>
            <p:nvSpPr>
              <p:cNvPr id="8" name="Rectangle 7"/>
              <p:cNvSpPr/>
              <p:nvPr/>
            </p:nvSpPr>
            <p:spPr>
              <a:xfrm>
                <a:off x="2037797" y="5549590"/>
                <a:ext cx="4515403" cy="1195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a:latin typeface="Cambria Math" panose="02040503050406030204" pitchFamily="18" charset="0"/>
                            </a:rPr>
                          </m:ctrlPr>
                        </m:mPr>
                        <m:mr>
                          <m:e>
                            <m:r>
                              <a:rPr lang="en-US">
                                <a:latin typeface="Cambria Math" panose="02040503050406030204" pitchFamily="18" charset="0"/>
                              </a:rPr>
                              <m:t>10</m:t>
                            </m:r>
                            <m:r>
                              <a:rPr lang="en-US" i="0">
                                <a:latin typeface="Cambria Math" panose="02040503050406030204" pitchFamily="18" charset="0"/>
                              </a:rPr>
                              <m:t>⋅$100</m:t>
                            </m:r>
                            <m:r>
                              <m:rPr>
                                <m:nor/>
                              </m:rPr>
                              <a:rPr lang="en-US" i="1">
                                <a:latin typeface="Cambria Math" panose="02040503050406030204" pitchFamily="18" charset="0"/>
                              </a:rPr>
                              <m:t> </m:t>
                            </m:r>
                            <m:r>
                              <m:rPr>
                                <m:nor/>
                              </m:rPr>
                              <a:rPr lang="en-US" i="1">
                                <a:latin typeface="Cambria Math" panose="02040503050406030204" pitchFamily="18" charset="0"/>
                              </a:rPr>
                              <m:t>Tn</m:t>
                            </m:r>
                            <m:r>
                              <a:rPr lang="en-US" i="0">
                                <a:latin typeface="Cambria Math" panose="02040503050406030204" pitchFamily="18" charset="0"/>
                              </a:rPr>
                              <m:t>=1000</m:t>
                            </m:r>
                            <m:r>
                              <m:rPr>
                                <m:nor/>
                              </m:rPr>
                              <a:rPr lang="en-US" i="1">
                                <a:latin typeface="Cambria Math" panose="02040503050406030204" pitchFamily="18" charset="0"/>
                              </a:rPr>
                              <m:t> </m:t>
                            </m:r>
                            <m:r>
                              <m:rPr>
                                <m:nor/>
                              </m:rPr>
                              <a:rPr lang="en-US" i="1">
                                <a:latin typeface="Cambria Math" panose="02040503050406030204" pitchFamily="18" charset="0"/>
                              </a:rPr>
                              <m:t>Tn</m:t>
                            </m:r>
                            <m:r>
                              <a:rPr lang="en-US" i="0">
                                <a:latin typeface="Cambria Math" panose="02040503050406030204" pitchFamily="18" charset="0"/>
                              </a:rPr>
                              <m:t>=$1</m:t>
                            </m:r>
                            <m:r>
                              <m:rPr>
                                <m:nor/>
                              </m:rPr>
                              <a:rPr lang="en-US" i="1">
                                <a:latin typeface="Cambria Math" panose="02040503050406030204" pitchFamily="18" charset="0"/>
                              </a:rPr>
                              <m:t> </m:t>
                            </m:r>
                            <m:r>
                              <m:rPr>
                                <m:nor/>
                              </m:rPr>
                              <a:rPr lang="en-US" i="1">
                                <a:latin typeface="Cambria Math" panose="02040503050406030204" pitchFamily="18" charset="0"/>
                              </a:rPr>
                              <m:t>Qn</m:t>
                            </m:r>
                          </m:e>
                        </m:mr>
                        <m:mr>
                          <m:e>
                            <m:r>
                              <m:rPr>
                                <m:nor/>
                              </m:rPr>
                              <a:rPr lang="en-US" i="1">
                                <a:latin typeface="Cambria Math" panose="02040503050406030204" pitchFamily="18" charset="0"/>
                              </a:rPr>
                              <m:t>35</m:t>
                            </m:r>
                            <m:r>
                              <a:rPr lang="en-US" i="0">
                                <a:latin typeface="Cambria Math" panose="02040503050406030204" pitchFamily="18" charset="0"/>
                              </a:rPr>
                              <m:t>⋅10⋅$100</m:t>
                            </m:r>
                            <m:r>
                              <m:rPr>
                                <m:nor/>
                              </m:rPr>
                              <a:rPr lang="en-US" i="1">
                                <a:latin typeface="Cambria Math" panose="02040503050406030204" pitchFamily="18" charset="0"/>
                              </a:rPr>
                              <m:t> </m:t>
                            </m:r>
                            <m:r>
                              <m:rPr>
                                <m:nor/>
                              </m:rPr>
                              <a:rPr lang="en-US" i="1">
                                <a:latin typeface="Cambria Math" panose="02040503050406030204" pitchFamily="18" charset="0"/>
                              </a:rPr>
                              <m:t>Tn</m:t>
                            </m:r>
                            <m:r>
                              <a:rPr lang="en-US" i="0">
                                <a:latin typeface="Cambria Math" panose="02040503050406030204" pitchFamily="18" charset="0"/>
                              </a:rPr>
                              <m:t>=$35</m:t>
                            </m:r>
                            <m:r>
                              <m:rPr>
                                <m:nor/>
                              </m:rPr>
                              <a:rPr lang="en-US" i="1">
                                <a:latin typeface="Cambria Math" panose="02040503050406030204" pitchFamily="18" charset="0"/>
                              </a:rPr>
                              <m:t> </m:t>
                            </m:r>
                            <m:r>
                              <m:rPr>
                                <m:nor/>
                              </m:rPr>
                              <a:rPr lang="en-US" i="1">
                                <a:latin typeface="Cambria Math" panose="02040503050406030204" pitchFamily="18" charset="0"/>
                              </a:rPr>
                              <m:t>Qn</m:t>
                            </m:r>
                          </m:e>
                        </m:mr>
                        <m:mr>
                          <m:e>
                            <m:r>
                              <a:rPr lang="en-US" i="0">
                                <a:latin typeface="Cambria Math" panose="02040503050406030204" pitchFamily="18" charset="0"/>
                              </a:rPr>
                              <m:t>350⋅$100</m:t>
                            </m:r>
                            <m:r>
                              <m:rPr>
                                <m:nor/>
                              </m:rPr>
                              <a:rPr lang="en-US" i="1">
                                <a:latin typeface="Cambria Math" panose="02040503050406030204" pitchFamily="18" charset="0"/>
                              </a:rPr>
                              <m:t> </m:t>
                            </m:r>
                            <m:r>
                              <m:rPr>
                                <m:nor/>
                              </m:rPr>
                              <a:rPr lang="en-US" i="1">
                                <a:latin typeface="Cambria Math" panose="02040503050406030204" pitchFamily="18" charset="0"/>
                              </a:rPr>
                              <m:t>Tn</m:t>
                            </m:r>
                            <m:r>
                              <a:rPr lang="en-US" i="0">
                                <a:latin typeface="Cambria Math" panose="02040503050406030204" pitchFamily="18" charset="0"/>
                              </a:rPr>
                              <m:t>=$35</m:t>
                            </m:r>
                            <m:r>
                              <m:rPr>
                                <m:nor/>
                              </m:rPr>
                              <a:rPr lang="en-US" i="1">
                                <a:latin typeface="Cambria Math" panose="02040503050406030204" pitchFamily="18" charset="0"/>
                              </a:rPr>
                              <m:t> </m:t>
                            </m:r>
                            <m:r>
                              <m:rPr>
                                <m:nor/>
                              </m:rPr>
                              <a:rPr lang="en-US" i="1">
                                <a:latin typeface="Cambria Math" panose="02040503050406030204" pitchFamily="18" charset="0"/>
                              </a:rPr>
                              <m:t>Qn</m:t>
                            </m:r>
                            <m:r>
                              <a:rPr lang="en-US" i="0">
                                <a:latin typeface="Cambria Math" panose="02040503050406030204" pitchFamily="18" charset="0"/>
                              </a:rPr>
                              <m:t>=$1</m:t>
                            </m:r>
                            <m:r>
                              <m:rPr>
                                <m:nor/>
                              </m:rPr>
                              <a:rPr lang="en-US" i="1">
                                <a:latin typeface="Cambria Math" panose="02040503050406030204" pitchFamily="18" charset="0"/>
                              </a:rPr>
                              <m:t> </m:t>
                            </m:r>
                            <m:r>
                              <m:rPr>
                                <m:nor/>
                              </m:rPr>
                              <a:rPr lang="en-US" i="1">
                                <a:latin typeface="Cambria Math" panose="02040503050406030204" pitchFamily="18" charset="0"/>
                              </a:rPr>
                              <m:t>US</m:t>
                            </m:r>
                          </m:e>
                        </m:mr>
                      </m:m>
                    </m:oMath>
                  </m:oMathPara>
                </a14:m>
                <a:endParaRPr lang="en-US" dirty="0"/>
              </a:p>
            </p:txBody>
          </p:sp>
        </mc:Choice>
        <mc:Fallback>
          <p:sp>
            <p:nvSpPr>
              <p:cNvPr id="8" name="Rectangle 7"/>
              <p:cNvSpPr>
                <a:spLocks noRot="1" noChangeAspect="1" noMove="1" noResize="1" noEditPoints="1" noAdjustHandles="1" noChangeArrowheads="1" noChangeShapeType="1" noTextEdit="1"/>
              </p:cNvSpPr>
              <p:nvPr/>
            </p:nvSpPr>
            <p:spPr>
              <a:xfrm>
                <a:off x="2037797" y="5549590"/>
                <a:ext cx="4515403" cy="1195199"/>
              </a:xfrm>
              <a:prstGeom prst="rect">
                <a:avLst/>
              </a:prstGeom>
              <a:blipFill rotWithShape="0">
                <a:blip r:embed="rId4" cstate="print"/>
                <a:stretch>
                  <a:fillRect/>
                </a:stretch>
              </a:blipFill>
            </p:spPr>
            <p:txBody>
              <a:bodyPr/>
              <a:lstStyle/>
              <a:p>
                <a:r>
                  <a:rPr lang="en-US">
                    <a:noFill/>
                  </a:rPr>
                  <a:t> </a:t>
                </a:r>
              </a:p>
            </p:txBody>
          </p:sp>
        </mc:Fallback>
      </mc:AlternateContent>
    </p:spTree>
    <p:extLst>
      <p:ext uri="{BB962C8B-B14F-4D97-AF65-F5344CB8AC3E}">
        <p14:creationId xmlns="" xmlns:p14="http://schemas.microsoft.com/office/powerpoint/2010/main" val="6290907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420495" y="838200"/>
            <a:ext cx="6303010" cy="5334000"/>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42</a:t>
            </a:fld>
            <a:endParaRPr lang="en-US" dirty="0"/>
          </a:p>
        </p:txBody>
      </p:sp>
    </p:spTree>
    <p:extLst>
      <p:ext uri="{BB962C8B-B14F-4D97-AF65-F5344CB8AC3E}">
        <p14:creationId xmlns="" xmlns:p14="http://schemas.microsoft.com/office/powerpoint/2010/main" val="14293284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Constant Inflation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43</a:t>
            </a:fld>
            <a:endParaRPr lang="en-US" dirty="0"/>
          </a:p>
        </p:txBody>
      </p:sp>
      <p:pic>
        <p:nvPicPr>
          <p:cNvPr id="6" name="Picture 5"/>
          <p:cNvPicPr>
            <a:picLocks noChangeAspect="1"/>
          </p:cNvPicPr>
          <p:nvPr/>
        </p:nvPicPr>
        <p:blipFill>
          <a:blip r:embed="rId2" cstate="print"/>
          <a:stretch>
            <a:fillRect/>
          </a:stretch>
        </p:blipFill>
        <p:spPr>
          <a:xfrm>
            <a:off x="1034807" y="737062"/>
            <a:ext cx="7074385" cy="5918290"/>
          </a:xfrm>
          <a:prstGeom prst="rect">
            <a:avLst/>
          </a:prstGeom>
        </p:spPr>
      </p:pic>
    </p:spTree>
    <p:extLst>
      <p:ext uri="{BB962C8B-B14F-4D97-AF65-F5344CB8AC3E}">
        <p14:creationId xmlns="" xmlns:p14="http://schemas.microsoft.com/office/powerpoint/2010/main" val="21340516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Becomes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44</a:t>
            </a:fld>
            <a:endParaRPr lang="en-US" dirty="0"/>
          </a:p>
        </p:txBody>
      </p:sp>
      <p:pic>
        <p:nvPicPr>
          <p:cNvPr id="5" name="Picture 4"/>
          <p:cNvPicPr>
            <a:picLocks noChangeAspect="1"/>
          </p:cNvPicPr>
          <p:nvPr/>
        </p:nvPicPr>
        <p:blipFill>
          <a:blip r:embed="rId2" cstate="print"/>
          <a:stretch>
            <a:fillRect/>
          </a:stretch>
        </p:blipFill>
        <p:spPr>
          <a:xfrm>
            <a:off x="1002815" y="697761"/>
            <a:ext cx="7138369" cy="5971817"/>
          </a:xfrm>
          <a:prstGeom prst="rect">
            <a:avLst/>
          </a:prstGeom>
        </p:spPr>
      </p:pic>
    </p:spTree>
    <p:extLst>
      <p:ext uri="{BB962C8B-B14F-4D97-AF65-F5344CB8AC3E}">
        <p14:creationId xmlns="" xmlns:p14="http://schemas.microsoft.com/office/powerpoint/2010/main" val="4074576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Linear Inflation Growth</a:t>
            </a:r>
            <a:endParaRPr lang="en-US" sz="36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45</a:t>
            </a:fld>
            <a:endParaRPr lang="en-US" dirty="0"/>
          </a:p>
        </p:txBody>
      </p:sp>
      <p:pic>
        <p:nvPicPr>
          <p:cNvPr id="5" name="Picture 4"/>
          <p:cNvPicPr>
            <a:picLocks noChangeAspect="1"/>
          </p:cNvPicPr>
          <p:nvPr/>
        </p:nvPicPr>
        <p:blipFill>
          <a:blip r:embed="rId3" cstate="print"/>
          <a:stretch>
            <a:fillRect/>
          </a:stretch>
        </p:blipFill>
        <p:spPr>
          <a:xfrm>
            <a:off x="1040915" y="568929"/>
            <a:ext cx="7417285" cy="6205153"/>
          </a:xfrm>
          <a:prstGeom prst="rect">
            <a:avLst/>
          </a:prstGeom>
        </p:spPr>
      </p:pic>
    </p:spTree>
    <p:extLst>
      <p:ext uri="{BB962C8B-B14F-4D97-AF65-F5344CB8AC3E}">
        <p14:creationId xmlns="" xmlns:p14="http://schemas.microsoft.com/office/powerpoint/2010/main" val="23320687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Becomes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46</a:t>
            </a:fld>
            <a:endParaRPr lang="en-US" dirty="0"/>
          </a:p>
        </p:txBody>
      </p:sp>
      <p:pic>
        <p:nvPicPr>
          <p:cNvPr id="5" name="Picture 4"/>
          <p:cNvPicPr>
            <a:picLocks noChangeAspect="1"/>
          </p:cNvPicPr>
          <p:nvPr/>
        </p:nvPicPr>
        <p:blipFill>
          <a:blip r:embed="rId3" cstate="print"/>
          <a:stretch>
            <a:fillRect/>
          </a:stretch>
        </p:blipFill>
        <p:spPr>
          <a:xfrm>
            <a:off x="685801" y="533400"/>
            <a:ext cx="7620000" cy="6374740"/>
          </a:xfrm>
          <a:prstGeom prst="rect">
            <a:avLst/>
          </a:prstGeom>
        </p:spPr>
      </p:pic>
    </p:spTree>
    <p:extLst>
      <p:ext uri="{BB962C8B-B14F-4D97-AF65-F5344CB8AC3E}">
        <p14:creationId xmlns="" xmlns:p14="http://schemas.microsoft.com/office/powerpoint/2010/main" val="37018437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Exponential Growth</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47</a:t>
            </a:fld>
            <a:endParaRPr lang="en-US" dirty="0"/>
          </a:p>
        </p:txBody>
      </p:sp>
      <p:pic>
        <p:nvPicPr>
          <p:cNvPr id="5" name="Picture 4"/>
          <p:cNvPicPr>
            <a:picLocks noChangeAspect="1"/>
          </p:cNvPicPr>
          <p:nvPr/>
        </p:nvPicPr>
        <p:blipFill>
          <a:blip r:embed="rId3" cstate="print"/>
          <a:stretch>
            <a:fillRect/>
          </a:stretch>
        </p:blipFill>
        <p:spPr>
          <a:xfrm>
            <a:off x="850415" y="635349"/>
            <a:ext cx="7443169" cy="6226807"/>
          </a:xfrm>
          <a:prstGeom prst="rect">
            <a:avLst/>
          </a:prstGeom>
        </p:spPr>
      </p:pic>
    </p:spTree>
    <p:extLst>
      <p:ext uri="{BB962C8B-B14F-4D97-AF65-F5344CB8AC3E}">
        <p14:creationId xmlns="" xmlns:p14="http://schemas.microsoft.com/office/powerpoint/2010/main" val="2839064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Becomes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48</a:t>
            </a:fld>
            <a:endParaRPr lang="en-US" dirty="0"/>
          </a:p>
        </p:txBody>
      </p:sp>
      <p:pic>
        <p:nvPicPr>
          <p:cNvPr id="5" name="Picture 4"/>
          <p:cNvPicPr>
            <a:picLocks noChangeAspect="1"/>
          </p:cNvPicPr>
          <p:nvPr/>
        </p:nvPicPr>
        <p:blipFill>
          <a:blip r:embed="rId2" cstate="print"/>
          <a:stretch>
            <a:fillRect/>
          </a:stretch>
        </p:blipFill>
        <p:spPr>
          <a:xfrm>
            <a:off x="862631" y="533400"/>
            <a:ext cx="7824169" cy="6545544"/>
          </a:xfrm>
          <a:prstGeom prst="rect">
            <a:avLst/>
          </a:prstGeom>
        </p:spPr>
      </p:pic>
    </p:spTree>
    <p:extLst>
      <p:ext uri="{BB962C8B-B14F-4D97-AF65-F5344CB8AC3E}">
        <p14:creationId xmlns="" xmlns:p14="http://schemas.microsoft.com/office/powerpoint/2010/main" val="22543809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Actual Inflation </a:t>
            </a:r>
            <a:r>
              <a:rPr lang="en-US" dirty="0" smtClean="0"/>
              <a:t>Growth</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49</a:t>
            </a:fld>
            <a:endParaRPr lang="en-US" dirty="0"/>
          </a:p>
        </p:txBody>
      </p:sp>
      <p:pic>
        <p:nvPicPr>
          <p:cNvPr id="5" name="Picture 4"/>
          <p:cNvPicPr>
            <a:picLocks noChangeAspect="1"/>
          </p:cNvPicPr>
          <p:nvPr/>
        </p:nvPicPr>
        <p:blipFill>
          <a:blip r:embed="rId2" cstate="print"/>
          <a:stretch>
            <a:fillRect/>
          </a:stretch>
        </p:blipFill>
        <p:spPr>
          <a:xfrm>
            <a:off x="557831" y="533400"/>
            <a:ext cx="7519369" cy="6290555"/>
          </a:xfrm>
          <a:prstGeom prst="rect">
            <a:avLst/>
          </a:prstGeom>
        </p:spPr>
      </p:pic>
    </p:spTree>
    <p:extLst>
      <p:ext uri="{BB962C8B-B14F-4D97-AF65-F5344CB8AC3E}">
        <p14:creationId xmlns="" xmlns:p14="http://schemas.microsoft.com/office/powerpoint/2010/main" val="2892033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5181600" cy="762000"/>
          </a:xfrm>
        </p:spPr>
        <p:txBody>
          <a:bodyPr/>
          <a:lstStyle/>
          <a:p>
            <a:r>
              <a:rPr lang="en-US" sz="2800" dirty="0" smtClean="0"/>
              <a:t>Space Physics and Astronomy</a:t>
            </a:r>
            <a:endParaRPr lang="en-US" sz="28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a:t>
            </a:fld>
            <a:endParaRPr lang="en-US" dirty="0"/>
          </a:p>
        </p:txBody>
      </p:sp>
      <p:pic>
        <p:nvPicPr>
          <p:cNvPr id="10242" name="Picture 2" descr="http://galacticinteractions.scientopia.org/wp-content/uploads/sites/13/2012/02/aurora_aus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63095" y="2846173"/>
            <a:ext cx="3657600" cy="36576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44" name="Picture 4" descr="http://www.nasa.gov/images/content/470184main_magnetosphere2-unlabeled_full.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3305" y="778476"/>
            <a:ext cx="4568825" cy="3429269"/>
          </a:xfrm>
          <a:prstGeom prst="rect">
            <a:avLst/>
          </a:prstGeom>
          <a:noFill/>
          <a:extLst>
            <a:ext uri="{909E8E84-426E-40DD-AFC4-6F175D3DCCD1}">
              <a14:hiddenFill xmlns="" xmlns:a14="http://schemas.microsoft.com/office/drawing/2010/main">
                <a:solidFill>
                  <a:srgbClr val="FFFFFF"/>
                </a:solidFill>
              </a14:hiddenFill>
            </a:ext>
          </a:extLst>
        </p:spPr>
      </p:pic>
      <p:pic>
        <p:nvPicPr>
          <p:cNvPr id="10246" name="Picture 6" descr="http://timeline.centennial.rice.edu/site_media/uploads/images/2011-01-31/060_336_AJDessler_jpg_800x700_q85.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38381" y="728048"/>
            <a:ext cx="3038475" cy="2056342"/>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http://all-that-is-interesting.com/wordpress/wp-content/uploads/2013/09/northern-lights-Tommy-Eliassen.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77341" y="4305627"/>
            <a:ext cx="3311072" cy="22018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888740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Becomes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50</a:t>
            </a:fld>
            <a:endParaRPr lang="en-US" dirty="0"/>
          </a:p>
        </p:txBody>
      </p:sp>
      <p:pic>
        <p:nvPicPr>
          <p:cNvPr id="5" name="Picture 4"/>
          <p:cNvPicPr>
            <a:picLocks noChangeAspect="1"/>
          </p:cNvPicPr>
          <p:nvPr/>
        </p:nvPicPr>
        <p:blipFill>
          <a:blip r:embed="rId2" cstate="print"/>
          <a:stretch>
            <a:fillRect/>
          </a:stretch>
        </p:blipFill>
        <p:spPr>
          <a:xfrm>
            <a:off x="634031" y="533400"/>
            <a:ext cx="7595569" cy="6354302"/>
          </a:xfrm>
          <a:prstGeom prst="rect">
            <a:avLst/>
          </a:prstGeom>
        </p:spPr>
      </p:pic>
    </p:spTree>
    <p:extLst>
      <p:ext uri="{BB962C8B-B14F-4D97-AF65-F5344CB8AC3E}">
        <p14:creationId xmlns="" xmlns:p14="http://schemas.microsoft.com/office/powerpoint/2010/main" val="23254606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51</a:t>
            </a:fld>
            <a:endParaRPr lang="en-US" dirty="0"/>
          </a:p>
        </p:txBody>
      </p:sp>
      <p:pic>
        <p:nvPicPr>
          <p:cNvPr id="1026" name="Picture 2" descr="http://blogs.reuters.com/rolfe-winkler/files/2009/08/hyperinflation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1462" y="838200"/>
            <a:ext cx="8601075" cy="3619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106813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990600" y="857596"/>
            <a:ext cx="6923524" cy="44958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85800" y="838200"/>
            <a:ext cx="8305800" cy="5334000"/>
          </a:xfrm>
        </p:spPr>
        <p:txBody>
          <a:bodyPr/>
          <a:lstStyle/>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2500" dirty="0"/>
              <a:t>	</a:t>
            </a:r>
            <a:r>
              <a:rPr lang="en-US" sz="2500" dirty="0" smtClean="0"/>
              <a:t>							K</a:t>
            </a:r>
          </a:p>
          <a:p>
            <a:pPr marL="0" indent="0">
              <a:buNone/>
            </a:pPr>
            <a:r>
              <a:rPr lang="en-US" sz="2500" dirty="0"/>
              <a:t>								</a:t>
            </a:r>
            <a:r>
              <a:rPr lang="en-US" sz="2500" dirty="0" smtClean="0"/>
              <a:t>M</a:t>
            </a:r>
            <a:endParaRPr lang="en-US" sz="2500" dirty="0"/>
          </a:p>
          <a:p>
            <a:pPr marL="0" indent="0">
              <a:buNone/>
            </a:pPr>
            <a:r>
              <a:rPr lang="en-US" sz="2500" dirty="0"/>
              <a:t>								</a:t>
            </a:r>
            <a:r>
              <a:rPr lang="en-US" sz="2800" dirty="0" smtClean="0"/>
              <a:t>B</a:t>
            </a:r>
            <a:endParaRPr lang="en-US" sz="2800" dirty="0"/>
          </a:p>
          <a:p>
            <a:pPr marL="0" indent="0">
              <a:buNone/>
            </a:pPr>
            <a:r>
              <a:rPr lang="en-US" sz="2500" dirty="0"/>
              <a:t>								</a:t>
            </a:r>
            <a:r>
              <a:rPr lang="en-US" sz="2800" dirty="0" smtClean="0"/>
              <a:t>B</a:t>
            </a:r>
            <a:endParaRPr lang="en-US" sz="2800" dirty="0"/>
          </a:p>
          <a:p>
            <a:pPr marL="0" indent="0">
              <a:buNone/>
            </a:pPr>
            <a:r>
              <a:rPr lang="en-US" sz="2800" dirty="0"/>
              <a:t>								</a:t>
            </a:r>
            <a:r>
              <a:rPr lang="en-US" sz="2800" dirty="0" smtClean="0"/>
              <a:t>Qin</a:t>
            </a:r>
            <a:endParaRPr lang="en-US" sz="2800" dirty="0"/>
          </a:p>
          <a:p>
            <a:pPr marL="0" indent="0">
              <a:buNone/>
            </a:pPr>
            <a:r>
              <a:rPr lang="en-US" sz="2700" dirty="0"/>
              <a:t>								</a:t>
            </a:r>
            <a:r>
              <a:rPr lang="en-US" sz="2700" dirty="0" smtClean="0"/>
              <a:t>Qin</a:t>
            </a:r>
            <a:endParaRPr lang="en-US" sz="2700" dirty="0"/>
          </a:p>
          <a:p>
            <a:pPr marL="0" indent="0">
              <a:buNone/>
            </a:pPr>
            <a:r>
              <a:rPr lang="en-US" sz="2800" dirty="0"/>
              <a:t>								</a:t>
            </a:r>
            <a:r>
              <a:rPr lang="en-US" sz="2800" dirty="0" err="1" smtClean="0"/>
              <a:t>Sx</a:t>
            </a:r>
            <a:endParaRPr lang="en-US" sz="2800" dirty="0"/>
          </a:p>
          <a:p>
            <a:pPr marL="0" indent="0">
              <a:buNone/>
            </a:pPr>
            <a:endParaRPr lang="en-US" sz="2000"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52</a:t>
            </a:fld>
            <a:endParaRPr lang="en-US" dirty="0"/>
          </a:p>
        </p:txBody>
      </p:sp>
    </p:spTree>
    <p:extLst>
      <p:ext uri="{BB962C8B-B14F-4D97-AF65-F5344CB8AC3E}">
        <p14:creationId xmlns="" xmlns:p14="http://schemas.microsoft.com/office/powerpoint/2010/main" val="5026292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in 1980 Becomes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53</a:t>
            </a:fld>
            <a:endParaRPr lang="en-US" dirty="0"/>
          </a:p>
        </p:txBody>
      </p:sp>
      <p:pic>
        <p:nvPicPr>
          <p:cNvPr id="6146" name="Picture 2" descr="http://cdni.wired.co.uk/620x413/k_n/map.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71650" y="2629670"/>
            <a:ext cx="5905500" cy="3933826"/>
          </a:xfrm>
          <a:prstGeom prst="rect">
            <a:avLst/>
          </a:prstGeom>
          <a:noFill/>
          <a:extLst>
            <a:ext uri="{909E8E84-426E-40DD-AFC4-6F175D3DCCD1}">
              <a14:hiddenFill xmlns="" xmlns:a14="http://schemas.microsoft.com/office/drawing/2010/main">
                <a:solidFill>
                  <a:srgbClr val="FFFFFF"/>
                </a:solidFill>
              </a14:hiddenFill>
            </a:ext>
          </a:extLst>
        </p:spPr>
      </p:pic>
      <p:pic>
        <p:nvPicPr>
          <p:cNvPr id="53250" name="Picture 2"/>
          <p:cNvPicPr>
            <a:picLocks noChangeAspect="1" noChangeArrowheads="1"/>
          </p:cNvPicPr>
          <p:nvPr/>
        </p:nvPicPr>
        <p:blipFill>
          <a:blip r:embed="rId4" cstate="print"/>
          <a:srcRect/>
          <a:stretch>
            <a:fillRect/>
          </a:stretch>
        </p:blipFill>
        <p:spPr bwMode="auto">
          <a:xfrm>
            <a:off x="152400" y="762000"/>
            <a:ext cx="8991600" cy="1791727"/>
          </a:xfrm>
          <a:prstGeom prst="rect">
            <a:avLst/>
          </a:prstGeom>
          <a:noFill/>
          <a:ln w="9525">
            <a:noFill/>
            <a:miter lim="800000"/>
            <a:headEnd/>
            <a:tailEnd/>
          </a:ln>
          <a:effectLst/>
        </p:spPr>
      </p:pic>
    </p:spTree>
    <p:extLst>
      <p:ext uri="{BB962C8B-B14F-4D97-AF65-F5344CB8AC3E}">
        <p14:creationId xmlns="" xmlns:p14="http://schemas.microsoft.com/office/powerpoint/2010/main" val="42782799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54</a:t>
            </a:fld>
            <a:endParaRPr lang="en-US" dirty="0"/>
          </a:p>
        </p:txBody>
      </p:sp>
    </p:spTree>
    <p:extLst>
      <p:ext uri="{BB962C8B-B14F-4D97-AF65-F5344CB8AC3E}">
        <p14:creationId xmlns="" xmlns:p14="http://schemas.microsoft.com/office/powerpoint/2010/main" val="35797517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Debt</a:t>
            </a:r>
            <a:br>
              <a:rPr lang="en-US" dirty="0" smtClean="0"/>
            </a:br>
            <a:endParaRPr lang="en-US" dirty="0"/>
          </a:p>
        </p:txBody>
      </p:sp>
      <p:sp>
        <p:nvSpPr>
          <p:cNvPr id="3" name="Content Placeholder 2"/>
          <p:cNvSpPr>
            <a:spLocks noGrp="1"/>
          </p:cNvSpPr>
          <p:nvPr>
            <p:ph idx="1"/>
          </p:nvPr>
        </p:nvSpPr>
        <p:spPr/>
        <p:txBody>
          <a:bodyPr/>
          <a:lstStyle/>
          <a:p>
            <a:r>
              <a:rPr lang="en-US" dirty="0" smtClean="0"/>
              <a:t>Rice University – 4 years</a:t>
            </a:r>
          </a:p>
          <a:p>
            <a:endParaRPr lang="en-US" dirty="0"/>
          </a:p>
          <a:p>
            <a:endParaRPr lang="en-US" dirty="0" smtClean="0"/>
          </a:p>
          <a:p>
            <a:endParaRPr lang="en-US" dirty="0"/>
          </a:p>
          <a:p>
            <a:endParaRPr lang="en-US" dirty="0" smtClean="0"/>
          </a:p>
          <a:p>
            <a:endParaRPr lang="en-US" sz="900" dirty="0" smtClean="0"/>
          </a:p>
          <a:p>
            <a:r>
              <a:rPr lang="en-US" dirty="0" smtClean="0"/>
              <a:t>4-year increase:  19% </a:t>
            </a:r>
          </a:p>
          <a:p>
            <a:r>
              <a:rPr lang="en-US" dirty="0" smtClean="0"/>
              <a:t>Compound annual growth rate: 4.5%</a:t>
            </a:r>
          </a:p>
          <a:p>
            <a:r>
              <a:rPr lang="en-US" dirty="0" smtClean="0"/>
              <a:t>4-year total:  $211,288</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55</a:t>
            </a:fld>
            <a:endParaRPr lang="en-US" dirty="0"/>
          </a:p>
        </p:txBody>
      </p:sp>
      <p:pic>
        <p:nvPicPr>
          <p:cNvPr id="5" name="Picture 4"/>
          <p:cNvPicPr>
            <a:picLocks noChangeAspect="1"/>
          </p:cNvPicPr>
          <p:nvPr/>
        </p:nvPicPr>
        <p:blipFill>
          <a:blip r:embed="rId3" cstate="print"/>
          <a:stretch>
            <a:fillRect/>
          </a:stretch>
        </p:blipFill>
        <p:spPr>
          <a:xfrm>
            <a:off x="1084734" y="1524000"/>
            <a:ext cx="6770902" cy="2286000"/>
          </a:xfrm>
          <a:prstGeom prst="rect">
            <a:avLst/>
          </a:prstGeom>
        </p:spPr>
      </p:pic>
      <p:pic>
        <p:nvPicPr>
          <p:cNvPr id="9218" name="Picture 2" descr="http://nhs-dynamic.bdxcdn.com/Images/Homes/LennarWeb/14119120-141215.jpg?maxwidth=500&amp;maxheight=333&amp;format=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62600" y="5157108"/>
            <a:ext cx="2435225" cy="13198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695151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30-year loan, 7%</a:t>
            </a:r>
          </a:p>
          <a:p>
            <a:pPr lvl="1"/>
            <a:r>
              <a:rPr lang="en-US" dirty="0" smtClean="0"/>
              <a:t>Monthly payment of $1,405.70</a:t>
            </a:r>
          </a:p>
          <a:p>
            <a:pPr lvl="1"/>
            <a:r>
              <a:rPr lang="en-US" dirty="0" smtClean="0"/>
              <a:t>1</a:t>
            </a:r>
            <a:r>
              <a:rPr lang="en-US" baseline="30000" dirty="0" smtClean="0"/>
              <a:t>st</a:t>
            </a:r>
            <a:r>
              <a:rPr lang="en-US" dirty="0" smtClean="0"/>
              <a:t> payment 9/1/2020</a:t>
            </a:r>
          </a:p>
          <a:p>
            <a:pPr lvl="1"/>
            <a:r>
              <a:rPr lang="en-US" dirty="0" smtClean="0"/>
              <a:t>last payment 9/1/2050</a:t>
            </a:r>
          </a:p>
          <a:p>
            <a:r>
              <a:rPr lang="en-US" dirty="0" smtClean="0"/>
              <a:t>Principal repaid:		$211,288</a:t>
            </a:r>
          </a:p>
          <a:p>
            <a:r>
              <a:rPr lang="en-US" dirty="0" smtClean="0"/>
              <a:t>Total Interest paid:	  294,756</a:t>
            </a:r>
          </a:p>
          <a:p>
            <a:r>
              <a:rPr lang="en-US" dirty="0" smtClean="0"/>
              <a:t>Principal and Interest:	  505,994</a:t>
            </a:r>
          </a:p>
          <a:p>
            <a:r>
              <a:rPr lang="en-US" dirty="0" smtClean="0"/>
              <a:t>If left unpaid for 30 years:  total principal and interest due $1,714,918</a:t>
            </a:r>
          </a:p>
          <a:p>
            <a:r>
              <a:rPr lang="en-US" dirty="0" smtClean="0"/>
              <a:t>If left unpaid 60 years: $13,919,132</a:t>
            </a:r>
          </a:p>
          <a:p>
            <a:pPr marL="457200" lvl="1" indent="0">
              <a:buNone/>
            </a:pP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56</a:t>
            </a:fld>
            <a:endParaRPr lang="en-US" dirty="0"/>
          </a:p>
        </p:txBody>
      </p:sp>
    </p:spTree>
    <p:extLst>
      <p:ext uri="{BB962C8B-B14F-4D97-AF65-F5344CB8AC3E}">
        <p14:creationId xmlns="" xmlns:p14="http://schemas.microsoft.com/office/powerpoint/2010/main" val="30017073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57</a:t>
            </a:fld>
            <a:endParaRPr lang="en-US" dirty="0"/>
          </a:p>
        </p:txBody>
      </p:sp>
      <p:pic>
        <p:nvPicPr>
          <p:cNvPr id="8194" name="Picture 2" descr="https://s15-us2.ixquick.com/cgi-bin/serveimage?url=http://rlv.zcache.com/turn_it_into_something_positive_magnet-r4cfdd5fdf99e40d9a7ed351fb5a12262_x7js9_8byvr_512.jpg&amp;sp=917d1d7140bfed2316c54a5272a3850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33600" y="1066799"/>
            <a:ext cx="4876800" cy="48768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979681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Go to Work</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r>
              <a:rPr lang="en-US" dirty="0" smtClean="0"/>
              <a:t>22-32 (2020-2030, 10 years)</a:t>
            </a:r>
          </a:p>
          <a:p>
            <a:pPr marL="0" indent="0">
              <a:buNone/>
            </a:pPr>
            <a:r>
              <a:rPr lang="en-US" dirty="0" smtClean="0"/>
              <a:t>32-42</a:t>
            </a:r>
            <a:r>
              <a:rPr lang="en-US" dirty="0"/>
              <a:t> </a:t>
            </a:r>
            <a:r>
              <a:rPr lang="en-US" dirty="0" smtClean="0"/>
              <a:t>(2030-2040, 10 </a:t>
            </a:r>
            <a:r>
              <a:rPr lang="en-US" dirty="0"/>
              <a:t>years)</a:t>
            </a:r>
            <a:endParaRPr lang="en-US" dirty="0" smtClean="0"/>
          </a:p>
          <a:p>
            <a:pPr marL="0" indent="0">
              <a:buNone/>
            </a:pPr>
            <a:r>
              <a:rPr lang="en-US" dirty="0" smtClean="0"/>
              <a:t>42-52</a:t>
            </a:r>
            <a:r>
              <a:rPr lang="en-US" dirty="0"/>
              <a:t> </a:t>
            </a:r>
            <a:r>
              <a:rPr lang="en-US" dirty="0" smtClean="0"/>
              <a:t>(2040-2050, 10 </a:t>
            </a:r>
            <a:r>
              <a:rPr lang="en-US" dirty="0"/>
              <a:t>years)</a:t>
            </a:r>
            <a:endParaRPr lang="en-US" dirty="0" smtClean="0"/>
          </a:p>
          <a:p>
            <a:pPr marL="0" indent="0">
              <a:buNone/>
            </a:pPr>
            <a:r>
              <a:rPr lang="en-US" dirty="0" smtClean="0"/>
              <a:t>52-62</a:t>
            </a:r>
            <a:r>
              <a:rPr lang="en-US" dirty="0"/>
              <a:t> </a:t>
            </a:r>
            <a:r>
              <a:rPr lang="en-US" dirty="0" smtClean="0"/>
              <a:t>(2050-2060, 10 </a:t>
            </a:r>
            <a:r>
              <a:rPr lang="en-US" dirty="0"/>
              <a:t>years</a:t>
            </a:r>
            <a:r>
              <a:rPr lang="en-US" dirty="0" smtClean="0"/>
              <a:t>) → 40 Years</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58</a:t>
            </a:fld>
            <a:endParaRPr lang="en-US" dirty="0"/>
          </a:p>
        </p:txBody>
      </p:sp>
      <p:pic>
        <p:nvPicPr>
          <p:cNvPr id="8194" name="Picture 2" descr="https://s15-us2.ixquick.com/cgi-bin/serveimage?url=http://www.pasadenanow.com/main/wp-content/uploads/2013/01/Going-to-Work.jpg&amp;sp=b253f64d2a5e0662f262813b19f4542b"/>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7750" y="762000"/>
            <a:ext cx="6724650" cy="36349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761249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Accumulation Model</a:t>
            </a:r>
            <a:endParaRPr lang="en-US" dirty="0"/>
          </a:p>
        </p:txBody>
      </p:sp>
      <p:sp>
        <p:nvSpPr>
          <p:cNvPr id="3" name="Content Placeholder 2"/>
          <p:cNvSpPr>
            <a:spLocks noGrp="1"/>
          </p:cNvSpPr>
          <p:nvPr>
            <p:ph idx="1"/>
          </p:nvPr>
        </p:nvSpPr>
        <p:spPr>
          <a:xfrm>
            <a:off x="381000" y="752707"/>
            <a:ext cx="8534400" cy="5334000"/>
          </a:xfrm>
        </p:spPr>
        <p:txBody>
          <a:bodyPr/>
          <a:lstStyle/>
          <a:p>
            <a:r>
              <a:rPr lang="en-US" dirty="0" smtClean="0"/>
              <a:t>Starting salary (2020)</a:t>
            </a:r>
          </a:p>
          <a:p>
            <a:pPr lvl="1"/>
            <a:r>
              <a:rPr lang="en-US" dirty="0" smtClean="0"/>
              <a:t>$17,680 minimum wage (+ SNAP)</a:t>
            </a:r>
          </a:p>
          <a:p>
            <a:pPr lvl="1"/>
            <a:r>
              <a:rPr lang="en-US" dirty="0" smtClean="0"/>
              <a:t>$50,000 Rice undergraduate degree BA/BS</a:t>
            </a:r>
          </a:p>
          <a:p>
            <a:r>
              <a:rPr lang="en-US" dirty="0"/>
              <a:t>Cost of </a:t>
            </a:r>
            <a:r>
              <a:rPr lang="en-US" dirty="0" smtClean="0"/>
              <a:t>living raises (COLA) = </a:t>
            </a:r>
            <a:r>
              <a:rPr lang="en-US" dirty="0"/>
              <a:t>2.5% per </a:t>
            </a:r>
            <a:r>
              <a:rPr lang="en-US" dirty="0" smtClean="0"/>
              <a:t>yr.</a:t>
            </a:r>
            <a:endParaRPr lang="en-US" dirty="0"/>
          </a:p>
          <a:p>
            <a:r>
              <a:rPr lang="en-US" dirty="0" smtClean="0"/>
              <a:t>Investment rates of return </a:t>
            </a:r>
            <a:r>
              <a:rPr lang="en-US" dirty="0" smtClean="0">
                <a:sym typeface="Wingdings"/>
              </a:rPr>
              <a:t></a:t>
            </a:r>
            <a:endParaRPr lang="en-US" dirty="0" smtClean="0"/>
          </a:p>
          <a:p>
            <a:pPr lvl="1"/>
            <a:r>
              <a:rPr lang="en-US" dirty="0" smtClean="0"/>
              <a:t>Bonds rate of return = 4% per year</a:t>
            </a:r>
          </a:p>
          <a:p>
            <a:pPr lvl="1"/>
            <a:r>
              <a:rPr lang="en-US" dirty="0" smtClean="0"/>
              <a:t>Stocks rate of return = 9% per year</a:t>
            </a:r>
          </a:p>
          <a:p>
            <a:r>
              <a:rPr lang="en-US" dirty="0" smtClean="0"/>
              <a:t>401k retirement savings account</a:t>
            </a:r>
          </a:p>
          <a:p>
            <a:pPr lvl="1"/>
            <a:r>
              <a:rPr lang="en-US" dirty="0" smtClean="0"/>
              <a:t>Employee contributes 5% of salary</a:t>
            </a:r>
          </a:p>
          <a:p>
            <a:pPr lvl="1"/>
            <a:r>
              <a:rPr lang="en-US" dirty="0" smtClean="0"/>
              <a:t>Employer matches 4%</a:t>
            </a:r>
          </a:p>
          <a:p>
            <a:pPr lvl="1"/>
            <a:r>
              <a:rPr lang="en-US" dirty="0" smtClean="0"/>
              <a:t>Total contributions 9% of salary (off top)</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59</a:t>
            </a:fld>
            <a:endParaRPr lang="en-US" dirty="0"/>
          </a:p>
        </p:txBody>
      </p:sp>
      <p:pic>
        <p:nvPicPr>
          <p:cNvPr id="66562" name="Picture 2" descr="http://www.gardeningblog.net/grow-pictures/sugar-snap-peas.jpg"/>
          <p:cNvPicPr>
            <a:picLocks noChangeAspect="1" noChangeArrowheads="1"/>
          </p:cNvPicPr>
          <p:nvPr/>
        </p:nvPicPr>
        <p:blipFill>
          <a:blip r:embed="rId2" cstate="print"/>
          <a:srcRect/>
          <a:stretch>
            <a:fillRect/>
          </a:stretch>
        </p:blipFill>
        <p:spPr bwMode="auto">
          <a:xfrm>
            <a:off x="6629400" y="1143000"/>
            <a:ext cx="1219200" cy="797607"/>
          </a:xfrm>
          <a:prstGeom prst="rect">
            <a:avLst/>
          </a:prstGeom>
          <a:noFill/>
        </p:spPr>
      </p:pic>
    </p:spTree>
    <p:extLst>
      <p:ext uri="{BB962C8B-B14F-4D97-AF65-F5344CB8AC3E}">
        <p14:creationId xmlns="" xmlns:p14="http://schemas.microsoft.com/office/powerpoint/2010/main" val="4230342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media-cdn.tripadvisor.com/media/photo-s/05/1c/15/2b/arecibo-observatory.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14438" y="852659"/>
            <a:ext cx="4803061" cy="341454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200400" y="3225800"/>
            <a:ext cx="5943600" cy="3632200"/>
          </a:xfrm>
        </p:spPr>
      </p:pic>
      <p:sp>
        <p:nvSpPr>
          <p:cNvPr id="2" name="Title 1"/>
          <p:cNvSpPr>
            <a:spLocks noGrp="1"/>
          </p:cNvSpPr>
          <p:nvPr>
            <p:ph type="title"/>
          </p:nvPr>
        </p:nvSpPr>
        <p:spPr/>
        <p:txBody>
          <a:bodyPr/>
          <a:lstStyle/>
          <a:p>
            <a:r>
              <a:rPr lang="en-US" dirty="0" smtClean="0"/>
              <a:t>W.E. Gordon</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6</a:t>
            </a:fld>
            <a:endParaRPr lang="en-US" dirty="0"/>
          </a:p>
        </p:txBody>
      </p:sp>
      <p:pic>
        <p:nvPicPr>
          <p:cNvPr id="5" name="Picture 4"/>
          <p:cNvPicPr>
            <a:picLocks noChangeAspect="1"/>
          </p:cNvPicPr>
          <p:nvPr/>
        </p:nvPicPr>
        <p:blipFill>
          <a:blip r:embed="rId4" cstate="print"/>
          <a:stretch>
            <a:fillRect/>
          </a:stretch>
        </p:blipFill>
        <p:spPr>
          <a:xfrm>
            <a:off x="-3515" y="850600"/>
            <a:ext cx="4117953" cy="5156886"/>
          </a:xfrm>
          <a:prstGeom prst="rect">
            <a:avLst/>
          </a:prstGeom>
        </p:spPr>
      </p:pic>
    </p:spTree>
    <p:extLst>
      <p:ext uri="{BB962C8B-B14F-4D97-AF65-F5344CB8AC3E}">
        <p14:creationId xmlns="" xmlns:p14="http://schemas.microsoft.com/office/powerpoint/2010/main" val="41153051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750991" y="758283"/>
            <a:ext cx="7402409" cy="5826234"/>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60</a:t>
            </a:fld>
            <a:endParaRPr lang="en-US" dirty="0"/>
          </a:p>
        </p:txBody>
      </p:sp>
    </p:spTree>
    <p:extLst>
      <p:ext uri="{BB962C8B-B14F-4D97-AF65-F5344CB8AC3E}">
        <p14:creationId xmlns="" xmlns:p14="http://schemas.microsoft.com/office/powerpoint/2010/main" val="39878553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Investment Options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745416" y="685800"/>
            <a:ext cx="7357898" cy="5791200"/>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61</a:t>
            </a:fld>
            <a:endParaRPr lang="en-US" dirty="0"/>
          </a:p>
        </p:txBody>
      </p:sp>
    </p:spTree>
    <p:extLst>
      <p:ext uri="{BB962C8B-B14F-4D97-AF65-F5344CB8AC3E}">
        <p14:creationId xmlns="" xmlns:p14="http://schemas.microsoft.com/office/powerpoint/2010/main" val="27767647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Some Variability</a:t>
            </a:r>
            <a:endParaRPr lang="en-US" dirty="0"/>
          </a:p>
        </p:txBody>
      </p:sp>
      <p:sp>
        <p:nvSpPr>
          <p:cNvPr id="3" name="Content Placeholder 2"/>
          <p:cNvSpPr>
            <a:spLocks noGrp="1"/>
          </p:cNvSpPr>
          <p:nvPr>
            <p:ph idx="1"/>
          </p:nvPr>
        </p:nvSpPr>
        <p:spPr>
          <a:xfrm>
            <a:off x="685800" y="838200"/>
            <a:ext cx="8001000" cy="5334000"/>
          </a:xfrm>
        </p:spPr>
        <p:txBody>
          <a:bodyPr/>
          <a:lstStyle/>
          <a:p>
            <a:r>
              <a:rPr lang="en-US" dirty="0" smtClean="0"/>
              <a:t>Promotion model</a:t>
            </a:r>
          </a:p>
          <a:p>
            <a:pPr lvl="1"/>
            <a:r>
              <a:rPr lang="en-US" dirty="0" smtClean="0"/>
              <a:t>10% promotion/raise on average every 5 years</a:t>
            </a:r>
          </a:p>
          <a:p>
            <a:r>
              <a:rPr lang="en-US" dirty="0" smtClean="0"/>
              <a:t>Job change model</a:t>
            </a:r>
          </a:p>
          <a:p>
            <a:pPr lvl="1"/>
            <a:r>
              <a:rPr lang="en-US" dirty="0" smtClean="0"/>
              <a:t>25% salary increase upon job change average every 10 years</a:t>
            </a:r>
          </a:p>
          <a:p>
            <a:r>
              <a:rPr lang="en-US" dirty="0" smtClean="0"/>
              <a:t>Focus on at terminal value of retirement account after 40 years</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62</a:t>
            </a:fld>
            <a:endParaRPr lang="en-US" dirty="0"/>
          </a:p>
        </p:txBody>
      </p:sp>
    </p:spTree>
    <p:extLst>
      <p:ext uri="{BB962C8B-B14F-4D97-AF65-F5344CB8AC3E}">
        <p14:creationId xmlns="" xmlns:p14="http://schemas.microsoft.com/office/powerpoint/2010/main" val="33618782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one Path</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760808" y="761999"/>
            <a:ext cx="7240192" cy="5725693"/>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63</a:t>
            </a:fld>
            <a:endParaRPr lang="en-US" dirty="0"/>
          </a:p>
        </p:txBody>
      </p:sp>
    </p:spTree>
    <p:extLst>
      <p:ext uri="{BB962C8B-B14F-4D97-AF65-F5344CB8AC3E}">
        <p14:creationId xmlns="" xmlns:p14="http://schemas.microsoft.com/office/powerpoint/2010/main" val="22125354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Investment Options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760808" y="762000"/>
            <a:ext cx="7316392" cy="5785954"/>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64</a:t>
            </a:fld>
            <a:endParaRPr lang="en-US" dirty="0"/>
          </a:p>
        </p:txBody>
      </p:sp>
    </p:spTree>
    <p:extLst>
      <p:ext uri="{BB962C8B-B14F-4D97-AF65-F5344CB8AC3E}">
        <p14:creationId xmlns="" xmlns:p14="http://schemas.microsoft.com/office/powerpoint/2010/main" val="1129188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this 5,000 Times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762000" y="784302"/>
            <a:ext cx="7404139" cy="5692698"/>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65</a:t>
            </a:fld>
            <a:endParaRPr lang="en-US" dirty="0"/>
          </a:p>
        </p:txBody>
      </p:sp>
    </p:spTree>
    <p:extLst>
      <p:ext uri="{BB962C8B-B14F-4D97-AF65-F5344CB8AC3E}">
        <p14:creationId xmlns="" xmlns:p14="http://schemas.microsoft.com/office/powerpoint/2010/main" val="25374698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it Happen!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66</a:t>
            </a:fld>
            <a:endParaRPr lang="en-US" dirty="0"/>
          </a:p>
        </p:txBody>
      </p:sp>
      <p:pic>
        <p:nvPicPr>
          <p:cNvPr id="5" name="Picture 4"/>
          <p:cNvPicPr>
            <a:picLocks noChangeAspect="1"/>
          </p:cNvPicPr>
          <p:nvPr/>
        </p:nvPicPr>
        <p:blipFill>
          <a:blip r:embed="rId2" cstate="print"/>
          <a:stretch>
            <a:fillRect/>
          </a:stretch>
        </p:blipFill>
        <p:spPr>
          <a:xfrm>
            <a:off x="2514600" y="853068"/>
            <a:ext cx="3733800" cy="5412667"/>
          </a:xfrm>
          <a:prstGeom prst="rect">
            <a:avLst/>
          </a:prstGeom>
        </p:spPr>
      </p:pic>
    </p:spTree>
    <p:extLst>
      <p:ext uri="{BB962C8B-B14F-4D97-AF65-F5344CB8AC3E}">
        <p14:creationId xmlns="" xmlns:p14="http://schemas.microsoft.com/office/powerpoint/2010/main" val="31389855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Discussions</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67</a:t>
            </a:fld>
            <a:endParaRPr lang="en-US" dirty="0"/>
          </a:p>
        </p:txBody>
      </p:sp>
    </p:spTree>
    <p:extLst>
      <p:ext uri="{BB962C8B-B14F-4D97-AF65-F5344CB8AC3E}">
        <p14:creationId xmlns="" xmlns:p14="http://schemas.microsoft.com/office/powerpoint/2010/main" val="2057446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rfcafe.com/references/popular-electronics/images2/how-we-listen-stars-satellites-feb-1958-pe-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62400" y="4191000"/>
            <a:ext cx="4103075" cy="2286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Down to Earth</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7</a:t>
            </a:fld>
            <a:endParaRPr lang="en-US" dirty="0"/>
          </a:p>
        </p:txBody>
      </p:sp>
      <p:pic>
        <p:nvPicPr>
          <p:cNvPr id="12292" name="Picture 4" descr="http://ed-thelen.org/ATA/ATA_memo74-AntennaPattern-.jpg"/>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29000" y="685800"/>
            <a:ext cx="4876800" cy="336995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5" cstate="print"/>
          <a:stretch>
            <a:fillRect/>
          </a:stretch>
        </p:blipFill>
        <p:spPr>
          <a:xfrm>
            <a:off x="304800" y="762000"/>
            <a:ext cx="2041034" cy="5907590"/>
          </a:xfrm>
          <a:prstGeom prst="rect">
            <a:avLst/>
          </a:prstGeom>
        </p:spPr>
      </p:pic>
    </p:spTree>
    <p:extLst>
      <p:ext uri="{BB962C8B-B14F-4D97-AF65-F5344CB8AC3E}">
        <p14:creationId xmlns="" xmlns:p14="http://schemas.microsoft.com/office/powerpoint/2010/main" val="4264120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IAH RTR</a:t>
            </a:r>
            <a:endParaRPr lang="en-US" dirty="0"/>
          </a:p>
        </p:txBody>
      </p:sp>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8</a:t>
            </a:fld>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828800" y="957262"/>
            <a:ext cx="5343525" cy="5095875"/>
          </a:xfrm>
        </p:spPr>
      </p:pic>
    </p:spTree>
    <p:extLst>
      <p:ext uri="{BB962C8B-B14F-4D97-AF65-F5344CB8AC3E}">
        <p14:creationId xmlns="" xmlns:p14="http://schemas.microsoft.com/office/powerpoint/2010/main" val="140944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Terminal CNS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990600" y="754566"/>
            <a:ext cx="7162800" cy="5752279"/>
          </a:xfrm>
        </p:spPr>
      </p:pic>
      <p:sp>
        <p:nvSpPr>
          <p:cNvPr id="4" name="Slide Number Placeholder 3"/>
          <p:cNvSpPr>
            <a:spLocks noGrp="1"/>
          </p:cNvSpPr>
          <p:nvPr>
            <p:ph type="sldNum" sz="quarter" idx="12"/>
          </p:nvPr>
        </p:nvSpPr>
        <p:spPr/>
        <p:txBody>
          <a:bodyPr/>
          <a:lstStyle/>
          <a:p>
            <a:pPr>
              <a:defRPr/>
            </a:pPr>
            <a:fld id="{15722759-F944-452F-8A2E-5BCAADBD7401}" type="slidenum">
              <a:rPr lang="en-US" smtClean="0"/>
              <a:pPr>
                <a:defRPr/>
              </a:pPr>
              <a:t>9</a:t>
            </a:fld>
            <a:endParaRPr lang="en-US" dirty="0"/>
          </a:p>
        </p:txBody>
      </p:sp>
    </p:spTree>
    <p:extLst>
      <p:ext uri="{BB962C8B-B14F-4D97-AF65-F5344CB8AC3E}">
        <p14:creationId xmlns="" xmlns:p14="http://schemas.microsoft.com/office/powerpoint/2010/main" val="3292724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_GRB_Stat_Blank">
  <a:themeElements>
    <a:clrScheme name="RiceU_blueb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iceU_blueba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RiceU_blueb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iceU_blueb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iceU_blueb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iceU_blueb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iceU_blueb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iceU_blueb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iceU_bluebar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iceU_blueb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iceU_blueb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iceU_blueb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iceU_blueb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iceU_blueb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_GRB_Stat_Blank</Template>
  <TotalTime>2850</TotalTime>
  <Words>1598</Words>
  <Application>Microsoft Office PowerPoint</Application>
  <PresentationFormat>On-screen Show (4:3)</PresentationFormat>
  <Paragraphs>348</Paragraphs>
  <Slides>67</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_GRB_Stat_Blank</vt:lpstr>
      <vt:lpstr>Equation</vt:lpstr>
      <vt:lpstr>“Big Math”  J.A. Dobelman</vt:lpstr>
      <vt:lpstr>Slide 2</vt:lpstr>
      <vt:lpstr>Slide 3</vt:lpstr>
      <vt:lpstr>Old School S&amp;E</vt:lpstr>
      <vt:lpstr>Space Physics and Astronomy</vt:lpstr>
      <vt:lpstr>W.E. Gordon</vt:lpstr>
      <vt:lpstr>Down to Earth</vt:lpstr>
      <vt:lpstr>IAH RTR</vt:lpstr>
      <vt:lpstr>Terminal CNS</vt:lpstr>
      <vt:lpstr>ATCT</vt:lpstr>
      <vt:lpstr>Surveillance</vt:lpstr>
      <vt:lpstr>ILS/NAV</vt:lpstr>
      <vt:lpstr>Catharsis/Epiphany</vt:lpstr>
      <vt:lpstr>Quit your Day Job</vt:lpstr>
      <vt:lpstr>$500 a week!</vt:lpstr>
      <vt:lpstr>Back to Rice!</vt:lpstr>
      <vt:lpstr>Research Program</vt:lpstr>
      <vt:lpstr>2006-8 Predictions</vt:lpstr>
      <vt:lpstr> 2006 Predictions</vt:lpstr>
      <vt:lpstr>Why Math Will Rock</vt:lpstr>
      <vt:lpstr>Security, Privacy &amp; Convenience</vt:lpstr>
      <vt:lpstr>More Your Cup of Tea?</vt:lpstr>
      <vt:lpstr>Slide 23</vt:lpstr>
      <vt:lpstr>Percent (%)</vt:lpstr>
      <vt:lpstr>Percent (%)</vt:lpstr>
      <vt:lpstr>Percent Return</vt:lpstr>
      <vt:lpstr>Seneca Tribe Returns</vt:lpstr>
      <vt:lpstr>Large Percentages Tricky</vt:lpstr>
      <vt:lpstr>Simple Return</vt:lpstr>
      <vt:lpstr>Compound Return</vt:lpstr>
      <vt:lpstr>Slide 31</vt:lpstr>
      <vt:lpstr>Experiment 1</vt:lpstr>
      <vt:lpstr>Time is Key</vt:lpstr>
      <vt:lpstr>Large Numbers</vt:lpstr>
      <vt:lpstr>Experiment 2</vt:lpstr>
      <vt:lpstr>Give it Time</vt:lpstr>
      <vt:lpstr>The Shona</vt:lpstr>
      <vt:lpstr>Slide 38</vt:lpstr>
      <vt:lpstr>Zimbabwe</vt:lpstr>
      <vt:lpstr>$10 US</vt:lpstr>
      <vt:lpstr>0.285¢ in 2015</vt:lpstr>
      <vt:lpstr>Slide 42</vt:lpstr>
      <vt:lpstr>Constant Inflation</vt:lpstr>
      <vt:lpstr>$1 Becomes</vt:lpstr>
      <vt:lpstr>Linear Inflation Growth</vt:lpstr>
      <vt:lpstr>$1 Becomes</vt:lpstr>
      <vt:lpstr>Exponential Growth</vt:lpstr>
      <vt:lpstr>$1 Becomes</vt:lpstr>
      <vt:lpstr>Actual Inflation Growth</vt:lpstr>
      <vt:lpstr>$1 Becomes</vt:lpstr>
      <vt:lpstr>Slide 51</vt:lpstr>
      <vt:lpstr>Slide 52</vt:lpstr>
      <vt:lpstr>$1 in 1980 Becomes</vt:lpstr>
      <vt:lpstr>Slide 54</vt:lpstr>
      <vt:lpstr>Student Debt </vt:lpstr>
      <vt:lpstr>Slide 56</vt:lpstr>
      <vt:lpstr>Why Not?</vt:lpstr>
      <vt:lpstr>Lets Go to Work</vt:lpstr>
      <vt:lpstr>Accumulation Model</vt:lpstr>
      <vt:lpstr>Slide 60</vt:lpstr>
      <vt:lpstr>Investment Options</vt:lpstr>
      <vt:lpstr>Add Some Variability</vt:lpstr>
      <vt:lpstr>Just one Path</vt:lpstr>
      <vt:lpstr>Investment Options</vt:lpstr>
      <vt:lpstr>Do this 5,000 Times</vt:lpstr>
      <vt:lpstr>Make it Happen!</vt:lpstr>
      <vt:lpstr>Discussions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jkd</dc:creator>
  <cp:lastModifiedBy>John A. dobelman</cp:lastModifiedBy>
  <cp:revision>157</cp:revision>
  <cp:lastPrinted>2015-07-14T01:41:26Z</cp:lastPrinted>
  <dcterms:created xsi:type="dcterms:W3CDTF">2015-06-14T13:42:34Z</dcterms:created>
  <dcterms:modified xsi:type="dcterms:W3CDTF">2015-07-16T14:04:02Z</dcterms:modified>
</cp:coreProperties>
</file>