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5"/>
  </p:notesMasterIdLst>
  <p:sldIdLst>
    <p:sldId id="256" r:id="rId2"/>
    <p:sldId id="379" r:id="rId3"/>
    <p:sldId id="306" r:id="rId4"/>
    <p:sldId id="356" r:id="rId5"/>
    <p:sldId id="343" r:id="rId6"/>
    <p:sldId id="344" r:id="rId7"/>
    <p:sldId id="375" r:id="rId8"/>
    <p:sldId id="374" r:id="rId9"/>
    <p:sldId id="345" r:id="rId10"/>
    <p:sldId id="346" r:id="rId11"/>
    <p:sldId id="347" r:id="rId12"/>
    <p:sldId id="348" r:id="rId13"/>
    <p:sldId id="349" r:id="rId14"/>
    <p:sldId id="352" r:id="rId15"/>
    <p:sldId id="350" r:id="rId16"/>
    <p:sldId id="351" r:id="rId17"/>
    <p:sldId id="354" r:id="rId18"/>
    <p:sldId id="353" r:id="rId19"/>
    <p:sldId id="355" r:id="rId20"/>
    <p:sldId id="377" r:id="rId21"/>
    <p:sldId id="380" r:id="rId22"/>
    <p:sldId id="307" r:id="rId23"/>
    <p:sldId id="308" r:id="rId24"/>
    <p:sldId id="378" r:id="rId25"/>
    <p:sldId id="381" r:id="rId26"/>
    <p:sldId id="382" r:id="rId27"/>
    <p:sldId id="383" r:id="rId28"/>
    <p:sldId id="386" r:id="rId29"/>
    <p:sldId id="384" r:id="rId30"/>
    <p:sldId id="385" r:id="rId31"/>
    <p:sldId id="387" r:id="rId32"/>
    <p:sldId id="340" r:id="rId33"/>
    <p:sldId id="341" r:id="rId34"/>
    <p:sldId id="388" r:id="rId35"/>
    <p:sldId id="399" r:id="rId36"/>
    <p:sldId id="389" r:id="rId37"/>
    <p:sldId id="390" r:id="rId38"/>
    <p:sldId id="394" r:id="rId39"/>
    <p:sldId id="391" r:id="rId40"/>
    <p:sldId id="393" r:id="rId41"/>
    <p:sldId id="395" r:id="rId42"/>
    <p:sldId id="392" r:id="rId43"/>
    <p:sldId id="396" r:id="rId44"/>
    <p:sldId id="397" r:id="rId45"/>
    <p:sldId id="403" r:id="rId46"/>
    <p:sldId id="398" r:id="rId47"/>
    <p:sldId id="409" r:id="rId48"/>
    <p:sldId id="410" r:id="rId49"/>
    <p:sldId id="408" r:id="rId50"/>
    <p:sldId id="400" r:id="rId51"/>
    <p:sldId id="401" r:id="rId52"/>
    <p:sldId id="406" r:id="rId53"/>
    <p:sldId id="407" r:id="rId54"/>
    <p:sldId id="402" r:id="rId55"/>
    <p:sldId id="404" r:id="rId56"/>
    <p:sldId id="358" r:id="rId57"/>
    <p:sldId id="405" r:id="rId58"/>
    <p:sldId id="411" r:id="rId59"/>
    <p:sldId id="412" r:id="rId60"/>
    <p:sldId id="413" r:id="rId61"/>
    <p:sldId id="414" r:id="rId62"/>
    <p:sldId id="415" r:id="rId63"/>
    <p:sldId id="317" r:id="rId64"/>
  </p:sldIdLst>
  <p:sldSz cx="9144000" cy="6858000" type="screen4x3"/>
  <p:notesSz cx="6881813"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8" autoAdjust="0"/>
    <p:restoredTop sz="87827" autoAdjust="0"/>
  </p:normalViewPr>
  <p:slideViewPr>
    <p:cSldViewPr>
      <p:cViewPr varScale="1">
        <p:scale>
          <a:sx n="75" d="100"/>
          <a:sy n="75" d="100"/>
        </p:scale>
        <p:origin x="1246" y="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27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1"/>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ea typeface="ＭＳ Ｐゴシック" pitchFamily="1" charset="-128"/>
              </a:defRPr>
            </a:lvl1pPr>
          </a:lstStyle>
          <a:p>
            <a:pPr>
              <a:defRPr/>
            </a:pPr>
            <a:endParaRPr lang="en-US"/>
          </a:p>
        </p:txBody>
      </p:sp>
      <p:sp>
        <p:nvSpPr>
          <p:cNvPr id="8195" name="Rectangle 3"/>
          <p:cNvSpPr>
            <a:spLocks noGrp="1" noChangeArrowheads="1"/>
          </p:cNvSpPr>
          <p:nvPr>
            <p:ph type="dt" idx="1"/>
          </p:nvPr>
        </p:nvSpPr>
        <p:spPr bwMode="auto">
          <a:xfrm>
            <a:off x="3898103" y="1"/>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ea typeface="ＭＳ Ｐゴシック" pitchFamily="1" charset="-128"/>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8182" y="4415791"/>
            <a:ext cx="5505450" cy="418338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1"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ea typeface="ＭＳ Ｐゴシック" pitchFamily="1" charset="-128"/>
              </a:defRPr>
            </a:lvl1pPr>
          </a:lstStyle>
          <a:p>
            <a:pPr>
              <a:defRPr/>
            </a:pPr>
            <a:endParaRPr lang="en-US"/>
          </a:p>
        </p:txBody>
      </p:sp>
      <p:sp>
        <p:nvSpPr>
          <p:cNvPr id="8199" name="Rectangle 7"/>
          <p:cNvSpPr>
            <a:spLocks noGrp="1" noChangeArrowheads="1"/>
          </p:cNvSpPr>
          <p:nvPr>
            <p:ph type="sldNum" sz="quarter" idx="5"/>
          </p:nvPr>
        </p:nvSpPr>
        <p:spPr bwMode="auto">
          <a:xfrm>
            <a:off x="3898103"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ea typeface="ＭＳ Ｐゴシック" pitchFamily="1" charset="-128"/>
              </a:defRPr>
            </a:lvl1pPr>
          </a:lstStyle>
          <a:p>
            <a:pPr>
              <a:defRPr/>
            </a:pPr>
            <a:fld id="{DCD8994A-18D0-4F2D-B30D-D6FE7C1C9BFE}" type="slidenum">
              <a:rPr lang="en-US"/>
              <a:pPr>
                <a:defRPr/>
              </a:pPr>
              <a:t>‹#›</a:t>
            </a:fld>
            <a:endParaRPr lang="en-US"/>
          </a:p>
        </p:txBody>
      </p:sp>
    </p:spTree>
    <p:extLst>
      <p:ext uri="{BB962C8B-B14F-4D97-AF65-F5344CB8AC3E}">
        <p14:creationId xmlns:p14="http://schemas.microsoft.com/office/powerpoint/2010/main" val="37419174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boundless.com/world-history/definition/marcus-aurelius" TargetMode="External"/><Relationship Id="rId3" Type="http://schemas.openxmlformats.org/officeDocument/2006/relationships/hyperlink" Target="https://en.wikipedia.org/wiki/Greek_lepton" TargetMode="External"/><Relationship Id="rId7" Type="http://schemas.openxmlformats.org/officeDocument/2006/relationships/hyperlink" Target="https://www.boundless.com/world-history/definition/hadrian"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boundless.com/world-history/definition/trajan" TargetMode="External"/><Relationship Id="rId5" Type="http://schemas.openxmlformats.org/officeDocument/2006/relationships/hyperlink" Target="https://en.wikipedia.org/wiki/Judea" TargetMode="External"/><Relationship Id="rId4" Type="http://schemas.openxmlformats.org/officeDocument/2006/relationships/hyperlink" Target="https://en.wikipedia.org/wiki/Alexander_Jannaeu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sj.com/articles/u-s-sent-cash-to-iran-as-americans-were-freed-1470181874"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topics.wsj.com/person/O/Barack-Obama/4328" TargetMode="External"/><Relationship Id="rId4" Type="http://schemas.openxmlformats.org/officeDocument/2006/relationships/hyperlink" Target="http://www.wsj.com/articles/u-s-payment-of-1-7-billion-to-iran-raises-questions-of-ransom-1453421778"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7591EB8F-873B-40ED-86E5-CB237B677ED8}" type="slidenum">
              <a:rPr lang="en-US" smtClean="0"/>
              <a:pPr/>
              <a:t>1</a:t>
            </a:fld>
            <a:endParaRPr 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dirty="0"/>
              <a:t> a new and exciting one-month summer program  directed at </a:t>
            </a:r>
            <a:r>
              <a:rPr lang="en-US" b="1" dirty="0"/>
              <a:t>promising</a:t>
            </a:r>
            <a:r>
              <a:rPr lang="en-US" dirty="0"/>
              <a:t> minority and low income high school  students in mathematics called the Tapia Math-Science Scholars  Program. The program has been approved and will be partially funded  by the Houston Independent School District (HISD).   The program will run from July 5 to August 1, 2015. The program will teach content, but a new and exciting addition  will be enhancement lectures. In the enhancement lecture I want  a distinguished Rice researcher to explain to the high school  students the role that mathematics plays in his/her research.  </a:t>
            </a:r>
          </a:p>
          <a:p>
            <a:pPr eaLnBrk="1" hangingPunct="1"/>
            <a:endParaRPr lang="en-US" dirty="0"/>
          </a:p>
          <a:p>
            <a:pPr eaLnBrk="1" hangingPunct="1"/>
            <a:endParaRPr lang="en-US" dirty="0"/>
          </a:p>
        </p:txBody>
      </p:sp>
    </p:spTree>
    <p:extLst>
      <p:ext uri="{BB962C8B-B14F-4D97-AF65-F5344CB8AC3E}">
        <p14:creationId xmlns:p14="http://schemas.microsoft.com/office/powerpoint/2010/main" val="967878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Epiphany</a:t>
            </a:r>
            <a:r>
              <a:rPr lang="en-US" dirty="0"/>
              <a:t>: a sudden, intuitive perception of or insight into the reality or essential meaning of something, usually initiated by some simple, homely, or commonplace occurrence or experience.  (Revelation of Christ to the Magi)</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Catharsis</a:t>
            </a:r>
            <a:r>
              <a:rPr lang="en-US" dirty="0"/>
              <a:t>: the process of releasing, and thereby providing relief from, strong or repressed emotions.</a:t>
            </a:r>
          </a:p>
          <a:p>
            <a:endParaRPr lang="en-US" dirty="0"/>
          </a:p>
          <a:p>
            <a:r>
              <a:rPr lang="en-US" dirty="0"/>
              <a:t>Fludarabine / </a:t>
            </a:r>
            <a:r>
              <a:rPr lang="en-US" dirty="0" err="1"/>
              <a:t>Cytoxin</a:t>
            </a:r>
            <a:r>
              <a:rPr lang="en-US" dirty="0"/>
              <a:t> / </a:t>
            </a:r>
            <a:r>
              <a:rPr lang="en-US" dirty="0" err="1"/>
              <a:t>Rituxin</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16</a:t>
            </a:fld>
            <a:endParaRPr lang="en-US"/>
          </a:p>
        </p:txBody>
      </p:sp>
    </p:spTree>
    <p:extLst>
      <p:ext uri="{BB962C8B-B14F-4D97-AF65-F5344CB8AC3E}">
        <p14:creationId xmlns:p14="http://schemas.microsoft.com/office/powerpoint/2010/main" val="1246872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10T ($10/dollar)	CT /50k# ($500/cent)	JO  15k# $150/cent	KC 37.5k# ($375/cent) 	LB 110k </a:t>
            </a:r>
            <a:r>
              <a:rPr lang="en-US" dirty="0" err="1"/>
              <a:t>ft</a:t>
            </a:r>
            <a:endParaRPr lang="en-US" dirty="0"/>
          </a:p>
          <a:p>
            <a:r>
              <a:rPr lang="en-US" dirty="0"/>
              <a:t>SB 112k# ($1120/cent)	US 100k	10Y 	5Y7</a:t>
            </a:r>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18</a:t>
            </a:fld>
            <a:endParaRPr lang="en-US"/>
          </a:p>
        </p:txBody>
      </p:sp>
    </p:spTree>
    <p:extLst>
      <p:ext uri="{BB962C8B-B14F-4D97-AF65-F5344CB8AC3E}">
        <p14:creationId xmlns:p14="http://schemas.microsoft.com/office/powerpoint/2010/main" val="177651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23, 2006</a:t>
            </a:r>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22</a:t>
            </a:fld>
            <a:endParaRPr lang="en-US"/>
          </a:p>
        </p:txBody>
      </p:sp>
    </p:spTree>
    <p:extLst>
      <p:ext uri="{BB962C8B-B14F-4D97-AF65-F5344CB8AC3E}">
        <p14:creationId xmlns:p14="http://schemas.microsoft.com/office/powerpoint/2010/main" val="368335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23</a:t>
            </a:fld>
            <a:endParaRPr lang="en-US"/>
          </a:p>
        </p:txBody>
      </p:sp>
    </p:spTree>
    <p:extLst>
      <p:ext uri="{BB962C8B-B14F-4D97-AF65-F5344CB8AC3E}">
        <p14:creationId xmlns:p14="http://schemas.microsoft.com/office/powerpoint/2010/main" val="290740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27</a:t>
            </a:fld>
            <a:endParaRPr lang="en-US"/>
          </a:p>
        </p:txBody>
      </p:sp>
    </p:spTree>
    <p:extLst>
      <p:ext uri="{BB962C8B-B14F-4D97-AF65-F5344CB8AC3E}">
        <p14:creationId xmlns:p14="http://schemas.microsoft.com/office/powerpoint/2010/main" val="2877013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http://gizmodo.com/5995301/how-much-money-is-there-on-earth</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28</a:t>
            </a:fld>
            <a:endParaRPr lang="en-US"/>
          </a:p>
        </p:txBody>
      </p:sp>
    </p:spTree>
    <p:extLst>
      <p:ext uri="{BB962C8B-B14F-4D97-AF65-F5344CB8AC3E}">
        <p14:creationId xmlns:p14="http://schemas.microsoft.com/office/powerpoint/2010/main" val="4183512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30</a:t>
            </a:fld>
            <a:endParaRPr lang="en-US"/>
          </a:p>
        </p:txBody>
      </p:sp>
    </p:spTree>
    <p:extLst>
      <p:ext uri="{BB962C8B-B14F-4D97-AF65-F5344CB8AC3E}">
        <p14:creationId xmlns:p14="http://schemas.microsoft.com/office/powerpoint/2010/main" val="291579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bronze </a:t>
            </a:r>
            <a:r>
              <a:rPr lang="en-US" i="1" dirty="0"/>
              <a:t>mite</a:t>
            </a:r>
            <a:r>
              <a:rPr lang="en-US" dirty="0"/>
              <a:t>, also known as a </a:t>
            </a:r>
            <a:r>
              <a:rPr lang="en-US" i="1" dirty="0">
                <a:hlinkClick r:id="rId3" tooltip="Greek lepton"/>
              </a:rPr>
              <a:t>Lepton</a:t>
            </a:r>
            <a:r>
              <a:rPr lang="en-US" dirty="0"/>
              <a:t> (meaning </a:t>
            </a:r>
            <a:r>
              <a:rPr lang="en-US" i="1" dirty="0"/>
              <a:t>small</a:t>
            </a:r>
            <a:r>
              <a:rPr lang="en-US" dirty="0"/>
              <a:t>), minted by </a:t>
            </a:r>
            <a:r>
              <a:rPr lang="en-US" dirty="0">
                <a:hlinkClick r:id="rId4" tooltip="Alexander Jannaeus"/>
              </a:rPr>
              <a:t>Alexander </a:t>
            </a:r>
            <a:r>
              <a:rPr lang="en-US" dirty="0" err="1">
                <a:hlinkClick r:id="rId4" tooltip="Alexander Jannaeus"/>
              </a:rPr>
              <a:t>Jannaeus</a:t>
            </a:r>
            <a:r>
              <a:rPr lang="en-US" dirty="0"/>
              <a:t>, King of </a:t>
            </a:r>
            <a:r>
              <a:rPr lang="en-US" dirty="0">
                <a:hlinkClick r:id="rId5" tooltip="Judea"/>
              </a:rPr>
              <a:t>Judaea</a:t>
            </a:r>
            <a:r>
              <a:rPr lang="en-US" dirty="0"/>
              <a:t>, 103 - 76 B.C. obverse: the blooming lotus scepter of ancient Egypt in circle, reverse: star of eight rays. https://en.wikipedia.org/wiki/Lesson_of_the_widow%27s_mite#/media/File:Widowsmite.jpg</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Golden age of Rome; </a:t>
            </a:r>
            <a:r>
              <a:rPr lang="en-US" dirty="0">
                <a:effectLst/>
              </a:rPr>
              <a:t>The </a:t>
            </a:r>
            <a:r>
              <a:rPr lang="en-US" dirty="0" err="1">
                <a:effectLst/>
              </a:rPr>
              <a:t>Nerva</a:t>
            </a:r>
            <a:r>
              <a:rPr lang="en-US" dirty="0">
                <a:effectLst/>
              </a:rPr>
              <a:t>–</a:t>
            </a:r>
            <a:r>
              <a:rPr lang="en-US" dirty="0" err="1">
                <a:effectLst/>
              </a:rPr>
              <a:t>Antonine</a:t>
            </a:r>
            <a:r>
              <a:rPr lang="en-US" dirty="0">
                <a:effectLst/>
              </a:rPr>
              <a:t> Dynasty was a dynasty of seven Roman Emperors who ruled over the Roman Empire during a period of prosperity from 96 CE to 192 CE. These emperors are </a:t>
            </a:r>
            <a:r>
              <a:rPr lang="en-US" dirty="0" err="1">
                <a:effectLst/>
              </a:rPr>
              <a:t>Nerva</a:t>
            </a:r>
            <a:r>
              <a:rPr lang="en-US" dirty="0">
                <a:effectLst/>
              </a:rPr>
              <a:t>, </a:t>
            </a:r>
            <a:r>
              <a:rPr lang="en-US" dirty="0">
                <a:effectLst/>
                <a:hlinkClick r:id="rId6"/>
              </a:rPr>
              <a:t>Trajan</a:t>
            </a:r>
            <a:r>
              <a:rPr lang="en-US" dirty="0">
                <a:effectLst/>
              </a:rPr>
              <a:t>, </a:t>
            </a:r>
            <a:r>
              <a:rPr lang="en-US" dirty="0">
                <a:effectLst/>
                <a:hlinkClick r:id="rId7"/>
              </a:rPr>
              <a:t>Hadrian</a:t>
            </a:r>
            <a:r>
              <a:rPr lang="en-US" dirty="0">
                <a:effectLst/>
              </a:rPr>
              <a:t>, </a:t>
            </a:r>
            <a:r>
              <a:rPr lang="en-US" dirty="0" err="1">
                <a:effectLst/>
              </a:rPr>
              <a:t>Antoninus</a:t>
            </a:r>
            <a:r>
              <a:rPr lang="en-US" dirty="0">
                <a:effectLst/>
              </a:rPr>
              <a:t> Pius, </a:t>
            </a:r>
            <a:r>
              <a:rPr lang="en-US" dirty="0">
                <a:effectLst/>
                <a:hlinkClick r:id="rId8"/>
              </a:rPr>
              <a:t>Marcus Aurelius</a:t>
            </a:r>
            <a:r>
              <a:rPr lang="en-US" dirty="0">
                <a:effectLst/>
              </a:rPr>
              <a:t>, Lucius </a:t>
            </a:r>
            <a:r>
              <a:rPr lang="en-US" dirty="0" err="1">
                <a:effectLst/>
              </a:rPr>
              <a:t>Verus</a:t>
            </a:r>
            <a:r>
              <a:rPr lang="en-US" dirty="0">
                <a:effectLst/>
              </a:rPr>
              <a:t>, and Commodus.</a:t>
            </a:r>
            <a:br>
              <a:rPr lang="en-US" dirty="0">
                <a:effectLst/>
              </a:rPr>
            </a:br>
            <a:br>
              <a:rPr lang="en-US" dirty="0">
                <a:effectLst/>
              </a:rPr>
            </a:br>
            <a:r>
              <a:rPr lang="en-US" dirty="0">
                <a:effectLst/>
              </a:rPr>
              <a:t>Source: Boundless. “The Golden Age of Rome.” </a:t>
            </a:r>
            <a:r>
              <a:rPr lang="en-US" i="1" dirty="0">
                <a:effectLst/>
              </a:rPr>
              <a:t>Boundless World History I: Ancient-1600</a:t>
            </a:r>
            <a:r>
              <a:rPr lang="en-US" dirty="0">
                <a:effectLst/>
              </a:rPr>
              <a:t>. Boundless, 10 Jul. 2015. Retrieved 14 Jul. 2015 from https://www.boundless.com/world-history/textbooks/boundless-world-history-i-ancient-1600-textbook/the-roman-world-5/the-roman-empire-33/the-golden-age-of-rome-130-13196/</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32</a:t>
            </a:fld>
            <a:endParaRPr lang="en-US"/>
          </a:p>
        </p:txBody>
      </p:sp>
    </p:spTree>
    <p:extLst>
      <p:ext uri="{BB962C8B-B14F-4D97-AF65-F5344CB8AC3E}">
        <p14:creationId xmlns:p14="http://schemas.microsoft.com/office/powerpoint/2010/main" val="190472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Yeshua</a:t>
            </a:r>
            <a:r>
              <a:rPr lang="en-US" dirty="0"/>
              <a:t> died in 30AD (mas o </a:t>
            </a:r>
            <a:r>
              <a:rPr lang="en-US" dirty="0" err="1"/>
              <a:t>menos</a:t>
            </a:r>
            <a:r>
              <a:rPr lang="en-US" dirty="0"/>
              <a:t>)</a:t>
            </a:r>
          </a:p>
          <a:p>
            <a:r>
              <a:rPr lang="en-US" b="1" dirty="0" err="1"/>
              <a:t>Abū</a:t>
            </a:r>
            <a:r>
              <a:rPr lang="en-US" b="1" dirty="0"/>
              <a:t> al-</a:t>
            </a:r>
            <a:r>
              <a:rPr lang="en-US" b="1" dirty="0" err="1"/>
              <a:t>Qāsim</a:t>
            </a:r>
            <a:r>
              <a:rPr lang="en-US" b="1" dirty="0"/>
              <a:t> </a:t>
            </a:r>
            <a:r>
              <a:rPr lang="en-US" b="1" dirty="0" err="1"/>
              <a:t>Muḥammad</a:t>
            </a:r>
            <a:r>
              <a:rPr lang="en-US" b="1" dirty="0"/>
              <a:t> ibn </a:t>
            </a:r>
            <a:r>
              <a:rPr lang="en-US" b="1" dirty="0" err="1"/>
              <a:t>ʿAbd</a:t>
            </a:r>
            <a:r>
              <a:rPr lang="en-US" b="1" dirty="0"/>
              <a:t> </a:t>
            </a:r>
            <a:r>
              <a:rPr lang="en-US" b="1" dirty="0" err="1"/>
              <a:t>Allāh</a:t>
            </a:r>
            <a:r>
              <a:rPr lang="en-US" b="1" dirty="0"/>
              <a:t> ibn </a:t>
            </a:r>
            <a:r>
              <a:rPr lang="en-US" b="1" dirty="0" err="1"/>
              <a:t>ʿAbd</a:t>
            </a:r>
            <a:r>
              <a:rPr lang="en-US" b="1" dirty="0"/>
              <a:t> al-</a:t>
            </a:r>
            <a:r>
              <a:rPr lang="en-US" b="1" dirty="0" err="1"/>
              <a:t>Muṭṭalib</a:t>
            </a:r>
            <a:r>
              <a:rPr lang="en-US" b="1" dirty="0"/>
              <a:t> ibn </a:t>
            </a:r>
            <a:r>
              <a:rPr lang="en-US" b="1" dirty="0" err="1"/>
              <a:t>Hāshim</a:t>
            </a:r>
            <a:r>
              <a:rPr lang="en-US" b="1" dirty="0"/>
              <a:t> d.</a:t>
            </a:r>
            <a:r>
              <a:rPr lang="en-US" dirty="0"/>
              <a:t> 8 June 632</a:t>
            </a:r>
          </a:p>
          <a:p>
            <a:r>
              <a:rPr lang="en-US" dirty="0"/>
              <a:t>$13,934,527,311,807,600 </a:t>
            </a:r>
          </a:p>
          <a:p>
            <a:r>
              <a:rPr lang="en-US" dirty="0"/>
              <a:t>Universe extent:  46.5B</a:t>
            </a:r>
            <a:r>
              <a:rPr lang="en-US" baseline="0" dirty="0"/>
              <a:t> LY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33</a:t>
            </a:fld>
            <a:endParaRPr lang="en-US"/>
          </a:p>
        </p:txBody>
      </p:sp>
    </p:spTree>
    <p:extLst>
      <p:ext uri="{BB962C8B-B14F-4D97-AF65-F5344CB8AC3E}">
        <p14:creationId xmlns:p14="http://schemas.microsoft.com/office/powerpoint/2010/main" val="2205966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AAPL: 12/12/80  High 8/18/12: 702.10; split factor as of 12/31 is 56</a:t>
            </a:r>
          </a:p>
          <a:p>
            <a:r>
              <a:rPr lang="en-US" dirty="0"/>
              <a:t>BITCOIN:  First transaction by </a:t>
            </a:r>
            <a:r>
              <a:rPr lang="en-US" dirty="0" err="1"/>
              <a:t>Sataoshi</a:t>
            </a:r>
            <a:r>
              <a:rPr lang="en-US" dirty="0"/>
              <a:t> 1/12/09; </a:t>
            </a:r>
            <a:r>
              <a:rPr lang="en-US" b="0" dirty="0">
                <a:effectLst/>
              </a:rPr>
              <a:t>July 12, 2010 Bitcoin value increases tenfold </a:t>
            </a:r>
          </a:p>
          <a:p>
            <a:r>
              <a:rPr lang="en-US" dirty="0">
                <a:effectLst/>
              </a:rPr>
              <a:t>Over a five day period beginning on July 12, the exchange value of Bitcoin increases ten times from US$0.008/BTC to US$0.080/BTC.</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37</a:t>
            </a:fld>
            <a:endParaRPr lang="en-US"/>
          </a:p>
        </p:txBody>
      </p:sp>
    </p:spTree>
    <p:extLst>
      <p:ext uri="{BB962C8B-B14F-4D97-AF65-F5344CB8AC3E}">
        <p14:creationId xmlns:p14="http://schemas.microsoft.com/office/powerpoint/2010/main" val="7202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States government paid </a:t>
            </a:r>
            <a:r>
              <a:rPr lang="en-US" b="1" dirty="0">
                <a:hlinkClick r:id="rId3"/>
              </a:rPr>
              <a:t>$400 million in cash</a:t>
            </a:r>
            <a:r>
              <a:rPr lang="en-US" dirty="0"/>
              <a:t> - in small unmarked euros and Swiss francs and other currencies packed on pallets and delivered in unmarked cargo planes. The money represented the first installment of a </a:t>
            </a:r>
            <a:r>
              <a:rPr lang="en-US" b="1" dirty="0">
                <a:hlinkClick r:id="rId4"/>
              </a:rPr>
              <a:t>$1.7 billion settlement the Obama administration reached with Iran</a:t>
            </a:r>
            <a:r>
              <a:rPr lang="en-US" dirty="0"/>
              <a:t> to resolve a decades-old dispute over a failed arms deal signed just before the 1979 fall of Iran’s last monarch, Shah Mohammad Reza Pahlavi. The settlement, which resolved claims before an international tribunal in The Hague, also coincided with the formal implementation that same weekend of the landmark nuclear agreement reached between Tehran, the U.S. and other global powers the summer before. “With the nuclear deal done, prisoners released, the time was right to resolve this dispute as well,” President </a:t>
            </a:r>
            <a:r>
              <a:rPr lang="en-US" b="1" dirty="0">
                <a:hlinkClick r:id="rId5"/>
              </a:rPr>
              <a:t>Barack Obama</a:t>
            </a:r>
            <a:r>
              <a:rPr lang="en-US" dirty="0"/>
              <a:t> said at the White House on Jan. 17, 2017—without disclosing the $400 million cash payment. </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a:t>
            </a:fld>
            <a:endParaRPr lang="en-US"/>
          </a:p>
        </p:txBody>
      </p:sp>
    </p:spTree>
    <p:extLst>
      <p:ext uri="{BB962C8B-B14F-4D97-AF65-F5344CB8AC3E}">
        <p14:creationId xmlns:p14="http://schemas.microsoft.com/office/powerpoint/2010/main" val="4180146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38</a:t>
            </a:fld>
            <a:endParaRPr lang="en-US"/>
          </a:p>
        </p:txBody>
      </p:sp>
    </p:spTree>
    <p:extLst>
      <p:ext uri="{BB962C8B-B14F-4D97-AF65-F5344CB8AC3E}">
        <p14:creationId xmlns:p14="http://schemas.microsoft.com/office/powerpoint/2010/main" val="88004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https://www.scheller.gatech.edu/degree-programs/phd/phd-concentrations/phd-finance.html</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(quoted in Joe </a:t>
            </a:r>
            <a:r>
              <a:rPr lang="en-US" dirty="0" err="1"/>
              <a:t>Nocera</a:t>
            </a:r>
            <a:r>
              <a:rPr lang="en-US" dirty="0"/>
              <a:t>, Risk Mismanagement, NYT, January 2, 2009) "If you put a gun to my head and asked me what my firm's risk was, I would use </a:t>
            </a:r>
            <a:r>
              <a:rPr lang="en-US" dirty="0" err="1"/>
              <a:t>VaR.</a:t>
            </a:r>
            <a:r>
              <a:rPr lang="en-US" dirty="0"/>
              <a:t>"  -Richard </a:t>
            </a:r>
            <a:r>
              <a:rPr lang="en-US" dirty="0" err="1"/>
              <a:t>Bookstaber</a:t>
            </a:r>
            <a:r>
              <a:rPr lang="en-US" dirty="0"/>
              <a:t>, hedge-fund manager </a:t>
            </a:r>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55</a:t>
            </a:fld>
            <a:endParaRPr lang="en-US"/>
          </a:p>
        </p:txBody>
      </p:sp>
    </p:spTree>
    <p:extLst>
      <p:ext uri="{BB962C8B-B14F-4D97-AF65-F5344CB8AC3E}">
        <p14:creationId xmlns:p14="http://schemas.microsoft.com/office/powerpoint/2010/main" val="1276661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1/1/85 DJIA=1284; 6/9/17 DJIA = 21,272</a:t>
            </a:r>
          </a:p>
          <a:p>
            <a:r>
              <a:rPr lang="en-US" dirty="0"/>
              <a:t>Number of years:  32.5 Years</a:t>
            </a:r>
          </a:p>
          <a:p>
            <a:r>
              <a:rPr lang="en-US" dirty="0"/>
              <a:t>Total Return = 21272/1284 = 16.57 </a:t>
            </a:r>
            <a:r>
              <a:rPr lang="en-US" dirty="0">
                <a:sym typeface="Wingdings" panose="05000000000000000000" pitchFamily="2" charset="2"/>
              </a:rPr>
              <a:t> r*= 9%</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57</a:t>
            </a:fld>
            <a:endParaRPr lang="en-US"/>
          </a:p>
        </p:txBody>
      </p:sp>
    </p:spTree>
    <p:extLst>
      <p:ext uri="{BB962C8B-B14F-4D97-AF65-F5344CB8AC3E}">
        <p14:creationId xmlns:p14="http://schemas.microsoft.com/office/powerpoint/2010/main" val="3833664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63</a:t>
            </a:fld>
            <a:endParaRPr lang="en-US"/>
          </a:p>
        </p:txBody>
      </p:sp>
    </p:spTree>
    <p:extLst>
      <p:ext uri="{BB962C8B-B14F-4D97-AF65-F5344CB8AC3E}">
        <p14:creationId xmlns:p14="http://schemas.microsoft.com/office/powerpoint/2010/main" val="3802123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8-hole punched</a:t>
            </a:r>
            <a:r>
              <a:rPr lang="en-US" baseline="0" dirty="0"/>
              <a:t> paper tape to CDC 6600 CPU</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a:t>
            </a:fld>
            <a:endParaRPr lang="en-US"/>
          </a:p>
        </p:txBody>
      </p:sp>
    </p:spTree>
    <p:extLst>
      <p:ext uri="{BB962C8B-B14F-4D97-AF65-F5344CB8AC3E}">
        <p14:creationId xmlns:p14="http://schemas.microsoft.com/office/powerpoint/2010/main" val="10515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a:t>
            </a:fld>
            <a:endParaRPr lang="en-US"/>
          </a:p>
        </p:txBody>
      </p:sp>
    </p:spTree>
    <p:extLst>
      <p:ext uri="{BB962C8B-B14F-4D97-AF65-F5344CB8AC3E}">
        <p14:creationId xmlns:p14="http://schemas.microsoft.com/office/powerpoint/2010/main" val="411367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Dessler</a:t>
            </a:r>
            <a:r>
              <a:rPr lang="en-US" dirty="0"/>
              <a:t>, professor emeritus of space physics and astronomy, joined Rice in 1963 and founded the world’s first university department of space science</a:t>
            </a:r>
            <a:r>
              <a:rPr lang="en-US"/>
              <a:t>. </a:t>
            </a:r>
            <a:endParaRPr lang="en-US" dirty="0"/>
          </a:p>
          <a:p>
            <a:r>
              <a:rPr lang="en-US" dirty="0"/>
              <a:t>The shape of the Earth's magnetosphere is the direct result of being blasted by solar wind. It prevents most of the particles from the Sun, carried in the solar wind, from hitting the Earth. The Sun and other planets have magnetospheres, but the Earth has the strongest one of all the rocky planets. </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6</a:t>
            </a:fld>
            <a:endParaRPr lang="en-US"/>
          </a:p>
        </p:txBody>
      </p:sp>
    </p:spTree>
    <p:extLst>
      <p:ext uri="{BB962C8B-B14F-4D97-AF65-F5344CB8AC3E}">
        <p14:creationId xmlns:p14="http://schemas.microsoft.com/office/powerpoint/2010/main" val="223584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8</a:t>
            </a:fld>
            <a:endParaRPr lang="en-US"/>
          </a:p>
        </p:txBody>
      </p:sp>
    </p:spTree>
    <p:extLst>
      <p:ext uri="{BB962C8B-B14F-4D97-AF65-F5344CB8AC3E}">
        <p14:creationId xmlns:p14="http://schemas.microsoft.com/office/powerpoint/2010/main" val="243279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Enroute</a:t>
            </a:r>
            <a:r>
              <a:rPr lang="en-US" dirty="0"/>
              <a:t> aircraft (5 mi)</a:t>
            </a:r>
          </a:p>
          <a:p>
            <a:r>
              <a:rPr lang="en-US" dirty="0"/>
              <a:t>Troposphere 20 km (12 mi)</a:t>
            </a:r>
          </a:p>
          <a:p>
            <a:r>
              <a:rPr lang="en-US" dirty="0"/>
              <a:t>Ionosphere 50-400</a:t>
            </a:r>
            <a:r>
              <a:rPr lang="en-US" baseline="0" dirty="0"/>
              <a:t> km (30-240 miles)</a:t>
            </a:r>
          </a:p>
          <a:p>
            <a:r>
              <a:rPr lang="en-US" baseline="0" dirty="0"/>
              <a:t>Low Earth Orbit (100mi)</a:t>
            </a:r>
          </a:p>
          <a:p>
            <a:r>
              <a:rPr lang="en-US" baseline="0" dirty="0"/>
              <a:t>Geosynchronous orbit  (22,236 mi)</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10</a:t>
            </a:fld>
            <a:endParaRPr lang="en-US"/>
          </a:p>
        </p:txBody>
      </p:sp>
    </p:spTree>
    <p:extLst>
      <p:ext uri="{BB962C8B-B14F-4D97-AF65-F5344CB8AC3E}">
        <p14:creationId xmlns:p14="http://schemas.microsoft.com/office/powerpoint/2010/main" val="147822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 TRACON</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12</a:t>
            </a:fld>
            <a:endParaRPr lang="en-US"/>
          </a:p>
        </p:txBody>
      </p:sp>
    </p:spTree>
    <p:extLst>
      <p:ext uri="{BB962C8B-B14F-4D97-AF65-F5344CB8AC3E}">
        <p14:creationId xmlns:p14="http://schemas.microsoft.com/office/powerpoint/2010/main" val="88481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EWR ATCT at night</a:t>
            </a:r>
          </a:p>
          <a:p>
            <a:r>
              <a:rPr lang="en-US" dirty="0"/>
              <a:t>DFW AA Ops</a:t>
            </a:r>
          </a:p>
          <a:p>
            <a:r>
              <a:rPr lang="en-US" dirty="0"/>
              <a:t>Pei ATCT</a:t>
            </a:r>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13</a:t>
            </a:fld>
            <a:endParaRPr lang="en-US"/>
          </a:p>
        </p:txBody>
      </p:sp>
    </p:spTree>
    <p:extLst>
      <p:ext uri="{BB962C8B-B14F-4D97-AF65-F5344CB8AC3E}">
        <p14:creationId xmlns:p14="http://schemas.microsoft.com/office/powerpoint/2010/main" val="57653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77724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32004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733800" y="-304800"/>
            <a:ext cx="49530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838200"/>
            <a:ext cx="7772400" cy="5334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000250" cy="6477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848350" cy="6477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0"/>
            <a:ext cx="4953000" cy="762000"/>
          </a:xfrm>
          <a:prstGeom prst="rect">
            <a:avLst/>
          </a:prstGeom>
        </p:spPr>
        <p:txBody>
          <a:bodyPr/>
          <a:lstStyle/>
          <a:p>
            <a:r>
              <a:rPr lang="en-US" dirty="0"/>
              <a:t>edit Master title style</a:t>
            </a:r>
          </a:p>
        </p:txBody>
      </p:sp>
      <p:sp>
        <p:nvSpPr>
          <p:cNvPr id="3" name="Content Placeholder 2"/>
          <p:cNvSpPr>
            <a:spLocks noGrp="1"/>
          </p:cNvSpPr>
          <p:nvPr>
            <p:ph idx="1"/>
          </p:nvPr>
        </p:nvSpPr>
        <p:spPr>
          <a:xfrm>
            <a:off x="685800" y="838200"/>
            <a:ext cx="77724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8"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9"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8"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9"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0" y="0"/>
            <a:ext cx="4953000" cy="609600"/>
          </a:xfrm>
          <a:prstGeom prst="rect">
            <a:avLst/>
          </a:prstGeom>
        </p:spPr>
        <p:txBody>
          <a:bodyPr/>
          <a:lstStyle>
            <a:lvl1pPr>
              <a:defRPr/>
            </a:lvl1pPr>
          </a:lstStyle>
          <a:p>
            <a:r>
              <a:rPr lang="en-US" dirty="0"/>
              <a:t>Two</a:t>
            </a:r>
          </a:p>
        </p:txBody>
      </p:sp>
      <p:sp>
        <p:nvSpPr>
          <p:cNvPr id="3" name="Text Placeholder 2"/>
          <p:cNvSpPr>
            <a:spLocks noGrp="1"/>
          </p:cNvSpPr>
          <p:nvPr>
            <p:ph type="body" sz="half" idx="1"/>
          </p:nvPr>
        </p:nvSpPr>
        <p:spPr>
          <a:xfrm>
            <a:off x="685800" y="838200"/>
            <a:ext cx="38100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38100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0"/>
            <a:ext cx="4953000" cy="838200"/>
          </a:xfrm>
          <a:prstGeom prst="rect">
            <a:avLst/>
          </a:prstGeom>
        </p:spPr>
        <p:txBody>
          <a:bodyPr/>
          <a:lstStyle>
            <a:lvl1pPr>
              <a:defRPr/>
            </a:lvl1pPr>
          </a:lstStyle>
          <a:p>
            <a:r>
              <a:rPr lang="en-US" dirty="0"/>
              <a:t>Blank</a:t>
            </a:r>
          </a:p>
        </p:txBody>
      </p:sp>
      <p:sp>
        <p:nvSpPr>
          <p:cNvPr id="6"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7"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8"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0" y="0"/>
            <a:ext cx="4953000" cy="1143000"/>
          </a:xfrm>
          <a:prstGeom prst="rect">
            <a:avLst/>
          </a:prstGeom>
        </p:spPr>
        <p:txBody>
          <a:bodyPr/>
          <a:lstStyle>
            <a:lvl1pPr>
              <a:defRPr/>
            </a:lvl1pPr>
          </a:lstStyle>
          <a:p>
            <a:r>
              <a:rPr lang="en-US" dirty="0"/>
              <a:t>Two</a:t>
            </a:r>
          </a:p>
        </p:txBody>
      </p:sp>
      <p:sp>
        <p:nvSpPr>
          <p:cNvPr id="3" name="Content Placeholder 2"/>
          <p:cNvSpPr>
            <a:spLocks noGrp="1"/>
          </p:cNvSpPr>
          <p:nvPr>
            <p:ph sz="half" idx="1"/>
          </p:nvPr>
        </p:nvSpPr>
        <p:spPr>
          <a:xfrm>
            <a:off x="685800" y="838200"/>
            <a:ext cx="3810000" cy="5334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3810000" cy="5334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8229600" cy="731838"/>
          </a:xfrm>
          <a:prstGeom prst="rect">
            <a:avLst/>
          </a:prstGeom>
        </p:spPr>
        <p:txBody>
          <a:bodyPr/>
          <a:lstStyle>
            <a:lvl1pPr>
              <a:defRPr/>
            </a:lvl1pPr>
          </a:lstStyle>
          <a:p>
            <a:r>
              <a:rPr lang="en-US" dirty="0"/>
              <a:t>edit Master title style</a:t>
            </a:r>
          </a:p>
        </p:txBody>
      </p:sp>
      <p:sp>
        <p:nvSpPr>
          <p:cNvPr id="3" name="Text Placeholder 2"/>
          <p:cNvSpPr>
            <a:spLocks noGrp="1"/>
          </p:cNvSpPr>
          <p:nvPr>
            <p:ph type="body" idx="1"/>
          </p:nvPr>
        </p:nvSpPr>
        <p:spPr>
          <a:xfrm>
            <a:off x="457200" y="11430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82762"/>
            <a:ext cx="4040188" cy="3951288"/>
          </a:xfrm>
          <a:prstGeom prst="rect">
            <a:avLst/>
          </a:prstGeom>
        </p:spPr>
        <p:txBody>
          <a:bodyPr/>
          <a:lstStyle>
            <a:lvl1pPr>
              <a:defRPr sz="2400" b="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1430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82762"/>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11" name="Footer Placeholder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2" name="Slide Number Placeholder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6"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7"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RicePP-1"/>
          <p:cNvPicPr>
            <a:picLocks noChangeArrowheads="1"/>
          </p:cNvPicPr>
          <p:nvPr/>
        </p:nvPicPr>
        <p:blipFill>
          <a:blip r:embed="rId14" cstate="print"/>
          <a:srcRect b="89341"/>
          <a:stretch>
            <a:fillRect/>
          </a:stretch>
        </p:blipFill>
        <p:spPr bwMode="auto">
          <a:xfrm>
            <a:off x="-1586" y="-1587"/>
            <a:ext cx="9143245" cy="73085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4" r:id="rId5"/>
    <p:sldLayoutId id="2147483652" r:id="rId6"/>
    <p:sldLayoutId id="2147483653" r:id="rId7"/>
    <p:sldLayoutId id="2147483655" r:id="rId8"/>
    <p:sldLayoutId id="2147483656" r:id="rId9"/>
    <p:sldLayoutId id="2147483657" r:id="rId10"/>
    <p:sldLayoutId id="2147483658" r:id="rId11"/>
    <p:sldLayoutId id="2147483659" r:id="rId12"/>
  </p:sldLayoutIdLst>
  <p:hf hdr="0" ftr="0" dt="0"/>
  <p:txStyles>
    <p:titleStyle>
      <a:lvl1pPr algn="r" rtl="0" eaLnBrk="1" fontAlgn="base" hangingPunct="1">
        <a:spcBef>
          <a:spcPct val="0"/>
        </a:spcBef>
        <a:spcAft>
          <a:spcPct val="0"/>
        </a:spcAft>
        <a:defRPr sz="4000">
          <a:solidFill>
            <a:schemeClr val="bg1"/>
          </a:solidFill>
          <a:latin typeface="+mj-lt"/>
          <a:ea typeface="+mj-ea"/>
          <a:cs typeface="+mj-cs"/>
        </a:defRPr>
      </a:lvl1pPr>
      <a:lvl2pPr algn="r" rtl="0" eaLnBrk="1" fontAlgn="base" hangingPunct="1">
        <a:spcBef>
          <a:spcPct val="0"/>
        </a:spcBef>
        <a:spcAft>
          <a:spcPct val="0"/>
        </a:spcAft>
        <a:defRPr sz="4000">
          <a:solidFill>
            <a:schemeClr val="bg1"/>
          </a:solidFill>
          <a:latin typeface="Arial" charset="0"/>
          <a:ea typeface="ＭＳ Ｐゴシック" pitchFamily="1" charset="-128"/>
        </a:defRPr>
      </a:lvl2pPr>
      <a:lvl3pPr algn="r" rtl="0" eaLnBrk="1" fontAlgn="base" hangingPunct="1">
        <a:spcBef>
          <a:spcPct val="0"/>
        </a:spcBef>
        <a:spcAft>
          <a:spcPct val="0"/>
        </a:spcAft>
        <a:defRPr sz="4000">
          <a:solidFill>
            <a:schemeClr val="bg1"/>
          </a:solidFill>
          <a:latin typeface="Arial" charset="0"/>
          <a:ea typeface="ＭＳ Ｐゴシック" pitchFamily="1" charset="-128"/>
        </a:defRPr>
      </a:lvl3pPr>
      <a:lvl4pPr algn="r" rtl="0" eaLnBrk="1" fontAlgn="base" hangingPunct="1">
        <a:spcBef>
          <a:spcPct val="0"/>
        </a:spcBef>
        <a:spcAft>
          <a:spcPct val="0"/>
        </a:spcAft>
        <a:defRPr sz="4000">
          <a:solidFill>
            <a:schemeClr val="bg1"/>
          </a:solidFill>
          <a:latin typeface="Arial" charset="0"/>
          <a:ea typeface="ＭＳ Ｐゴシック" pitchFamily="1" charset="-128"/>
        </a:defRPr>
      </a:lvl4pPr>
      <a:lvl5pPr algn="r" rtl="0" eaLnBrk="1" fontAlgn="base" hangingPunct="1">
        <a:spcBef>
          <a:spcPct val="0"/>
        </a:spcBef>
        <a:spcAft>
          <a:spcPct val="0"/>
        </a:spcAft>
        <a:defRPr sz="4000">
          <a:solidFill>
            <a:schemeClr val="bg1"/>
          </a:solidFill>
          <a:latin typeface="Arial" charset="0"/>
          <a:ea typeface="ＭＳ Ｐゴシック" pitchFamily="1" charset="-128"/>
        </a:defRPr>
      </a:lvl5pPr>
      <a:lvl6pPr marL="457200" algn="r" rtl="0" eaLnBrk="1" fontAlgn="base" hangingPunct="1">
        <a:spcBef>
          <a:spcPct val="0"/>
        </a:spcBef>
        <a:spcAft>
          <a:spcPct val="0"/>
        </a:spcAft>
        <a:defRPr sz="4000">
          <a:solidFill>
            <a:schemeClr val="bg1"/>
          </a:solidFill>
          <a:latin typeface="Arial" charset="0"/>
          <a:ea typeface="ＭＳ Ｐゴシック" pitchFamily="1" charset="-128"/>
        </a:defRPr>
      </a:lvl6pPr>
      <a:lvl7pPr marL="914400" algn="r" rtl="0" eaLnBrk="1" fontAlgn="base" hangingPunct="1">
        <a:spcBef>
          <a:spcPct val="0"/>
        </a:spcBef>
        <a:spcAft>
          <a:spcPct val="0"/>
        </a:spcAft>
        <a:defRPr sz="4000">
          <a:solidFill>
            <a:schemeClr val="bg1"/>
          </a:solidFill>
          <a:latin typeface="Arial" charset="0"/>
          <a:ea typeface="ＭＳ Ｐゴシック" pitchFamily="1" charset="-128"/>
        </a:defRPr>
      </a:lvl7pPr>
      <a:lvl8pPr marL="1371600" algn="r" rtl="0" eaLnBrk="1" fontAlgn="base" hangingPunct="1">
        <a:spcBef>
          <a:spcPct val="0"/>
        </a:spcBef>
        <a:spcAft>
          <a:spcPct val="0"/>
        </a:spcAft>
        <a:defRPr sz="4000">
          <a:solidFill>
            <a:schemeClr val="bg1"/>
          </a:solidFill>
          <a:latin typeface="Arial" charset="0"/>
          <a:ea typeface="ＭＳ Ｐゴシック" pitchFamily="1" charset="-128"/>
        </a:defRPr>
      </a:lvl8pPr>
      <a:lvl9pPr marL="1828800" algn="r" rtl="0" eaLnBrk="1" fontAlgn="base" hangingPunct="1">
        <a:spcBef>
          <a:spcPct val="0"/>
        </a:spcBef>
        <a:spcAft>
          <a:spcPct val="0"/>
        </a:spcAft>
        <a:defRPr sz="4000">
          <a:solidFill>
            <a:schemeClr val="bg1"/>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1.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7.png"/><Relationship Id="rId11" Type="http://schemas.openxmlformats.org/officeDocument/2006/relationships/image" Target="../media/image34.wmf"/><Relationship Id="rId5" Type="http://schemas.openxmlformats.org/officeDocument/2006/relationships/image" Target="../media/image36.png"/><Relationship Id="rId10" Type="http://schemas.openxmlformats.org/officeDocument/2006/relationships/oleObject" Target="../embeddings/oleObject2.bin"/><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7.wmf"/><Relationship Id="rId5" Type="http://schemas.openxmlformats.org/officeDocument/2006/relationships/oleObject" Target="../embeddings/oleObject4.bin"/><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9.wmf"/><Relationship Id="rId5" Type="http://schemas.openxmlformats.org/officeDocument/2006/relationships/oleObject" Target="../embeddings/oleObject6.bin"/><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1.wmf"/><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3.wmf"/><Relationship Id="rId5" Type="http://schemas.openxmlformats.org/officeDocument/2006/relationships/oleObject" Target="../embeddings/oleObject9.bin"/><Relationship Id="rId4" Type="http://schemas.openxmlformats.org/officeDocument/2006/relationships/image" Target="../media/image52.w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16.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4.wmf"/><Relationship Id="rId5" Type="http://schemas.openxmlformats.org/officeDocument/2006/relationships/oleObject" Target="../embeddings/oleObject10.bin"/><Relationship Id="rId4" Type="http://schemas.openxmlformats.org/officeDocument/2006/relationships/image" Target="../media/image5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stat.rice.edu/~dobelman/fun10v1012/AAPL.all.p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e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0.xml"/><Relationship Id="rId7" Type="http://schemas.openxmlformats.org/officeDocument/2006/relationships/image" Target="../media/image63.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62.wmf"/><Relationship Id="rId4" Type="http://schemas.openxmlformats.org/officeDocument/2006/relationships/oleObject" Target="../embeddings/oleObject12.bin"/><Relationship Id="rId9" Type="http://schemas.openxmlformats.org/officeDocument/2006/relationships/image" Target="../media/image64.wmf"/></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65.wmf"/><Relationship Id="rId4" Type="http://schemas.openxmlformats.org/officeDocument/2006/relationships/oleObject" Target="../embeddings/oleObject15.bin"/></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stat.rice.edu/~dobelman/Dinotech/Berkeley-Haas.2013FIN-Curriculum.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ctrTitle"/>
          </p:nvPr>
        </p:nvSpPr>
        <p:spPr>
          <a:xfrm>
            <a:off x="685800" y="914400"/>
            <a:ext cx="7772400" cy="2057400"/>
          </a:xfrm>
          <a:noFill/>
        </p:spPr>
        <p:txBody>
          <a:bodyPr/>
          <a:lstStyle/>
          <a:p>
            <a:pPr algn="ctr" eaLnBrk="1" hangingPunct="1"/>
            <a:r>
              <a:rPr lang="en-US" sz="4400" dirty="0">
                <a:solidFill>
                  <a:schemeClr val="tx1"/>
                </a:solidFill>
              </a:rPr>
              <a:t>Computational Finance – </a:t>
            </a:r>
            <a:br>
              <a:rPr lang="en-US" sz="4400" dirty="0">
                <a:solidFill>
                  <a:schemeClr val="tx1"/>
                </a:solidFill>
              </a:rPr>
            </a:br>
            <a:r>
              <a:rPr lang="en-US" sz="4400" dirty="0">
                <a:solidFill>
                  <a:schemeClr val="tx1"/>
                </a:solidFill>
              </a:rPr>
              <a:t>A Statistical Approach</a:t>
            </a:r>
            <a:br>
              <a:rPr lang="en-US" sz="4400" dirty="0">
                <a:solidFill>
                  <a:schemeClr val="tx1"/>
                </a:solidFill>
              </a:rPr>
            </a:br>
            <a:br>
              <a:rPr lang="en-US" dirty="0">
                <a:solidFill>
                  <a:schemeClr val="tx1"/>
                </a:solidFill>
              </a:rPr>
            </a:br>
            <a:r>
              <a:rPr lang="en-US" sz="3600" dirty="0">
                <a:solidFill>
                  <a:schemeClr val="tx1"/>
                </a:solidFill>
              </a:rPr>
              <a:t>J.A. </a:t>
            </a:r>
            <a:r>
              <a:rPr lang="en-US" sz="3600" dirty="0" err="1">
                <a:solidFill>
                  <a:schemeClr val="tx1"/>
                </a:solidFill>
              </a:rPr>
              <a:t>Dobelman</a:t>
            </a:r>
            <a:endParaRPr lang="en-US" sz="3600" dirty="0">
              <a:solidFill>
                <a:schemeClr val="tx1"/>
              </a:solidFill>
            </a:endParaRPr>
          </a:p>
        </p:txBody>
      </p:sp>
      <p:sp>
        <p:nvSpPr>
          <p:cNvPr id="2051" name="Rectangle 6"/>
          <p:cNvSpPr>
            <a:spLocks noGrp="1" noChangeArrowheads="1"/>
          </p:cNvSpPr>
          <p:nvPr>
            <p:ph type="subTitle" idx="1"/>
          </p:nvPr>
        </p:nvSpPr>
        <p:spPr>
          <a:xfrm>
            <a:off x="838200" y="3581400"/>
            <a:ext cx="7543800" cy="2667000"/>
          </a:xfrm>
          <a:noFill/>
        </p:spPr>
        <p:txBody>
          <a:bodyPr/>
          <a:lstStyle/>
          <a:p>
            <a:r>
              <a:rPr lang="en-US" dirty="0"/>
              <a:t>Math-Science Scholars Program</a:t>
            </a:r>
          </a:p>
          <a:p>
            <a:r>
              <a:rPr lang="en-US" dirty="0"/>
              <a:t>Math Camp</a:t>
            </a:r>
          </a:p>
          <a:p>
            <a:pPr eaLnBrk="1" hangingPunct="1"/>
            <a:r>
              <a:rPr lang="en-US" sz="2400" dirty="0"/>
              <a:t>June 12, 2017</a:t>
            </a:r>
            <a:endParaRPr lang="en-US" dirty="0"/>
          </a:p>
        </p:txBody>
      </p:sp>
      <p:sp>
        <p:nvSpPr>
          <p:cNvPr id="2052" name="Text Box 8"/>
          <p:cNvSpPr txBox="1">
            <a:spLocks noChangeArrowheads="1"/>
          </p:cNvSpPr>
          <p:nvPr/>
        </p:nvSpPr>
        <p:spPr bwMode="auto">
          <a:xfrm>
            <a:off x="3503612" y="138113"/>
            <a:ext cx="5335587" cy="338554"/>
          </a:xfrm>
          <a:prstGeom prst="rect">
            <a:avLst/>
          </a:prstGeom>
          <a:noFill/>
          <a:ln w="9525">
            <a:noFill/>
            <a:miter lim="800000"/>
            <a:headEnd/>
            <a:tailEnd/>
          </a:ln>
        </p:spPr>
        <p:txBody>
          <a:bodyPr wrap="square">
            <a:spAutoFit/>
          </a:bodyPr>
          <a:lstStyle/>
          <a:p>
            <a:r>
              <a:rPr lang="en-US" sz="1600" dirty="0">
                <a:solidFill>
                  <a:schemeClr val="bg1"/>
                </a:solidFill>
                <a:latin typeface="Helvetica" pitchFamily="34" charset="0"/>
              </a:rPr>
              <a:t>George R. Brown School of Engineering  - STATISTICS</a:t>
            </a:r>
            <a:endParaRPr lang="en-US" sz="1600" dirty="0">
              <a:latin typeface="Helvetica" pitchFamily="34" charset="0"/>
            </a:endParaRPr>
          </a:p>
        </p:txBody>
      </p:sp>
      <p:pic>
        <p:nvPicPr>
          <p:cNvPr id="2" name="Picture 1"/>
          <p:cNvPicPr>
            <a:picLocks noChangeAspect="1"/>
          </p:cNvPicPr>
          <p:nvPr/>
        </p:nvPicPr>
        <p:blipFill>
          <a:blip r:embed="rId3" cstate="print"/>
          <a:stretch>
            <a:fillRect/>
          </a:stretch>
        </p:blipFill>
        <p:spPr>
          <a:xfrm>
            <a:off x="2657475" y="5629275"/>
            <a:ext cx="3905250" cy="619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rfcafe.com/references/popular-electronics/images2/how-we-listen-stars-satellites-feb-1958-pe-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4191000"/>
            <a:ext cx="4103075"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Down to Earth</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10</a:t>
            </a:fld>
            <a:endParaRPr lang="en-US" dirty="0"/>
          </a:p>
        </p:txBody>
      </p:sp>
      <p:pic>
        <p:nvPicPr>
          <p:cNvPr id="12292" name="Picture 4" descr="http://ed-thelen.org/ATA/ATA_memo74-AntennaPattern-.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685800"/>
            <a:ext cx="4876800" cy="3369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stretch>
            <a:fillRect/>
          </a:stretch>
        </p:blipFill>
        <p:spPr>
          <a:xfrm>
            <a:off x="304800" y="762000"/>
            <a:ext cx="2041034" cy="5907590"/>
          </a:xfrm>
          <a:prstGeom prst="rect">
            <a:avLst/>
          </a:prstGeom>
        </p:spPr>
      </p:pic>
    </p:spTree>
    <p:extLst>
      <p:ext uri="{BB962C8B-B14F-4D97-AF65-F5344CB8AC3E}">
        <p14:creationId xmlns:p14="http://schemas.microsoft.com/office/powerpoint/2010/main" val="426412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IAH RTR</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11</a:t>
            </a:fld>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957262"/>
            <a:ext cx="5343525" cy="5095875"/>
          </a:xfrm>
        </p:spPr>
      </p:pic>
    </p:spTree>
    <p:extLst>
      <p:ext uri="{BB962C8B-B14F-4D97-AF65-F5344CB8AC3E}">
        <p14:creationId xmlns:p14="http://schemas.microsoft.com/office/powerpoint/2010/main" val="140944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Terminal CNS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0600" y="754566"/>
            <a:ext cx="7162800" cy="5752279"/>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12</a:t>
            </a:fld>
            <a:endParaRPr lang="en-US" dirty="0"/>
          </a:p>
        </p:txBody>
      </p:sp>
    </p:spTree>
    <p:extLst>
      <p:ext uri="{BB962C8B-B14F-4D97-AF65-F5344CB8AC3E}">
        <p14:creationId xmlns:p14="http://schemas.microsoft.com/office/powerpoint/2010/main" val="3292724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ATCT</a:t>
            </a:r>
          </a:p>
        </p:txBody>
      </p:sp>
      <p:sp>
        <p:nvSpPr>
          <p:cNvPr id="4" name="Slide Number Placeholder 3"/>
          <p:cNvSpPr>
            <a:spLocks noGrp="1"/>
          </p:cNvSpPr>
          <p:nvPr>
            <p:ph type="sldNum" sz="quarter" idx="12"/>
          </p:nvPr>
        </p:nvSpPr>
        <p:spPr>
          <a:xfrm>
            <a:off x="6626634" y="6198220"/>
            <a:ext cx="1905000" cy="457200"/>
          </a:xfrm>
        </p:spPr>
        <p:txBody>
          <a:bodyPr/>
          <a:lstStyle/>
          <a:p>
            <a:pPr>
              <a:defRPr/>
            </a:pPr>
            <a:fld id="{15722759-F944-452F-8A2E-5BCAADBD7401}" type="slidenum">
              <a:rPr lang="en-US" smtClean="0"/>
              <a:pPr>
                <a:defRPr/>
              </a:pPr>
              <a:t>13</a:t>
            </a:fld>
            <a:endParaRPr lang="en-US" dirty="0"/>
          </a:p>
        </p:txBody>
      </p:sp>
      <p:pic>
        <p:nvPicPr>
          <p:cNvPr id="14338" name="Picture 2" descr="http://www.gannett-cdn.com/-mm-/1692167653dd649c3add096e880e06dfd2ca1887/c=152-0-880-547&amp;r=x404&amp;c=534x401/local/-/media/2015/03/28/WFAA/WFAA/635631502644116652-American-rebanking-DFW-hub-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838201"/>
            <a:ext cx="4261878" cy="320039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natca.org/ULWSiteResources/natcaweb/Resources/image/Insider/Insider2013/Oct42013/OKC.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11138" y="838200"/>
            <a:ext cx="3522662" cy="533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6654" y="4131528"/>
            <a:ext cx="3000970" cy="2002209"/>
          </a:xfrm>
          <a:prstGeom prst="rect">
            <a:avLst/>
          </a:prstGeom>
        </p:spPr>
      </p:pic>
    </p:spTree>
    <p:extLst>
      <p:ext uri="{BB962C8B-B14F-4D97-AF65-F5344CB8AC3E}">
        <p14:creationId xmlns:p14="http://schemas.microsoft.com/office/powerpoint/2010/main" val="653476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static.panoramio.com/photos/large/3440264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521470"/>
            <a:ext cx="7772400" cy="51841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Surveillance</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14</a:t>
            </a:fld>
            <a:endParaRPr lang="en-US" dirty="0"/>
          </a:p>
        </p:txBody>
      </p:sp>
      <p:pic>
        <p:nvPicPr>
          <p:cNvPr id="16386" name="Picture 2" descr="http://ece.wpi.edu/radarcourse/radar%20se_files/as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4059"/>
            <a:ext cx="4267200" cy="347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170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ILS/NAV</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15</a:t>
            </a:fld>
            <a:endParaRPr lang="en-US" dirty="0"/>
          </a:p>
        </p:txBody>
      </p:sp>
      <p:pic>
        <p:nvPicPr>
          <p:cNvPr id="15362" name="Picture 2" descr=" photo DSCN17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940658"/>
            <a:ext cx="7362825"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06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Epiphany/Catharsis</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16</a:t>
            </a:fld>
            <a:endParaRPr lang="en-US" dirty="0"/>
          </a:p>
        </p:txBody>
      </p:sp>
      <p:pic>
        <p:nvPicPr>
          <p:cNvPr id="8194" name="Picture 2" descr="http://img.medscape.com/article/710/030/710030-fi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993038"/>
            <a:ext cx="6833213" cy="525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651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Quit your Day Job</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17</a:t>
            </a:fld>
            <a:endParaRPr lang="en-US" dirty="0"/>
          </a:p>
        </p:txBody>
      </p:sp>
      <p:pic>
        <p:nvPicPr>
          <p:cNvPr id="5" name="Picture 2" descr="http://ecx.images-amazon.com/images/I/51bHpIDUDxL._SY344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801609"/>
            <a:ext cx="4191000" cy="5800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B343729-7A4F-415F-9127-2C60312612EB}"/>
              </a:ext>
            </a:extLst>
          </p:cNvPr>
          <p:cNvPicPr>
            <a:picLocks noChangeAspect="1"/>
          </p:cNvPicPr>
          <p:nvPr/>
        </p:nvPicPr>
        <p:blipFill>
          <a:blip r:embed="rId3" cstate="print"/>
          <a:stretch>
            <a:fillRect/>
          </a:stretch>
        </p:blipFill>
        <p:spPr>
          <a:xfrm>
            <a:off x="5743575" y="3190875"/>
            <a:ext cx="2714625" cy="476250"/>
          </a:xfrm>
          <a:prstGeom prst="rect">
            <a:avLst/>
          </a:prstGeom>
        </p:spPr>
      </p:pic>
    </p:spTree>
    <p:extLst>
      <p:ext uri="{BB962C8B-B14F-4D97-AF65-F5344CB8AC3E}">
        <p14:creationId xmlns:p14="http://schemas.microsoft.com/office/powerpoint/2010/main" val="327253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Futures Contracts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18</a:t>
            </a:fld>
            <a:endParaRPr lang="en-US" dirty="0"/>
          </a:p>
        </p:txBody>
      </p:sp>
      <p:pic>
        <p:nvPicPr>
          <p:cNvPr id="5" name="Picture 4"/>
          <p:cNvPicPr>
            <a:picLocks noChangeAspect="1"/>
          </p:cNvPicPr>
          <p:nvPr/>
        </p:nvPicPr>
        <p:blipFill>
          <a:blip r:embed="rId4" cstate="print"/>
          <a:stretch>
            <a:fillRect/>
          </a:stretch>
        </p:blipFill>
        <p:spPr>
          <a:xfrm>
            <a:off x="-28832" y="844378"/>
            <a:ext cx="9144000" cy="5162602"/>
          </a:xfrm>
          <a:prstGeom prst="rect">
            <a:avLst/>
          </a:prstGeom>
        </p:spPr>
      </p:pic>
      <p:sp>
        <p:nvSpPr>
          <p:cNvPr id="6" name="TextBox 5"/>
          <p:cNvSpPr txBox="1"/>
          <p:nvPr/>
        </p:nvSpPr>
        <p:spPr>
          <a:xfrm>
            <a:off x="304800" y="6248400"/>
            <a:ext cx="8610600" cy="400110"/>
          </a:xfrm>
          <a:prstGeom prst="rect">
            <a:avLst/>
          </a:prstGeom>
          <a:noFill/>
        </p:spPr>
        <p:txBody>
          <a:bodyPr wrap="square" rtlCol="0">
            <a:spAutoFit/>
          </a:bodyPr>
          <a:lstStyle/>
          <a:p>
            <a:r>
              <a:rPr lang="en-US" sz="2000" dirty="0"/>
              <a:t>CC: 10T       CT: 50k#       JO: 15k#       KC: 37.5k# (250 bags)</a:t>
            </a:r>
          </a:p>
        </p:txBody>
      </p:sp>
      <p:pic>
        <p:nvPicPr>
          <p:cNvPr id="7" name="Picture 6">
            <a:extLst>
              <a:ext uri="{FF2B5EF4-FFF2-40B4-BE49-F238E27FC236}">
                <a16:creationId xmlns:a16="http://schemas.microsoft.com/office/drawing/2014/main" id="{D7B9EF01-52C0-4001-98F4-1D0F9452E84D}"/>
              </a:ext>
            </a:extLst>
          </p:cNvPr>
          <p:cNvPicPr>
            <a:picLocks noChangeAspect="1"/>
          </p:cNvPicPr>
          <p:nvPr/>
        </p:nvPicPr>
        <p:blipFill>
          <a:blip r:embed="rId5" cstate="print"/>
          <a:stretch>
            <a:fillRect/>
          </a:stretch>
        </p:blipFill>
        <p:spPr>
          <a:xfrm>
            <a:off x="4038600" y="1057275"/>
            <a:ext cx="1314450" cy="323850"/>
          </a:xfrm>
          <a:prstGeom prst="rect">
            <a:avLst/>
          </a:prstGeom>
        </p:spPr>
      </p:pic>
      <p:pic>
        <p:nvPicPr>
          <p:cNvPr id="8" name="Picture 7">
            <a:extLst>
              <a:ext uri="{FF2B5EF4-FFF2-40B4-BE49-F238E27FC236}">
                <a16:creationId xmlns:a16="http://schemas.microsoft.com/office/drawing/2014/main" id="{9AF3F9DF-2BB9-41E9-9F62-944357ECE0F5}"/>
              </a:ext>
            </a:extLst>
          </p:cNvPr>
          <p:cNvPicPr>
            <a:picLocks noChangeAspect="1"/>
          </p:cNvPicPr>
          <p:nvPr/>
        </p:nvPicPr>
        <p:blipFill>
          <a:blip r:embed="rId6" cstate="print"/>
          <a:stretch>
            <a:fillRect/>
          </a:stretch>
        </p:blipFill>
        <p:spPr>
          <a:xfrm>
            <a:off x="7231566" y="1091357"/>
            <a:ext cx="1219200" cy="323850"/>
          </a:xfrm>
          <a:prstGeom prst="rect">
            <a:avLst/>
          </a:prstGeom>
        </p:spPr>
      </p:pic>
      <p:pic>
        <p:nvPicPr>
          <p:cNvPr id="9" name="Picture 8">
            <a:extLst>
              <a:ext uri="{FF2B5EF4-FFF2-40B4-BE49-F238E27FC236}">
                <a16:creationId xmlns:a16="http://schemas.microsoft.com/office/drawing/2014/main" id="{7DAA8EEE-D398-493D-8435-70A7821D2E4B}"/>
              </a:ext>
            </a:extLst>
          </p:cNvPr>
          <p:cNvPicPr>
            <a:picLocks noChangeAspect="1"/>
          </p:cNvPicPr>
          <p:nvPr/>
        </p:nvPicPr>
        <p:blipFill>
          <a:blip r:embed="rId7" cstate="print"/>
          <a:stretch>
            <a:fillRect/>
          </a:stretch>
        </p:blipFill>
        <p:spPr>
          <a:xfrm>
            <a:off x="7107741" y="2971800"/>
            <a:ext cx="1466850" cy="323850"/>
          </a:xfrm>
          <a:prstGeom prst="rect">
            <a:avLst/>
          </a:prstGeom>
        </p:spPr>
      </p:pic>
      <p:pic>
        <p:nvPicPr>
          <p:cNvPr id="10" name="Picture 9">
            <a:extLst>
              <a:ext uri="{FF2B5EF4-FFF2-40B4-BE49-F238E27FC236}">
                <a16:creationId xmlns:a16="http://schemas.microsoft.com/office/drawing/2014/main" id="{46F66CF1-A42B-4163-8F33-157A1F76A4BE}"/>
              </a:ext>
            </a:extLst>
          </p:cNvPr>
          <p:cNvPicPr>
            <a:picLocks noChangeAspect="1"/>
          </p:cNvPicPr>
          <p:nvPr/>
        </p:nvPicPr>
        <p:blipFill>
          <a:blip r:embed="rId8" cstate="print"/>
          <a:stretch>
            <a:fillRect/>
          </a:stretch>
        </p:blipFill>
        <p:spPr>
          <a:xfrm>
            <a:off x="304800" y="3657600"/>
            <a:ext cx="1495425" cy="323850"/>
          </a:xfrm>
          <a:prstGeom prst="rect">
            <a:avLst/>
          </a:prstGeom>
        </p:spPr>
      </p:pic>
      <p:pic>
        <p:nvPicPr>
          <p:cNvPr id="11" name="Picture 10">
            <a:extLst>
              <a:ext uri="{FF2B5EF4-FFF2-40B4-BE49-F238E27FC236}">
                <a16:creationId xmlns:a16="http://schemas.microsoft.com/office/drawing/2014/main" id="{13DEBD4A-71EB-4B24-B000-BDEA6E84D88E}"/>
              </a:ext>
            </a:extLst>
          </p:cNvPr>
          <p:cNvPicPr>
            <a:picLocks noChangeAspect="1"/>
          </p:cNvPicPr>
          <p:nvPr/>
        </p:nvPicPr>
        <p:blipFill>
          <a:blip r:embed="rId9"/>
          <a:stretch>
            <a:fillRect/>
          </a:stretch>
        </p:blipFill>
        <p:spPr>
          <a:xfrm>
            <a:off x="1330829" y="1034973"/>
            <a:ext cx="1247775" cy="323850"/>
          </a:xfrm>
          <a:prstGeom prst="rect">
            <a:avLst/>
          </a:prstGeom>
        </p:spPr>
      </p:pic>
      <p:graphicFrame>
        <p:nvGraphicFramePr>
          <p:cNvPr id="14" name="Object 13">
            <a:extLst>
              <a:ext uri="{FF2B5EF4-FFF2-40B4-BE49-F238E27FC236}">
                <a16:creationId xmlns:a16="http://schemas.microsoft.com/office/drawing/2014/main" id="{21F877BF-E96C-4824-8FF1-6AC5E57C3300}"/>
              </a:ext>
            </a:extLst>
          </p:cNvPr>
          <p:cNvGraphicFramePr>
            <a:graphicFrameLocks noChangeAspect="1"/>
          </p:cNvGraphicFramePr>
          <p:nvPr>
            <p:extLst>
              <p:ext uri="{D42A27DB-BD31-4B8C-83A1-F6EECF244321}">
                <p14:modId xmlns:p14="http://schemas.microsoft.com/office/powerpoint/2010/main" val="923300261"/>
              </p:ext>
            </p:extLst>
          </p:nvPr>
        </p:nvGraphicFramePr>
        <p:xfrm>
          <a:off x="668376" y="1831889"/>
          <a:ext cx="850900" cy="419100"/>
        </p:xfrm>
        <a:graphic>
          <a:graphicData uri="http://schemas.openxmlformats.org/presentationml/2006/ole">
            <mc:AlternateContent xmlns:mc="http://schemas.openxmlformats.org/markup-compatibility/2006">
              <mc:Choice xmlns:v="urn:schemas-microsoft-com:vml" Requires="v">
                <p:oleObj spid="_x0000_s77840" name="Equation" r:id="rId10" imgW="850680" imgH="419040" progId="Equation.DSMT4">
                  <p:embed/>
                </p:oleObj>
              </mc:Choice>
              <mc:Fallback>
                <p:oleObj name="Equation" r:id="rId10" imgW="850680" imgH="419040" progId="Equation.DSMT4">
                  <p:embed/>
                  <p:pic>
                    <p:nvPicPr>
                      <p:cNvPr id="0" name=""/>
                      <p:cNvPicPr/>
                      <p:nvPr/>
                    </p:nvPicPr>
                    <p:blipFill>
                      <a:blip r:embed="rId11"/>
                      <a:stretch>
                        <a:fillRect/>
                      </a:stretch>
                    </p:blipFill>
                    <p:spPr>
                      <a:xfrm>
                        <a:off x="668376" y="1831889"/>
                        <a:ext cx="850900" cy="419100"/>
                      </a:xfrm>
                      <a:prstGeom prst="rect">
                        <a:avLst/>
                      </a:prstGeom>
                    </p:spPr>
                  </p:pic>
                </p:oleObj>
              </mc:Fallback>
            </mc:AlternateContent>
          </a:graphicData>
        </a:graphic>
      </p:graphicFrame>
    </p:spTree>
    <p:extLst>
      <p:ext uri="{BB962C8B-B14F-4D97-AF65-F5344CB8AC3E}">
        <p14:creationId xmlns:p14="http://schemas.microsoft.com/office/powerpoint/2010/main" val="2225351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Rice!</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19</a:t>
            </a:fld>
            <a:endParaRPr lang="en-US" dirty="0"/>
          </a:p>
        </p:txBody>
      </p:sp>
      <p:pic>
        <p:nvPicPr>
          <p:cNvPr id="9218" name="Picture 2" descr="http://www.newgmat.org/wp-content/uploads/2012/04/Rice_JGSB_Logo_BW-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908284"/>
            <a:ext cx="4648200" cy="535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312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2466-9ED6-423A-BCF9-2BDDEF494DBC}"/>
              </a:ext>
            </a:extLst>
          </p:cNvPr>
          <p:cNvSpPr>
            <a:spLocks noGrp="1"/>
          </p:cNvSpPr>
          <p:nvPr>
            <p:ph type="title"/>
          </p:nvPr>
        </p:nvSpPr>
        <p:spPr/>
        <p:txBody>
          <a:bodyPr/>
          <a:lstStyle/>
          <a:p>
            <a:r>
              <a:rPr lang="en-US" dirty="0"/>
              <a:t>Important Questions</a:t>
            </a:r>
          </a:p>
        </p:txBody>
      </p:sp>
      <p:sp>
        <p:nvSpPr>
          <p:cNvPr id="3" name="Content Placeholder 2">
            <a:extLst>
              <a:ext uri="{FF2B5EF4-FFF2-40B4-BE49-F238E27FC236}">
                <a16:creationId xmlns:a16="http://schemas.microsoft.com/office/drawing/2014/main" id="{85A681BB-C47F-41A6-9EFA-E64F347FB42C}"/>
              </a:ext>
            </a:extLst>
          </p:cNvPr>
          <p:cNvSpPr>
            <a:spLocks noGrp="1"/>
          </p:cNvSpPr>
          <p:nvPr>
            <p:ph idx="1"/>
          </p:nvPr>
        </p:nvSpPr>
        <p:spPr>
          <a:xfrm>
            <a:off x="609600" y="838200"/>
            <a:ext cx="8077200" cy="5029200"/>
          </a:xfrm>
        </p:spPr>
        <p:txBody>
          <a:bodyPr/>
          <a:lstStyle/>
          <a:p>
            <a:r>
              <a:rPr lang="en-US" b="1" dirty="0">
                <a:solidFill>
                  <a:srgbClr val="FFFF00"/>
                </a:solidFill>
              </a:rPr>
              <a:t>How did we get here?</a:t>
            </a:r>
          </a:p>
          <a:p>
            <a:r>
              <a:rPr lang="en-US" b="1" dirty="0">
                <a:solidFill>
                  <a:srgbClr val="FFFF00"/>
                </a:solidFill>
              </a:rPr>
              <a:t>What does </a:t>
            </a:r>
            <a:r>
              <a:rPr lang="en-US" b="1" i="1" dirty="0">
                <a:solidFill>
                  <a:srgbClr val="FFFF00"/>
                </a:solidFill>
              </a:rPr>
              <a:t>Math</a:t>
            </a:r>
            <a:r>
              <a:rPr lang="en-US" b="1" dirty="0">
                <a:solidFill>
                  <a:srgbClr val="FFFF00"/>
                </a:solidFill>
              </a:rPr>
              <a:t> have to do with real life?</a:t>
            </a:r>
          </a:p>
          <a:p>
            <a:r>
              <a:rPr lang="en-US" b="1" dirty="0">
                <a:solidFill>
                  <a:srgbClr val="FFFF00"/>
                </a:solidFill>
              </a:rPr>
              <a:t>What does </a:t>
            </a:r>
            <a:r>
              <a:rPr lang="en-US" b="1" i="1" dirty="0">
                <a:solidFill>
                  <a:srgbClr val="FFFF00"/>
                </a:solidFill>
              </a:rPr>
              <a:t>Finance</a:t>
            </a:r>
            <a:r>
              <a:rPr lang="en-US" b="1" dirty="0">
                <a:solidFill>
                  <a:srgbClr val="FFFF00"/>
                </a:solidFill>
              </a:rPr>
              <a:t> have to do with real life?</a:t>
            </a:r>
          </a:p>
          <a:p>
            <a:r>
              <a:rPr lang="en-US" b="1" dirty="0">
                <a:solidFill>
                  <a:srgbClr val="FFFF00"/>
                </a:solidFill>
              </a:rPr>
              <a:t>What is the deal with computational finance?</a:t>
            </a:r>
          </a:p>
          <a:p>
            <a:r>
              <a:rPr lang="en-US" b="1" dirty="0">
                <a:solidFill>
                  <a:srgbClr val="C00000"/>
                </a:solidFill>
              </a:rPr>
              <a:t>What is a statistical approach to computational finance?</a:t>
            </a:r>
          </a:p>
        </p:txBody>
      </p:sp>
      <p:sp>
        <p:nvSpPr>
          <p:cNvPr id="4" name="Slide Number Placeholder 3">
            <a:extLst>
              <a:ext uri="{FF2B5EF4-FFF2-40B4-BE49-F238E27FC236}">
                <a16:creationId xmlns:a16="http://schemas.microsoft.com/office/drawing/2014/main" id="{84433B58-0707-4E33-91E5-ADA79E75A7A7}"/>
              </a:ext>
            </a:extLst>
          </p:cNvPr>
          <p:cNvSpPr>
            <a:spLocks noGrp="1"/>
          </p:cNvSpPr>
          <p:nvPr>
            <p:ph type="sldNum" sz="quarter" idx="12"/>
          </p:nvPr>
        </p:nvSpPr>
        <p:spPr/>
        <p:txBody>
          <a:bodyPr/>
          <a:lstStyle/>
          <a:p>
            <a:pPr>
              <a:defRPr/>
            </a:pPr>
            <a:fld id="{15722759-F944-452F-8A2E-5BCAADBD7401}" type="slidenum">
              <a:rPr lang="en-US" smtClean="0"/>
              <a:pPr>
                <a:defRPr/>
              </a:pPr>
              <a:t>2</a:t>
            </a:fld>
            <a:endParaRPr lang="en-US" dirty="0"/>
          </a:p>
        </p:txBody>
      </p:sp>
      <p:graphicFrame>
        <p:nvGraphicFramePr>
          <p:cNvPr id="5" name="Object 4">
            <a:extLst>
              <a:ext uri="{FF2B5EF4-FFF2-40B4-BE49-F238E27FC236}">
                <a16:creationId xmlns:a16="http://schemas.microsoft.com/office/drawing/2014/main" id="{958E5F71-E29D-479D-879E-1EB5BEEE39F7}"/>
              </a:ext>
            </a:extLst>
          </p:cNvPr>
          <p:cNvGraphicFramePr>
            <a:graphicFrameLocks noChangeAspect="1"/>
          </p:cNvGraphicFramePr>
          <p:nvPr>
            <p:extLst>
              <p:ext uri="{D42A27DB-BD31-4B8C-83A1-F6EECF244321}">
                <p14:modId xmlns:p14="http://schemas.microsoft.com/office/powerpoint/2010/main" val="3908296182"/>
              </p:ext>
            </p:extLst>
          </p:nvPr>
        </p:nvGraphicFramePr>
        <p:xfrm>
          <a:off x="3657600" y="5923156"/>
          <a:ext cx="1976847" cy="575656"/>
        </p:xfrm>
        <a:graphic>
          <a:graphicData uri="http://schemas.openxmlformats.org/presentationml/2006/ole">
            <mc:AlternateContent xmlns:mc="http://schemas.openxmlformats.org/markup-compatibility/2006">
              <mc:Choice xmlns:v="urn:schemas-microsoft-com:vml" Requires="v">
                <p:oleObj spid="_x0000_s8267" name="Equation" r:id="rId5" imgW="609480" imgH="177480" progId="Equation.DSMT4">
                  <p:embed/>
                </p:oleObj>
              </mc:Choice>
              <mc:Fallback>
                <p:oleObj name="Equation" r:id="rId5" imgW="609480" imgH="177480" progId="Equation.DSMT4">
                  <p:embed/>
                  <p:pic>
                    <p:nvPicPr>
                      <p:cNvPr id="0"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923156"/>
                        <a:ext cx="1976847" cy="5756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08209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DD69-A172-4C3F-8321-380C2363E3CE}"/>
              </a:ext>
            </a:extLst>
          </p:cNvPr>
          <p:cNvSpPr>
            <a:spLocks noGrp="1"/>
          </p:cNvSpPr>
          <p:nvPr>
            <p:ph type="title"/>
          </p:nvPr>
        </p:nvSpPr>
        <p:spPr/>
        <p:txBody>
          <a:bodyPr/>
          <a:lstStyle/>
          <a:p>
            <a:r>
              <a:rPr lang="en-US" dirty="0"/>
              <a:t>Why Math</a:t>
            </a:r>
          </a:p>
        </p:txBody>
      </p:sp>
      <p:sp>
        <p:nvSpPr>
          <p:cNvPr id="3" name="Content Placeholder 2">
            <a:extLst>
              <a:ext uri="{FF2B5EF4-FFF2-40B4-BE49-F238E27FC236}">
                <a16:creationId xmlns:a16="http://schemas.microsoft.com/office/drawing/2014/main" id="{E1A7F01C-7E98-4BFF-9CE7-95777E1CF9B7}"/>
              </a:ext>
            </a:extLst>
          </p:cNvPr>
          <p:cNvSpPr>
            <a:spLocks noGrp="1"/>
          </p:cNvSpPr>
          <p:nvPr>
            <p:ph idx="1"/>
          </p:nvPr>
        </p:nvSpPr>
        <p:spPr/>
        <p:txBody>
          <a:bodyPr/>
          <a:lstStyle/>
          <a:p>
            <a:r>
              <a:rPr lang="en-US" dirty="0"/>
              <a:t>More than puzzles and unsolved ?’s</a:t>
            </a:r>
          </a:p>
          <a:p>
            <a:endParaRPr lang="en-US" dirty="0"/>
          </a:p>
          <a:p>
            <a:endParaRPr lang="en-US" dirty="0"/>
          </a:p>
        </p:txBody>
      </p:sp>
      <p:sp>
        <p:nvSpPr>
          <p:cNvPr id="4" name="Slide Number Placeholder 3">
            <a:extLst>
              <a:ext uri="{FF2B5EF4-FFF2-40B4-BE49-F238E27FC236}">
                <a16:creationId xmlns:a16="http://schemas.microsoft.com/office/drawing/2014/main" id="{35884C56-2A5A-45FB-9400-736E18608E25}"/>
              </a:ext>
            </a:extLst>
          </p:cNvPr>
          <p:cNvSpPr>
            <a:spLocks noGrp="1"/>
          </p:cNvSpPr>
          <p:nvPr>
            <p:ph type="sldNum" sz="quarter" idx="12"/>
          </p:nvPr>
        </p:nvSpPr>
        <p:spPr/>
        <p:txBody>
          <a:bodyPr/>
          <a:lstStyle/>
          <a:p>
            <a:pPr>
              <a:defRPr/>
            </a:pPr>
            <a:fld id="{15722759-F944-452F-8A2E-5BCAADBD7401}" type="slidenum">
              <a:rPr lang="en-US" smtClean="0"/>
              <a:pPr>
                <a:defRPr/>
              </a:pPr>
              <a:t>20</a:t>
            </a:fld>
            <a:endParaRPr lang="en-US" dirty="0"/>
          </a:p>
        </p:txBody>
      </p:sp>
      <p:pic>
        <p:nvPicPr>
          <p:cNvPr id="6" name="Picture 5">
            <a:extLst>
              <a:ext uri="{FF2B5EF4-FFF2-40B4-BE49-F238E27FC236}">
                <a16:creationId xmlns:a16="http://schemas.microsoft.com/office/drawing/2014/main" id="{1BD3A1D8-30EF-4DD4-B1C3-9CFFD6625292}"/>
              </a:ext>
            </a:extLst>
          </p:cNvPr>
          <p:cNvPicPr>
            <a:picLocks noChangeAspect="1"/>
          </p:cNvPicPr>
          <p:nvPr/>
        </p:nvPicPr>
        <p:blipFill>
          <a:blip r:embed="rId2" cstate="print"/>
          <a:stretch>
            <a:fillRect/>
          </a:stretch>
        </p:blipFill>
        <p:spPr>
          <a:xfrm>
            <a:off x="1143000" y="1866900"/>
            <a:ext cx="6973453" cy="3276600"/>
          </a:xfrm>
          <a:prstGeom prst="rect">
            <a:avLst/>
          </a:prstGeom>
        </p:spPr>
      </p:pic>
    </p:spTree>
    <p:extLst>
      <p:ext uri="{BB962C8B-B14F-4D97-AF65-F5344CB8AC3E}">
        <p14:creationId xmlns:p14="http://schemas.microsoft.com/office/powerpoint/2010/main" val="2472320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1000"/>
            <a:lum/>
          </a:blip>
          <a:srcRect/>
          <a:stretch>
            <a:fillRect l="-15000" r="-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6EDD-549A-4694-AF16-7EEFC57282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BED9AD-DCCB-46B5-9DA3-434DA7DB8BB3}"/>
              </a:ext>
            </a:extLst>
          </p:cNvPr>
          <p:cNvSpPr>
            <a:spLocks noGrp="1"/>
          </p:cNvSpPr>
          <p:nvPr>
            <p:ph idx="1"/>
          </p:nvPr>
        </p:nvSpPr>
        <p:spPr>
          <a:xfrm>
            <a:off x="304800" y="838200"/>
            <a:ext cx="8534400" cy="5334000"/>
          </a:xfrm>
        </p:spPr>
        <p:txBody>
          <a:bodyPr/>
          <a:lstStyle/>
          <a:p>
            <a:r>
              <a:rPr lang="en-US" dirty="0">
                <a:solidFill>
                  <a:srgbClr val="002060"/>
                </a:solidFill>
              </a:rPr>
              <a:t>Millennium Prize Problems (Clay Mathematics Institute in 2000)</a:t>
            </a:r>
          </a:p>
          <a:p>
            <a:pPr lvl="1"/>
            <a:r>
              <a:rPr lang="en-US" dirty="0">
                <a:solidFill>
                  <a:srgbClr val="002060"/>
                </a:solidFill>
              </a:rPr>
              <a:t>	</a:t>
            </a:r>
            <a:r>
              <a:rPr lang="en-US" dirty="0">
                <a:solidFill>
                  <a:srgbClr val="FF0000"/>
                </a:solidFill>
              </a:rPr>
              <a:t>P versus NP (CS)</a:t>
            </a:r>
          </a:p>
          <a:p>
            <a:pPr lvl="1"/>
            <a:r>
              <a:rPr lang="en-US" dirty="0">
                <a:solidFill>
                  <a:srgbClr val="FF0000"/>
                </a:solidFill>
              </a:rPr>
              <a:t>	Hodge conjecture (analytic geometry)</a:t>
            </a:r>
          </a:p>
          <a:p>
            <a:pPr lvl="1"/>
            <a:r>
              <a:rPr lang="en-US" dirty="0">
                <a:solidFill>
                  <a:srgbClr val="FF0000"/>
                </a:solidFill>
              </a:rPr>
              <a:t>	Riemann hypothesis (1859; zeta fn. zeros)</a:t>
            </a:r>
          </a:p>
          <a:p>
            <a:pPr lvl="1"/>
            <a:r>
              <a:rPr lang="en-US" dirty="0">
                <a:solidFill>
                  <a:srgbClr val="FF0000"/>
                </a:solidFill>
              </a:rPr>
              <a:t>	Yang–Mills existence and mass gap (physics)</a:t>
            </a:r>
          </a:p>
          <a:p>
            <a:pPr lvl="1"/>
            <a:r>
              <a:rPr lang="en-US" dirty="0">
                <a:solidFill>
                  <a:srgbClr val="FF0000"/>
                </a:solidFill>
              </a:rPr>
              <a:t>	</a:t>
            </a:r>
            <a:r>
              <a:rPr lang="en-US" dirty="0" err="1">
                <a:solidFill>
                  <a:srgbClr val="FF0000"/>
                </a:solidFill>
              </a:rPr>
              <a:t>Navier</a:t>
            </a:r>
            <a:r>
              <a:rPr lang="en-US" dirty="0">
                <a:solidFill>
                  <a:srgbClr val="FF0000"/>
                </a:solidFill>
              </a:rPr>
              <a:t>–Stokes existence and smoothness (fluid mechanics and turbulence building blocks)</a:t>
            </a:r>
          </a:p>
          <a:p>
            <a:pPr lvl="1"/>
            <a:r>
              <a:rPr lang="en-US" dirty="0">
                <a:solidFill>
                  <a:srgbClr val="FF0000"/>
                </a:solidFill>
              </a:rPr>
              <a:t>	Birch and </a:t>
            </a:r>
            <a:r>
              <a:rPr lang="en-US" dirty="0" err="1">
                <a:solidFill>
                  <a:srgbClr val="FF0000"/>
                </a:solidFill>
              </a:rPr>
              <a:t>Swinnerton</a:t>
            </a:r>
            <a:r>
              <a:rPr lang="en-US" dirty="0">
                <a:solidFill>
                  <a:srgbClr val="FF0000"/>
                </a:solidFill>
              </a:rPr>
              <a:t>-Dyer conjecture (number theory)</a:t>
            </a:r>
          </a:p>
          <a:p>
            <a:pPr lvl="1"/>
            <a:endParaRPr lang="en-US" dirty="0"/>
          </a:p>
        </p:txBody>
      </p:sp>
      <p:sp>
        <p:nvSpPr>
          <p:cNvPr id="4" name="Slide Number Placeholder 3">
            <a:extLst>
              <a:ext uri="{FF2B5EF4-FFF2-40B4-BE49-F238E27FC236}">
                <a16:creationId xmlns:a16="http://schemas.microsoft.com/office/drawing/2014/main" id="{4727EBD3-E36E-4679-BB57-41A32B1D5176}"/>
              </a:ext>
            </a:extLst>
          </p:cNvPr>
          <p:cNvSpPr>
            <a:spLocks noGrp="1"/>
          </p:cNvSpPr>
          <p:nvPr>
            <p:ph type="sldNum" sz="quarter" idx="12"/>
          </p:nvPr>
        </p:nvSpPr>
        <p:spPr/>
        <p:txBody>
          <a:bodyPr/>
          <a:lstStyle/>
          <a:p>
            <a:pPr>
              <a:defRPr/>
            </a:pPr>
            <a:fld id="{15722759-F944-452F-8A2E-5BCAADBD7401}" type="slidenum">
              <a:rPr lang="en-US" smtClean="0"/>
              <a:pPr>
                <a:defRPr/>
              </a:pPr>
              <a:t>21</a:t>
            </a:fld>
            <a:endParaRPr lang="en-US" dirty="0"/>
          </a:p>
        </p:txBody>
      </p:sp>
    </p:spTree>
    <p:extLst>
      <p:ext uri="{BB962C8B-B14F-4D97-AF65-F5344CB8AC3E}">
        <p14:creationId xmlns:p14="http://schemas.microsoft.com/office/powerpoint/2010/main" val="360685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2006 Predictions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16820" y="1143000"/>
            <a:ext cx="3962400" cy="5221971"/>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22</a:t>
            </a:fld>
            <a:endParaRPr lang="en-US" dirty="0"/>
          </a:p>
        </p:txBody>
      </p:sp>
    </p:spTree>
    <p:extLst>
      <p:ext uri="{BB962C8B-B14F-4D97-AF65-F5344CB8AC3E}">
        <p14:creationId xmlns:p14="http://schemas.microsoft.com/office/powerpoint/2010/main" val="96984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Math Will Rock</a:t>
            </a:r>
          </a:p>
        </p:txBody>
      </p:sp>
      <p:sp>
        <p:nvSpPr>
          <p:cNvPr id="3" name="Content Placeholder 2"/>
          <p:cNvSpPr>
            <a:spLocks noGrp="1"/>
          </p:cNvSpPr>
          <p:nvPr>
            <p:ph idx="1"/>
          </p:nvPr>
        </p:nvSpPr>
        <p:spPr>
          <a:xfrm>
            <a:off x="533400" y="709960"/>
            <a:ext cx="8382000" cy="5690839"/>
          </a:xfrm>
        </p:spPr>
        <p:txBody>
          <a:bodyPr/>
          <a:lstStyle/>
          <a:p>
            <a:r>
              <a:rPr lang="en-US" dirty="0"/>
              <a:t>“Quants” turned finance world upside down in 1973</a:t>
            </a:r>
          </a:p>
          <a:p>
            <a:r>
              <a:rPr lang="en-US" dirty="0"/>
              <a:t>30 years later “Data Mining” emerges</a:t>
            </a:r>
          </a:p>
          <a:p>
            <a:r>
              <a:rPr lang="en-US" dirty="0"/>
              <a:t>Mathematics and computer science</a:t>
            </a:r>
          </a:p>
          <a:p>
            <a:r>
              <a:rPr lang="en-US" dirty="0"/>
              <a:t>Modeling YOU as a customer, a specimen and a target</a:t>
            </a:r>
          </a:p>
          <a:p>
            <a:r>
              <a:rPr lang="en-US" dirty="0"/>
              <a:t>Behavioral prediction</a:t>
            </a:r>
          </a:p>
          <a:p>
            <a:pPr lvl="1"/>
            <a:r>
              <a:rPr lang="en-US" dirty="0"/>
              <a:t>Revenue management and optimization</a:t>
            </a:r>
          </a:p>
          <a:p>
            <a:pPr lvl="1"/>
            <a:r>
              <a:rPr lang="en-US" dirty="0"/>
              <a:t>Surveillance</a:t>
            </a:r>
          </a:p>
          <a:p>
            <a:r>
              <a:rPr lang="en-US" dirty="0"/>
              <a:t>AI/Robotics</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23</a:t>
            </a:fld>
            <a:endParaRPr lang="en-US" dirty="0"/>
          </a:p>
        </p:txBody>
      </p:sp>
    </p:spTree>
    <p:extLst>
      <p:ext uri="{BB962C8B-B14F-4D97-AF65-F5344CB8AC3E}">
        <p14:creationId xmlns:p14="http://schemas.microsoft.com/office/powerpoint/2010/main" val="857479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8E16-380D-422B-B51F-01580E53C12D}"/>
              </a:ext>
            </a:extLst>
          </p:cNvPr>
          <p:cNvSpPr>
            <a:spLocks noGrp="1"/>
          </p:cNvSpPr>
          <p:nvPr>
            <p:ph type="title"/>
          </p:nvPr>
        </p:nvSpPr>
        <p:spPr/>
        <p:txBody>
          <a:bodyPr/>
          <a:lstStyle/>
          <a:p>
            <a:r>
              <a:rPr lang="en-US" dirty="0"/>
              <a:t>Problem Solving</a:t>
            </a:r>
          </a:p>
        </p:txBody>
      </p:sp>
      <p:sp>
        <p:nvSpPr>
          <p:cNvPr id="3" name="Content Placeholder 2">
            <a:extLst>
              <a:ext uri="{FF2B5EF4-FFF2-40B4-BE49-F238E27FC236}">
                <a16:creationId xmlns:a16="http://schemas.microsoft.com/office/drawing/2014/main" id="{4C159AD9-04BF-4FD6-AFFC-7668B5C0FD7B}"/>
              </a:ext>
            </a:extLst>
          </p:cNvPr>
          <p:cNvSpPr>
            <a:spLocks noGrp="1"/>
          </p:cNvSpPr>
          <p:nvPr>
            <p:ph idx="1"/>
          </p:nvPr>
        </p:nvSpPr>
        <p:spPr/>
        <p:txBody>
          <a:bodyPr/>
          <a:lstStyle/>
          <a:p>
            <a:r>
              <a:rPr lang="en-US" dirty="0"/>
              <a:t>Science and Engineering</a:t>
            </a:r>
          </a:p>
          <a:p>
            <a:pPr lvl="1"/>
            <a:r>
              <a:rPr lang="en-US" dirty="0"/>
              <a:t>Mathematical biology &amp; bioinformatics</a:t>
            </a:r>
          </a:p>
          <a:p>
            <a:pPr lvl="2"/>
            <a:r>
              <a:rPr lang="en-US" dirty="0"/>
              <a:t>CURE for cancer</a:t>
            </a:r>
          </a:p>
          <a:p>
            <a:pPr lvl="2"/>
            <a:r>
              <a:rPr lang="en-US" dirty="0"/>
              <a:t>GROW new organs</a:t>
            </a:r>
          </a:p>
          <a:p>
            <a:pPr lvl="2"/>
            <a:r>
              <a:rPr lang="en-US" dirty="0"/>
              <a:t>FOREVER YOUNG</a:t>
            </a:r>
          </a:p>
          <a:p>
            <a:pPr lvl="1"/>
            <a:r>
              <a:rPr lang="en-US" dirty="0"/>
              <a:t>Nanotechnology</a:t>
            </a:r>
          </a:p>
          <a:p>
            <a:pPr lvl="1"/>
            <a:endParaRPr lang="en-US" dirty="0"/>
          </a:p>
        </p:txBody>
      </p:sp>
      <p:sp>
        <p:nvSpPr>
          <p:cNvPr id="4" name="Slide Number Placeholder 3">
            <a:extLst>
              <a:ext uri="{FF2B5EF4-FFF2-40B4-BE49-F238E27FC236}">
                <a16:creationId xmlns:a16="http://schemas.microsoft.com/office/drawing/2014/main" id="{ED297970-63AC-436B-BB8E-9392411C9034}"/>
              </a:ext>
            </a:extLst>
          </p:cNvPr>
          <p:cNvSpPr>
            <a:spLocks noGrp="1"/>
          </p:cNvSpPr>
          <p:nvPr>
            <p:ph type="sldNum" sz="quarter" idx="12"/>
          </p:nvPr>
        </p:nvSpPr>
        <p:spPr/>
        <p:txBody>
          <a:bodyPr/>
          <a:lstStyle/>
          <a:p>
            <a:pPr>
              <a:defRPr/>
            </a:pPr>
            <a:fld id="{15722759-F944-452F-8A2E-5BCAADBD7401}" type="slidenum">
              <a:rPr lang="en-US" smtClean="0"/>
              <a:pPr>
                <a:defRPr/>
              </a:pPr>
              <a:t>24</a:t>
            </a:fld>
            <a:endParaRPr lang="en-US" dirty="0"/>
          </a:p>
        </p:txBody>
      </p:sp>
    </p:spTree>
    <p:extLst>
      <p:ext uri="{BB962C8B-B14F-4D97-AF65-F5344CB8AC3E}">
        <p14:creationId xmlns:p14="http://schemas.microsoft.com/office/powerpoint/2010/main" val="132143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444D-41CA-4194-AE66-097F92163B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DD6445-565B-4A00-86BE-F03C89FDA449}"/>
              </a:ext>
            </a:extLst>
          </p:cNvPr>
          <p:cNvSpPr>
            <a:spLocks noGrp="1"/>
          </p:cNvSpPr>
          <p:nvPr>
            <p:ph idx="1"/>
          </p:nvPr>
        </p:nvSpPr>
        <p:spPr/>
        <p:txBody>
          <a:bodyPr/>
          <a:lstStyle/>
          <a:p>
            <a:r>
              <a:rPr lang="en-US" dirty="0"/>
              <a:t>Engineering</a:t>
            </a:r>
          </a:p>
          <a:p>
            <a:pPr lvl="1"/>
            <a:r>
              <a:rPr lang="en-US" dirty="0"/>
              <a:t>	</a:t>
            </a:r>
            <a:r>
              <a:rPr lang="en-US" dirty="0">
                <a:solidFill>
                  <a:srgbClr val="FF0000"/>
                </a:solidFill>
              </a:rPr>
              <a:t>Bioengineering</a:t>
            </a:r>
          </a:p>
          <a:p>
            <a:pPr lvl="1"/>
            <a:r>
              <a:rPr lang="en-US" dirty="0"/>
              <a:t>	Chemical and </a:t>
            </a:r>
            <a:r>
              <a:rPr lang="en-US" dirty="0">
                <a:solidFill>
                  <a:srgbClr val="FF0000"/>
                </a:solidFill>
              </a:rPr>
              <a:t>Biomolecular</a:t>
            </a:r>
            <a:r>
              <a:rPr lang="en-US" dirty="0"/>
              <a:t> Engineering</a:t>
            </a:r>
          </a:p>
          <a:p>
            <a:pPr lvl="1"/>
            <a:r>
              <a:rPr lang="en-US" dirty="0"/>
              <a:t>	Civil and Environmental Engineering</a:t>
            </a:r>
          </a:p>
          <a:p>
            <a:pPr lvl="1"/>
            <a:r>
              <a:rPr lang="en-US" dirty="0">
                <a:solidFill>
                  <a:srgbClr val="FF0000"/>
                </a:solidFill>
              </a:rPr>
              <a:t>	Computer Science</a:t>
            </a:r>
          </a:p>
          <a:p>
            <a:pPr lvl="1"/>
            <a:r>
              <a:rPr lang="en-US" dirty="0"/>
              <a:t>	Electrical and </a:t>
            </a:r>
            <a:r>
              <a:rPr lang="en-US" dirty="0">
                <a:solidFill>
                  <a:srgbClr val="FF0000"/>
                </a:solidFill>
              </a:rPr>
              <a:t>Computer</a:t>
            </a:r>
            <a:r>
              <a:rPr lang="en-US" dirty="0"/>
              <a:t> Engineering</a:t>
            </a:r>
          </a:p>
          <a:p>
            <a:pPr lvl="1"/>
            <a:r>
              <a:rPr lang="en-US" dirty="0"/>
              <a:t>	Materials Science and </a:t>
            </a:r>
            <a:r>
              <a:rPr lang="en-US" dirty="0" err="1">
                <a:solidFill>
                  <a:srgbClr val="FF0000"/>
                </a:solidFill>
              </a:rPr>
              <a:t>NanoEngineering</a:t>
            </a:r>
            <a:endParaRPr lang="en-US" dirty="0">
              <a:solidFill>
                <a:srgbClr val="FF0000"/>
              </a:solidFill>
            </a:endParaRPr>
          </a:p>
          <a:p>
            <a:pPr lvl="1"/>
            <a:r>
              <a:rPr lang="en-US" dirty="0"/>
              <a:t>	Mechanical Engineering</a:t>
            </a:r>
          </a:p>
          <a:p>
            <a:pPr lvl="1"/>
            <a:r>
              <a:rPr lang="en-US" dirty="0"/>
              <a:t>	</a:t>
            </a:r>
            <a:r>
              <a:rPr lang="en-US" dirty="0">
                <a:solidFill>
                  <a:srgbClr val="FF0000"/>
                </a:solidFill>
              </a:rPr>
              <a:t>Computational and </a:t>
            </a:r>
            <a:r>
              <a:rPr lang="en-US" dirty="0"/>
              <a:t>Applied Math</a:t>
            </a:r>
          </a:p>
          <a:p>
            <a:pPr lvl="1"/>
            <a:r>
              <a:rPr lang="en-US" dirty="0"/>
              <a:t>	Statistics</a:t>
            </a:r>
          </a:p>
          <a:p>
            <a:pPr lvl="1"/>
            <a:endParaRPr lang="en-US" dirty="0"/>
          </a:p>
        </p:txBody>
      </p:sp>
      <p:sp>
        <p:nvSpPr>
          <p:cNvPr id="4" name="Slide Number Placeholder 3">
            <a:extLst>
              <a:ext uri="{FF2B5EF4-FFF2-40B4-BE49-F238E27FC236}">
                <a16:creationId xmlns:a16="http://schemas.microsoft.com/office/drawing/2014/main" id="{143446FD-660B-4FB3-90BA-9B33574D6999}"/>
              </a:ext>
            </a:extLst>
          </p:cNvPr>
          <p:cNvSpPr>
            <a:spLocks noGrp="1"/>
          </p:cNvSpPr>
          <p:nvPr>
            <p:ph type="sldNum" sz="quarter" idx="12"/>
          </p:nvPr>
        </p:nvSpPr>
        <p:spPr/>
        <p:txBody>
          <a:bodyPr/>
          <a:lstStyle/>
          <a:p>
            <a:pPr>
              <a:defRPr/>
            </a:pPr>
            <a:fld id="{15722759-F944-452F-8A2E-5BCAADBD7401}" type="slidenum">
              <a:rPr lang="en-US" smtClean="0"/>
              <a:pPr>
                <a:defRPr/>
              </a:pPr>
              <a:t>25</a:t>
            </a:fld>
            <a:endParaRPr lang="en-US" dirty="0"/>
          </a:p>
        </p:txBody>
      </p:sp>
    </p:spTree>
    <p:extLst>
      <p:ext uri="{BB962C8B-B14F-4D97-AF65-F5344CB8AC3E}">
        <p14:creationId xmlns:p14="http://schemas.microsoft.com/office/powerpoint/2010/main" val="2079897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F671-E48A-4552-8A2B-5F581AF3E302}"/>
              </a:ext>
            </a:extLst>
          </p:cNvPr>
          <p:cNvSpPr>
            <a:spLocks noGrp="1"/>
          </p:cNvSpPr>
          <p:nvPr>
            <p:ph type="title"/>
          </p:nvPr>
        </p:nvSpPr>
        <p:spPr/>
        <p:txBody>
          <a:bodyPr/>
          <a:lstStyle/>
          <a:p>
            <a:r>
              <a:rPr lang="en-US" sz="3600" dirty="0"/>
              <a:t>Finance and Real Life</a:t>
            </a:r>
          </a:p>
        </p:txBody>
      </p:sp>
      <p:sp>
        <p:nvSpPr>
          <p:cNvPr id="3" name="Content Placeholder 2">
            <a:extLst>
              <a:ext uri="{FF2B5EF4-FFF2-40B4-BE49-F238E27FC236}">
                <a16:creationId xmlns:a16="http://schemas.microsoft.com/office/drawing/2014/main" id="{D42D180B-51B9-4E80-BDB0-E1304A60C0C9}"/>
              </a:ext>
            </a:extLst>
          </p:cNvPr>
          <p:cNvSpPr>
            <a:spLocks noGrp="1"/>
          </p:cNvSpPr>
          <p:nvPr>
            <p:ph idx="1"/>
          </p:nvPr>
        </p:nvSpPr>
        <p:spPr>
          <a:xfrm>
            <a:off x="533400" y="838200"/>
            <a:ext cx="8229600" cy="5334000"/>
          </a:xfrm>
        </p:spPr>
        <p:txBody>
          <a:bodyPr/>
          <a:lstStyle/>
          <a:p>
            <a:r>
              <a:rPr lang="en-US" dirty="0"/>
              <a:t>In previous TMSS lectures we discussed making money</a:t>
            </a:r>
          </a:p>
          <a:p>
            <a:r>
              <a:rPr lang="en-US" dirty="0"/>
              <a:t>The magic of compounding and regular contributions was discussed</a:t>
            </a:r>
          </a:p>
          <a:p>
            <a:pPr lvl="1"/>
            <a:r>
              <a:rPr lang="en-US" dirty="0"/>
              <a:t>Suppose one doubles their money every year</a:t>
            </a:r>
          </a:p>
          <a:p>
            <a:pPr lvl="1"/>
            <a:r>
              <a:rPr lang="en-US" dirty="0"/>
              <a:t>This is a compounding rate of 100% per year</a:t>
            </a:r>
          </a:p>
          <a:p>
            <a:endParaRPr lang="en-US" dirty="0"/>
          </a:p>
        </p:txBody>
      </p:sp>
      <p:sp>
        <p:nvSpPr>
          <p:cNvPr id="4" name="Slide Number Placeholder 3">
            <a:extLst>
              <a:ext uri="{FF2B5EF4-FFF2-40B4-BE49-F238E27FC236}">
                <a16:creationId xmlns:a16="http://schemas.microsoft.com/office/drawing/2014/main" id="{BB7F0F4C-2FBC-4AF2-A8B8-575DCD3B6D68}"/>
              </a:ext>
            </a:extLst>
          </p:cNvPr>
          <p:cNvSpPr>
            <a:spLocks noGrp="1"/>
          </p:cNvSpPr>
          <p:nvPr>
            <p:ph type="sldNum" sz="quarter" idx="12"/>
          </p:nvPr>
        </p:nvSpPr>
        <p:spPr/>
        <p:txBody>
          <a:bodyPr/>
          <a:lstStyle/>
          <a:p>
            <a:pPr>
              <a:defRPr/>
            </a:pPr>
            <a:fld id="{15722759-F944-452F-8A2E-5BCAADBD7401}" type="slidenum">
              <a:rPr lang="en-US" smtClean="0"/>
              <a:pPr>
                <a:defRPr/>
              </a:pPr>
              <a:t>26</a:t>
            </a:fld>
            <a:endParaRPr lang="en-US" dirty="0"/>
          </a:p>
        </p:txBody>
      </p:sp>
      <p:graphicFrame>
        <p:nvGraphicFramePr>
          <p:cNvPr id="5" name="Object 4">
            <a:extLst>
              <a:ext uri="{FF2B5EF4-FFF2-40B4-BE49-F238E27FC236}">
                <a16:creationId xmlns:a16="http://schemas.microsoft.com/office/drawing/2014/main" id="{184FC4D2-075E-4EDE-8E5C-3A65E84EE528}"/>
              </a:ext>
            </a:extLst>
          </p:cNvPr>
          <p:cNvGraphicFramePr>
            <a:graphicFrameLocks noChangeAspect="1"/>
          </p:cNvGraphicFramePr>
          <p:nvPr>
            <p:extLst>
              <p:ext uri="{D42A27DB-BD31-4B8C-83A1-F6EECF244321}">
                <p14:modId xmlns:p14="http://schemas.microsoft.com/office/powerpoint/2010/main" val="1999746111"/>
              </p:ext>
            </p:extLst>
          </p:nvPr>
        </p:nvGraphicFramePr>
        <p:xfrm>
          <a:off x="2904578" y="4577225"/>
          <a:ext cx="2889000" cy="507600"/>
        </p:xfrm>
        <a:graphic>
          <a:graphicData uri="http://schemas.openxmlformats.org/presentationml/2006/ole">
            <mc:AlternateContent xmlns:mc="http://schemas.openxmlformats.org/markup-compatibility/2006">
              <mc:Choice xmlns:v="urn:schemas-microsoft-com:vml" Requires="v">
                <p:oleObj spid="_x0000_s9407" name="Equation" r:id="rId3" imgW="1155600" imgH="203040" progId="Equation.DSMT4">
                  <p:embed/>
                </p:oleObj>
              </mc:Choice>
              <mc:Fallback>
                <p:oleObj name="Equation" r:id="rId3" imgW="1155600" imgH="203040" progId="Equation.DSMT4">
                  <p:embed/>
                  <p:pic>
                    <p:nvPicPr>
                      <p:cNvPr id="0"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578" y="4577225"/>
                        <a:ext cx="2889000" cy="50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1B39D258-111E-4F11-8654-DCBE6A71044D}"/>
              </a:ext>
            </a:extLst>
          </p:cNvPr>
          <p:cNvGraphicFramePr>
            <a:graphicFrameLocks noChangeAspect="1"/>
          </p:cNvGraphicFramePr>
          <p:nvPr>
            <p:extLst>
              <p:ext uri="{D42A27DB-BD31-4B8C-83A1-F6EECF244321}">
                <p14:modId xmlns:p14="http://schemas.microsoft.com/office/powerpoint/2010/main" val="3981596605"/>
              </p:ext>
            </p:extLst>
          </p:nvPr>
        </p:nvGraphicFramePr>
        <p:xfrm>
          <a:off x="2876700" y="5200942"/>
          <a:ext cx="3333600" cy="443700"/>
        </p:xfrm>
        <a:graphic>
          <a:graphicData uri="http://schemas.openxmlformats.org/presentationml/2006/ole">
            <mc:AlternateContent xmlns:mc="http://schemas.openxmlformats.org/markup-compatibility/2006">
              <mc:Choice xmlns:v="urn:schemas-microsoft-com:vml" Requires="v">
                <p:oleObj spid="_x0000_s9408" name="Equation" r:id="rId5" imgW="1333440" imgH="177480" progId="Equation.DSMT4">
                  <p:embed/>
                </p:oleObj>
              </mc:Choice>
              <mc:Fallback>
                <p:oleObj name="Equation" r:id="rId5" imgW="1333440" imgH="177480" progId="Equation.DSMT4">
                  <p:embed/>
                  <p:pic>
                    <p:nvPicPr>
                      <p:cNvPr id="0" name="Picture 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6700" y="5200942"/>
                        <a:ext cx="3333600" cy="44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53812564-B497-44E2-A574-00DEE1925896}"/>
              </a:ext>
            </a:extLst>
          </p:cNvPr>
          <p:cNvGraphicFramePr>
            <a:graphicFrameLocks noChangeAspect="1"/>
          </p:cNvGraphicFramePr>
          <p:nvPr>
            <p:extLst>
              <p:ext uri="{D42A27DB-BD31-4B8C-83A1-F6EECF244321}">
                <p14:modId xmlns:p14="http://schemas.microsoft.com/office/powerpoint/2010/main" val="939151897"/>
              </p:ext>
            </p:extLst>
          </p:nvPr>
        </p:nvGraphicFramePr>
        <p:xfrm>
          <a:off x="2876700" y="4069625"/>
          <a:ext cx="3111300" cy="507600"/>
        </p:xfrm>
        <a:graphic>
          <a:graphicData uri="http://schemas.openxmlformats.org/presentationml/2006/ole">
            <mc:AlternateContent xmlns:mc="http://schemas.openxmlformats.org/markup-compatibility/2006">
              <mc:Choice xmlns:v="urn:schemas-microsoft-com:vml" Requires="v">
                <p:oleObj spid="_x0000_s9409" name="Equation" r:id="rId7" imgW="1244520" imgH="203040" progId="Equation.DSMT4">
                  <p:embed/>
                </p:oleObj>
              </mc:Choice>
              <mc:Fallback>
                <p:oleObj name="Equation" r:id="rId7" imgW="1244520" imgH="203040" progId="Equation.DSMT4">
                  <p:embed/>
                  <p:pic>
                    <p:nvPicPr>
                      <p:cNvPr id="0" name="Picture 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6700" y="4069625"/>
                        <a:ext cx="3111300" cy="50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89139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61FF-5B24-401C-B6FD-2EB9506790E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B709C6EC-4BE6-43E7-9224-EC4F29A01991}"/>
              </a:ext>
            </a:extLst>
          </p:cNvPr>
          <p:cNvSpPr>
            <a:spLocks noGrp="1"/>
          </p:cNvSpPr>
          <p:nvPr>
            <p:ph type="sldNum" sz="quarter" idx="12"/>
          </p:nvPr>
        </p:nvSpPr>
        <p:spPr/>
        <p:txBody>
          <a:bodyPr/>
          <a:lstStyle/>
          <a:p>
            <a:pPr>
              <a:defRPr/>
            </a:pPr>
            <a:fld id="{15722759-F944-452F-8A2E-5BCAADBD7401}" type="slidenum">
              <a:rPr lang="en-US" smtClean="0"/>
              <a:pPr>
                <a:defRPr/>
              </a:pPr>
              <a:t>27</a:t>
            </a:fld>
            <a:endParaRPr lang="en-US" dirty="0"/>
          </a:p>
        </p:txBody>
      </p:sp>
      <p:pic>
        <p:nvPicPr>
          <p:cNvPr id="5" name="Picture 4">
            <a:extLst>
              <a:ext uri="{FF2B5EF4-FFF2-40B4-BE49-F238E27FC236}">
                <a16:creationId xmlns:a16="http://schemas.microsoft.com/office/drawing/2014/main" id="{0ABE00CF-57F7-4928-B5B7-EC0201A542EA}"/>
              </a:ext>
            </a:extLst>
          </p:cNvPr>
          <p:cNvPicPr>
            <a:picLocks noChangeAspect="1"/>
          </p:cNvPicPr>
          <p:nvPr/>
        </p:nvPicPr>
        <p:blipFill>
          <a:blip r:embed="rId4" cstate="print"/>
          <a:stretch>
            <a:fillRect/>
          </a:stretch>
        </p:blipFill>
        <p:spPr>
          <a:xfrm>
            <a:off x="1066800" y="685330"/>
            <a:ext cx="6921349" cy="6009119"/>
          </a:xfrm>
          <a:prstGeom prst="rect">
            <a:avLst/>
          </a:prstGeom>
        </p:spPr>
      </p:pic>
      <p:graphicFrame>
        <p:nvGraphicFramePr>
          <p:cNvPr id="6" name="Object 5">
            <a:extLst>
              <a:ext uri="{FF2B5EF4-FFF2-40B4-BE49-F238E27FC236}">
                <a16:creationId xmlns:a16="http://schemas.microsoft.com/office/drawing/2014/main" id="{73792DA2-22E1-41DE-9F54-08E06D249D1E}"/>
              </a:ext>
            </a:extLst>
          </p:cNvPr>
          <p:cNvGraphicFramePr>
            <a:graphicFrameLocks noChangeAspect="1"/>
          </p:cNvGraphicFramePr>
          <p:nvPr>
            <p:extLst>
              <p:ext uri="{D42A27DB-BD31-4B8C-83A1-F6EECF244321}">
                <p14:modId xmlns:p14="http://schemas.microsoft.com/office/powerpoint/2010/main" val="1500259727"/>
              </p:ext>
            </p:extLst>
          </p:nvPr>
        </p:nvGraphicFramePr>
        <p:xfrm>
          <a:off x="5416950" y="1828800"/>
          <a:ext cx="1586700" cy="476100"/>
        </p:xfrm>
        <a:graphic>
          <a:graphicData uri="http://schemas.openxmlformats.org/presentationml/2006/ole">
            <mc:AlternateContent xmlns:mc="http://schemas.openxmlformats.org/markup-compatibility/2006">
              <mc:Choice xmlns:v="urn:schemas-microsoft-com:vml" Requires="v">
                <p:oleObj spid="_x0000_s10304" name="Equation" r:id="rId5" imgW="634680" imgH="190440" progId="Equation.DSMT4">
                  <p:embed/>
                </p:oleObj>
              </mc:Choice>
              <mc:Fallback>
                <p:oleObj name="Equation" r:id="rId5" imgW="634680" imgH="190440" progId="Equation.DSMT4">
                  <p:embed/>
                  <p:pic>
                    <p:nvPicPr>
                      <p:cNvPr id="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950" y="1828800"/>
                        <a:ext cx="1586700" cy="47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23786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C9C3-CE49-4453-BCBE-D5BF7C8BFAAE}"/>
              </a:ext>
            </a:extLst>
          </p:cNvPr>
          <p:cNvSpPr>
            <a:spLocks noGrp="1"/>
          </p:cNvSpPr>
          <p:nvPr>
            <p:ph type="title"/>
          </p:nvPr>
        </p:nvSpPr>
        <p:spPr>
          <a:xfrm>
            <a:off x="3733800" y="0"/>
            <a:ext cx="5181600" cy="762000"/>
          </a:xfrm>
        </p:spPr>
        <p:txBody>
          <a:bodyPr/>
          <a:lstStyle/>
          <a:p>
            <a:r>
              <a:rPr lang="en-US" dirty="0"/>
              <a:t>$60,000,000,000,000</a:t>
            </a:r>
          </a:p>
        </p:txBody>
      </p:sp>
      <p:sp>
        <p:nvSpPr>
          <p:cNvPr id="3" name="Content Placeholder 2">
            <a:extLst>
              <a:ext uri="{FF2B5EF4-FFF2-40B4-BE49-F238E27FC236}">
                <a16:creationId xmlns:a16="http://schemas.microsoft.com/office/drawing/2014/main" id="{D68C536C-ED7D-4B2C-A45D-707ACFCEAE0B}"/>
              </a:ext>
            </a:extLst>
          </p:cNvPr>
          <p:cNvSpPr>
            <a:spLocks noGrp="1"/>
          </p:cNvSpPr>
          <p:nvPr>
            <p:ph idx="1"/>
          </p:nvPr>
        </p:nvSpPr>
        <p:spPr/>
        <p:txBody>
          <a:bodyPr/>
          <a:lstStyle/>
          <a:p>
            <a:r>
              <a:rPr lang="en-US" dirty="0"/>
              <a:t>Estimate of all the money in the world</a:t>
            </a:r>
          </a:p>
          <a:p>
            <a:pPr lvl="1"/>
            <a:r>
              <a:rPr lang="en-US" dirty="0"/>
              <a:t>Money, bills &amp; coins: $5 trillion</a:t>
            </a:r>
          </a:p>
          <a:p>
            <a:pPr lvl="1"/>
            <a:r>
              <a:rPr lang="en-US" dirty="0"/>
              <a:t>Add checking accounts: $25 trillion</a:t>
            </a:r>
          </a:p>
          <a:p>
            <a:pPr lvl="1"/>
            <a:r>
              <a:rPr lang="en-US" dirty="0"/>
              <a:t>Add savings and CD’s &lt; $100,000: $60T</a:t>
            </a:r>
          </a:p>
          <a:p>
            <a:pPr lvl="2"/>
            <a:r>
              <a:rPr lang="en-US" dirty="0"/>
              <a:t>$60T = $60,000B = $6x10</a:t>
            </a:r>
            <a:r>
              <a:rPr lang="en-US" baseline="30000" dirty="0"/>
              <a:t>13</a:t>
            </a:r>
            <a:r>
              <a:rPr lang="en-US" dirty="0"/>
              <a:t>.</a:t>
            </a:r>
          </a:p>
          <a:p>
            <a:r>
              <a:rPr lang="en-US" dirty="0"/>
              <a:t>Before long….</a:t>
            </a:r>
          </a:p>
        </p:txBody>
      </p:sp>
      <p:sp>
        <p:nvSpPr>
          <p:cNvPr id="4" name="Slide Number Placeholder 3">
            <a:extLst>
              <a:ext uri="{FF2B5EF4-FFF2-40B4-BE49-F238E27FC236}">
                <a16:creationId xmlns:a16="http://schemas.microsoft.com/office/drawing/2014/main" id="{2602D693-4C9A-46F6-84DD-7C203572DEBB}"/>
              </a:ext>
            </a:extLst>
          </p:cNvPr>
          <p:cNvSpPr>
            <a:spLocks noGrp="1"/>
          </p:cNvSpPr>
          <p:nvPr>
            <p:ph type="sldNum" sz="quarter" idx="12"/>
          </p:nvPr>
        </p:nvSpPr>
        <p:spPr/>
        <p:txBody>
          <a:bodyPr/>
          <a:lstStyle/>
          <a:p>
            <a:pPr>
              <a:defRPr/>
            </a:pPr>
            <a:fld id="{15722759-F944-452F-8A2E-5BCAADBD7401}" type="slidenum">
              <a:rPr lang="en-US" smtClean="0"/>
              <a:pPr>
                <a:defRPr/>
              </a:pPr>
              <a:t>28</a:t>
            </a:fld>
            <a:endParaRPr lang="en-US" dirty="0"/>
          </a:p>
        </p:txBody>
      </p:sp>
      <p:graphicFrame>
        <p:nvGraphicFramePr>
          <p:cNvPr id="5" name="Object 4">
            <a:extLst>
              <a:ext uri="{FF2B5EF4-FFF2-40B4-BE49-F238E27FC236}">
                <a16:creationId xmlns:a16="http://schemas.microsoft.com/office/drawing/2014/main" id="{616024BF-80D9-4AAA-824F-ACBD4B538FE0}"/>
              </a:ext>
            </a:extLst>
          </p:cNvPr>
          <p:cNvGraphicFramePr>
            <a:graphicFrameLocks noChangeAspect="1"/>
          </p:cNvGraphicFramePr>
          <p:nvPr>
            <p:extLst>
              <p:ext uri="{D42A27DB-BD31-4B8C-83A1-F6EECF244321}">
                <p14:modId xmlns:p14="http://schemas.microsoft.com/office/powerpoint/2010/main" val="3136662867"/>
              </p:ext>
            </p:extLst>
          </p:nvPr>
        </p:nvGraphicFramePr>
        <p:xfrm>
          <a:off x="1447800" y="4114800"/>
          <a:ext cx="5683250" cy="1492250"/>
        </p:xfrm>
        <a:graphic>
          <a:graphicData uri="http://schemas.openxmlformats.org/presentationml/2006/ole">
            <mc:AlternateContent xmlns:mc="http://schemas.openxmlformats.org/markup-compatibility/2006">
              <mc:Choice xmlns:v="urn:schemas-microsoft-com:vml" Requires="v">
                <p:oleObj spid="_x0000_s11327" name="Equation" r:id="rId4" imgW="2273040" imgH="596880" progId="Equation.DSMT4">
                  <p:embed/>
                </p:oleObj>
              </mc:Choice>
              <mc:Fallback>
                <p:oleObj name="Equation" r:id="rId4" imgW="2273040" imgH="596880" progId="Equation.DSMT4">
                  <p:embed/>
                  <p:pic>
                    <p:nvPicPr>
                      <p:cNvPr id="0" name="Picture 20"/>
                      <p:cNvPicPr>
                        <a:picLocks noChangeAspect="1" noChangeArrowheads="1"/>
                      </p:cNvPicPr>
                      <p:nvPr/>
                    </p:nvPicPr>
                    <p:blipFill>
                      <a:blip r:embed="rId5"/>
                      <a:srcRect/>
                      <a:stretch>
                        <a:fillRect/>
                      </a:stretch>
                    </p:blipFill>
                    <p:spPr bwMode="auto">
                      <a:xfrm>
                        <a:off x="1447800" y="4114800"/>
                        <a:ext cx="5683250" cy="149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94220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10F2-2B31-49B8-AD1D-5B5DBE8AD9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7CBDDF-1932-4E9D-BCF5-9B319545F533}"/>
              </a:ext>
            </a:extLst>
          </p:cNvPr>
          <p:cNvSpPr>
            <a:spLocks noGrp="1"/>
          </p:cNvSpPr>
          <p:nvPr>
            <p:ph idx="1"/>
          </p:nvPr>
        </p:nvSpPr>
        <p:spPr/>
        <p:txBody>
          <a:bodyPr/>
          <a:lstStyle/>
          <a:p>
            <a:r>
              <a:rPr lang="en-US" dirty="0"/>
              <a:t>If your money tripled each year</a:t>
            </a:r>
          </a:p>
          <a:p>
            <a:endParaRPr lang="en-US" dirty="0"/>
          </a:p>
          <a:p>
            <a:endParaRPr lang="en-US" dirty="0"/>
          </a:p>
          <a:p>
            <a:endParaRPr lang="en-US" dirty="0"/>
          </a:p>
          <a:p>
            <a:endParaRPr lang="en-US" dirty="0"/>
          </a:p>
          <a:p>
            <a:r>
              <a:rPr lang="en-US" dirty="0"/>
              <a:t>Lets be more realistic</a:t>
            </a:r>
          </a:p>
          <a:p>
            <a:pPr lvl="1"/>
            <a:r>
              <a:rPr lang="en-US" dirty="0"/>
              <a:t>r = 8%, or 10% per year</a:t>
            </a:r>
          </a:p>
          <a:p>
            <a:pPr lvl="1"/>
            <a:r>
              <a:rPr lang="en-US" dirty="0"/>
              <a:t>Stock market with dividends reinvested</a:t>
            </a:r>
          </a:p>
          <a:p>
            <a:pPr lvl="1"/>
            <a:r>
              <a:rPr lang="en-US" dirty="0"/>
              <a:t>Start with $1,000, no more additions for 40 years</a:t>
            </a:r>
          </a:p>
          <a:p>
            <a:endParaRPr lang="en-US" dirty="0"/>
          </a:p>
        </p:txBody>
      </p:sp>
      <p:sp>
        <p:nvSpPr>
          <p:cNvPr id="4" name="Slide Number Placeholder 3">
            <a:extLst>
              <a:ext uri="{FF2B5EF4-FFF2-40B4-BE49-F238E27FC236}">
                <a16:creationId xmlns:a16="http://schemas.microsoft.com/office/drawing/2014/main" id="{A4A3B2F9-7D7C-4E33-AF05-7EDA65328605}"/>
              </a:ext>
            </a:extLst>
          </p:cNvPr>
          <p:cNvSpPr>
            <a:spLocks noGrp="1"/>
          </p:cNvSpPr>
          <p:nvPr>
            <p:ph type="sldNum" sz="quarter" idx="12"/>
          </p:nvPr>
        </p:nvSpPr>
        <p:spPr/>
        <p:txBody>
          <a:bodyPr/>
          <a:lstStyle/>
          <a:p>
            <a:pPr>
              <a:defRPr/>
            </a:pPr>
            <a:fld id="{15722759-F944-452F-8A2E-5BCAADBD7401}" type="slidenum">
              <a:rPr lang="en-US" smtClean="0"/>
              <a:pPr>
                <a:defRPr/>
              </a:pPr>
              <a:t>29</a:t>
            </a:fld>
            <a:endParaRPr lang="en-US" dirty="0"/>
          </a:p>
        </p:txBody>
      </p:sp>
      <p:graphicFrame>
        <p:nvGraphicFramePr>
          <p:cNvPr id="5" name="Object 4">
            <a:extLst>
              <a:ext uri="{FF2B5EF4-FFF2-40B4-BE49-F238E27FC236}">
                <a16:creationId xmlns:a16="http://schemas.microsoft.com/office/drawing/2014/main" id="{3947F2F1-E64B-4F99-9F7C-17F4FF7D1B36}"/>
              </a:ext>
            </a:extLst>
          </p:cNvPr>
          <p:cNvGraphicFramePr>
            <a:graphicFrameLocks noChangeAspect="1"/>
          </p:cNvGraphicFramePr>
          <p:nvPr>
            <p:extLst>
              <p:ext uri="{D42A27DB-BD31-4B8C-83A1-F6EECF244321}">
                <p14:modId xmlns:p14="http://schemas.microsoft.com/office/powerpoint/2010/main" val="1600271442"/>
              </p:ext>
            </p:extLst>
          </p:nvPr>
        </p:nvGraphicFramePr>
        <p:xfrm>
          <a:off x="2895600" y="1524000"/>
          <a:ext cx="2666700" cy="507600"/>
        </p:xfrm>
        <a:graphic>
          <a:graphicData uri="http://schemas.openxmlformats.org/presentationml/2006/ole">
            <mc:AlternateContent xmlns:mc="http://schemas.openxmlformats.org/markup-compatibility/2006">
              <mc:Choice xmlns:v="urn:schemas-microsoft-com:vml" Requires="v">
                <p:oleObj spid="_x0000_s12409" name="Equation" r:id="rId3" imgW="1066680" imgH="203040" progId="Equation.DSMT4">
                  <p:embed/>
                </p:oleObj>
              </mc:Choice>
              <mc:Fallback>
                <p:oleObj name="Equation" r:id="rId3" imgW="1066680" imgH="203040" progId="Equation.DSMT4">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2666700" cy="50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3FB12FAE-DE89-4A5B-B6FA-A0B7AEEAF925}"/>
              </a:ext>
            </a:extLst>
          </p:cNvPr>
          <p:cNvGraphicFramePr>
            <a:graphicFrameLocks noChangeAspect="1"/>
          </p:cNvGraphicFramePr>
          <p:nvPr>
            <p:extLst>
              <p:ext uri="{D42A27DB-BD31-4B8C-83A1-F6EECF244321}">
                <p14:modId xmlns:p14="http://schemas.microsoft.com/office/powerpoint/2010/main" val="2490120064"/>
              </p:ext>
            </p:extLst>
          </p:nvPr>
        </p:nvGraphicFramePr>
        <p:xfrm>
          <a:off x="1825650" y="2209800"/>
          <a:ext cx="5492700" cy="1492200"/>
        </p:xfrm>
        <a:graphic>
          <a:graphicData uri="http://schemas.openxmlformats.org/presentationml/2006/ole">
            <mc:AlternateContent xmlns:mc="http://schemas.openxmlformats.org/markup-compatibility/2006">
              <mc:Choice xmlns:v="urn:schemas-microsoft-com:vml" Requires="v">
                <p:oleObj spid="_x0000_s12410" name="Equation" r:id="rId5" imgW="2197080" imgH="596880" progId="Equation.DSMT4">
                  <p:embed/>
                </p:oleObj>
              </mc:Choice>
              <mc:Fallback>
                <p:oleObj name="Equation" r:id="rId5" imgW="2197080" imgH="596880" progId="Equation.DSMT4">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650" y="2209800"/>
                        <a:ext cx="5492700" cy="14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8543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in High School</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5684" y="918519"/>
            <a:ext cx="3216716" cy="5569626"/>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a:t>
            </a:fld>
            <a:endParaRPr lang="en-US" dirty="0"/>
          </a:p>
        </p:txBody>
      </p:sp>
      <p:pic>
        <p:nvPicPr>
          <p:cNvPr id="8194" name="Picture 2" descr="http://bpastudio.csudh.edu/fac/lpress/471/hout/misc/t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9368" y="926757"/>
            <a:ext cx="381000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stretch>
            <a:fillRect/>
          </a:stretch>
        </p:blipFill>
        <p:spPr>
          <a:xfrm>
            <a:off x="4623085" y="3373127"/>
            <a:ext cx="3103868" cy="30908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1DEB-69B7-44F0-A748-CC6A2A2F7B12}"/>
              </a:ext>
            </a:extLst>
          </p:cNvPr>
          <p:cNvSpPr>
            <a:spLocks noGrp="1"/>
          </p:cNvSpPr>
          <p:nvPr>
            <p:ph type="title"/>
          </p:nvPr>
        </p:nvSpPr>
        <p:spPr/>
        <p:txBody>
          <a:bodyPr/>
          <a:lstStyle/>
          <a:p>
            <a:r>
              <a:rPr lang="en-US" sz="2800" dirty="0"/>
              <a:t>What difference 2% makes</a:t>
            </a:r>
          </a:p>
        </p:txBody>
      </p:sp>
      <p:sp>
        <p:nvSpPr>
          <p:cNvPr id="4" name="Slide Number Placeholder 3">
            <a:extLst>
              <a:ext uri="{FF2B5EF4-FFF2-40B4-BE49-F238E27FC236}">
                <a16:creationId xmlns:a16="http://schemas.microsoft.com/office/drawing/2014/main" id="{77AD42EE-10D7-4B32-AE63-F9C615845283}"/>
              </a:ext>
            </a:extLst>
          </p:cNvPr>
          <p:cNvSpPr>
            <a:spLocks noGrp="1"/>
          </p:cNvSpPr>
          <p:nvPr>
            <p:ph type="sldNum" sz="quarter" idx="12"/>
          </p:nvPr>
        </p:nvSpPr>
        <p:spPr/>
        <p:txBody>
          <a:bodyPr/>
          <a:lstStyle/>
          <a:p>
            <a:pPr>
              <a:defRPr/>
            </a:pPr>
            <a:fld id="{15722759-F944-452F-8A2E-5BCAADBD7401}" type="slidenum">
              <a:rPr lang="en-US" smtClean="0"/>
              <a:pPr>
                <a:defRPr/>
              </a:pPr>
              <a:t>30</a:t>
            </a:fld>
            <a:endParaRPr lang="en-US" dirty="0"/>
          </a:p>
        </p:txBody>
      </p:sp>
      <p:pic>
        <p:nvPicPr>
          <p:cNvPr id="5" name="Picture 4">
            <a:extLst>
              <a:ext uri="{FF2B5EF4-FFF2-40B4-BE49-F238E27FC236}">
                <a16:creationId xmlns:a16="http://schemas.microsoft.com/office/drawing/2014/main" id="{991F8195-BB50-4328-8BB8-A5D09A29DDFA}"/>
              </a:ext>
            </a:extLst>
          </p:cNvPr>
          <p:cNvPicPr>
            <a:picLocks noChangeAspect="1"/>
          </p:cNvPicPr>
          <p:nvPr/>
        </p:nvPicPr>
        <p:blipFill>
          <a:blip r:embed="rId4" cstate="print"/>
          <a:stretch>
            <a:fillRect/>
          </a:stretch>
        </p:blipFill>
        <p:spPr>
          <a:xfrm>
            <a:off x="1105173" y="495300"/>
            <a:ext cx="7153071" cy="6210300"/>
          </a:xfrm>
          <a:prstGeom prst="rect">
            <a:avLst/>
          </a:prstGeom>
        </p:spPr>
      </p:pic>
      <p:graphicFrame>
        <p:nvGraphicFramePr>
          <p:cNvPr id="6" name="Object 5">
            <a:extLst>
              <a:ext uri="{FF2B5EF4-FFF2-40B4-BE49-F238E27FC236}">
                <a16:creationId xmlns:a16="http://schemas.microsoft.com/office/drawing/2014/main" id="{6A764947-828C-4D5A-94DA-02B409CC9B75}"/>
              </a:ext>
            </a:extLst>
          </p:cNvPr>
          <p:cNvGraphicFramePr>
            <a:graphicFrameLocks noChangeAspect="1"/>
          </p:cNvGraphicFramePr>
          <p:nvPr>
            <p:extLst>
              <p:ext uri="{D42A27DB-BD31-4B8C-83A1-F6EECF244321}">
                <p14:modId xmlns:p14="http://schemas.microsoft.com/office/powerpoint/2010/main" val="3624486920"/>
              </p:ext>
            </p:extLst>
          </p:nvPr>
        </p:nvGraphicFramePr>
        <p:xfrm>
          <a:off x="3679903" y="1232210"/>
          <a:ext cx="4191000" cy="406400"/>
        </p:xfrm>
        <a:graphic>
          <a:graphicData uri="http://schemas.openxmlformats.org/presentationml/2006/ole">
            <mc:AlternateContent xmlns:mc="http://schemas.openxmlformats.org/markup-compatibility/2006">
              <mc:Choice xmlns:v="urn:schemas-microsoft-com:vml" Requires="v">
                <p:oleObj spid="_x0000_s13430" name="Equation" r:id="rId5" imgW="2095200" imgH="203040" progId="Equation.DSMT4">
                  <p:embed/>
                </p:oleObj>
              </mc:Choice>
              <mc:Fallback>
                <p:oleObj name="Equation" r:id="rId5" imgW="2095200" imgH="203040" progId="Equation.DSMT4">
                  <p:embed/>
                  <p:pic>
                    <p:nvPicPr>
                      <p:cNvPr id="0" name="Picture 32"/>
                      <p:cNvPicPr>
                        <a:picLocks noChangeAspect="1" noChangeArrowheads="1"/>
                      </p:cNvPicPr>
                      <p:nvPr/>
                    </p:nvPicPr>
                    <p:blipFill>
                      <a:blip r:embed="rId6"/>
                      <a:srcRect/>
                      <a:stretch>
                        <a:fillRect/>
                      </a:stretch>
                    </p:blipFill>
                    <p:spPr bwMode="auto">
                      <a:xfrm>
                        <a:off x="3679903" y="1232210"/>
                        <a:ext cx="419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8B7DD28F-8766-4559-8E1F-F6E53D0D8EDC}"/>
              </a:ext>
            </a:extLst>
          </p:cNvPr>
          <p:cNvGraphicFramePr>
            <a:graphicFrameLocks noChangeAspect="1"/>
          </p:cNvGraphicFramePr>
          <p:nvPr>
            <p:extLst>
              <p:ext uri="{D42A27DB-BD31-4B8C-83A1-F6EECF244321}">
                <p14:modId xmlns:p14="http://schemas.microsoft.com/office/powerpoint/2010/main" val="4140408217"/>
              </p:ext>
            </p:extLst>
          </p:nvPr>
        </p:nvGraphicFramePr>
        <p:xfrm>
          <a:off x="3472365" y="3322754"/>
          <a:ext cx="4445000" cy="406400"/>
        </p:xfrm>
        <a:graphic>
          <a:graphicData uri="http://schemas.openxmlformats.org/presentationml/2006/ole">
            <mc:AlternateContent xmlns:mc="http://schemas.openxmlformats.org/markup-compatibility/2006">
              <mc:Choice xmlns:v="urn:schemas-microsoft-com:vml" Requires="v">
                <p:oleObj spid="_x0000_s13431" name="Equation" r:id="rId7" imgW="2222280" imgH="203040" progId="Equation.DSMT4">
                  <p:embed/>
                </p:oleObj>
              </mc:Choice>
              <mc:Fallback>
                <p:oleObj name="Equation" r:id="rId7" imgW="2222280" imgH="203040" progId="Equation.DSMT4">
                  <p:embed/>
                  <p:pic>
                    <p:nvPicPr>
                      <p:cNvPr id="0" name="Picture 33"/>
                      <p:cNvPicPr>
                        <a:picLocks noChangeAspect="1" noChangeArrowheads="1"/>
                      </p:cNvPicPr>
                      <p:nvPr/>
                    </p:nvPicPr>
                    <p:blipFill>
                      <a:blip r:embed="rId8"/>
                      <a:srcRect/>
                      <a:stretch>
                        <a:fillRect/>
                      </a:stretch>
                    </p:blipFill>
                    <p:spPr bwMode="auto">
                      <a:xfrm>
                        <a:off x="3472365" y="3322754"/>
                        <a:ext cx="4445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28165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DCF0-03A0-4AA0-A092-F9520AEB57FA}"/>
              </a:ext>
            </a:extLst>
          </p:cNvPr>
          <p:cNvSpPr>
            <a:spLocks noGrp="1"/>
          </p:cNvSpPr>
          <p:nvPr>
            <p:ph type="title"/>
          </p:nvPr>
        </p:nvSpPr>
        <p:spPr/>
        <p:txBody>
          <a:bodyPr/>
          <a:lstStyle/>
          <a:p>
            <a:r>
              <a:rPr lang="en-US" dirty="0"/>
              <a:t>NOTE!</a:t>
            </a:r>
          </a:p>
        </p:txBody>
      </p:sp>
      <p:sp>
        <p:nvSpPr>
          <p:cNvPr id="3" name="Content Placeholder 2">
            <a:extLst>
              <a:ext uri="{FF2B5EF4-FFF2-40B4-BE49-F238E27FC236}">
                <a16:creationId xmlns:a16="http://schemas.microsoft.com/office/drawing/2014/main" id="{BC064F9F-330A-4A1D-9F34-8FC79DAFE188}"/>
              </a:ext>
            </a:extLst>
          </p:cNvPr>
          <p:cNvSpPr>
            <a:spLocks noGrp="1"/>
          </p:cNvSpPr>
          <p:nvPr>
            <p:ph idx="1"/>
          </p:nvPr>
        </p:nvSpPr>
        <p:spPr/>
        <p:txBody>
          <a:bodyPr/>
          <a:lstStyle/>
          <a:p>
            <a:r>
              <a:rPr lang="en-US" dirty="0"/>
              <a:t>Compounding miraculous</a:t>
            </a:r>
          </a:p>
          <a:p>
            <a:pPr lvl="1"/>
            <a:r>
              <a:rPr lang="en-US" dirty="0"/>
              <a:t>“Gentlemen, if the man who invented compound interest had of secured a patent on his idea he would have had without any doubt the greatest invention the world has ever produced.”  - Security Investment Co., 1916. </a:t>
            </a:r>
          </a:p>
          <a:p>
            <a:pPr lvl="1"/>
            <a:r>
              <a:rPr lang="en-US" dirty="0"/>
              <a:t>Oftentimes attributed to Einstein</a:t>
            </a:r>
          </a:p>
          <a:p>
            <a:r>
              <a:rPr lang="en-US" dirty="0"/>
              <a:t>Compounding unsustainable</a:t>
            </a:r>
          </a:p>
          <a:p>
            <a:pPr lvl="1"/>
            <a:r>
              <a:rPr lang="en-US" dirty="0"/>
              <a:t>Even at 8%, after 422 years all the money in the world would be gone</a:t>
            </a:r>
          </a:p>
        </p:txBody>
      </p:sp>
      <p:sp>
        <p:nvSpPr>
          <p:cNvPr id="4" name="Slide Number Placeholder 3">
            <a:extLst>
              <a:ext uri="{FF2B5EF4-FFF2-40B4-BE49-F238E27FC236}">
                <a16:creationId xmlns:a16="http://schemas.microsoft.com/office/drawing/2014/main" id="{9A5A45BA-15FE-457E-942C-0CA25A69C6F4}"/>
              </a:ext>
            </a:extLst>
          </p:cNvPr>
          <p:cNvSpPr>
            <a:spLocks noGrp="1"/>
          </p:cNvSpPr>
          <p:nvPr>
            <p:ph type="sldNum" sz="quarter" idx="12"/>
          </p:nvPr>
        </p:nvSpPr>
        <p:spPr/>
        <p:txBody>
          <a:bodyPr/>
          <a:lstStyle/>
          <a:p>
            <a:pPr>
              <a:defRPr/>
            </a:pPr>
            <a:fld id="{15722759-F944-452F-8A2E-5BCAADBD7401}" type="slidenum">
              <a:rPr lang="en-US" smtClean="0"/>
              <a:pPr>
                <a:defRPr/>
              </a:pPr>
              <a:t>31</a:t>
            </a:fld>
            <a:endParaRPr lang="en-US" dirty="0"/>
          </a:p>
        </p:txBody>
      </p:sp>
    </p:spTree>
    <p:extLst>
      <p:ext uri="{BB962C8B-B14F-4D97-AF65-F5344CB8AC3E}">
        <p14:creationId xmlns:p14="http://schemas.microsoft.com/office/powerpoint/2010/main" val="1142436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t>
            </a:r>
          </a:p>
        </p:txBody>
      </p:sp>
      <p:sp>
        <p:nvSpPr>
          <p:cNvPr id="3" name="Content Placeholder 2"/>
          <p:cNvSpPr>
            <a:spLocks noGrp="1"/>
          </p:cNvSpPr>
          <p:nvPr>
            <p:ph idx="1"/>
          </p:nvPr>
        </p:nvSpPr>
        <p:spPr/>
        <p:txBody>
          <a:bodyPr/>
          <a:lstStyle/>
          <a:p>
            <a:r>
              <a:rPr lang="en-US" dirty="0"/>
              <a:t>“And there came a certain poor widow, and she threw in two mites, which make a farthing” Mk 12.42</a:t>
            </a:r>
          </a:p>
          <a:p>
            <a:r>
              <a:rPr lang="en-US" dirty="0"/>
              <a:t>Worth one-half of a </a:t>
            </a:r>
            <a:r>
              <a:rPr lang="en-US" dirty="0" err="1"/>
              <a:t>quadrans</a:t>
            </a:r>
            <a:r>
              <a:rPr lang="en-US" dirty="0"/>
              <a:t> or 1/128 of a denarius, or about six minutes of an average daily wage</a:t>
            </a:r>
          </a:p>
          <a:p>
            <a:pPr lvl="1"/>
            <a:r>
              <a:rPr lang="en-US" dirty="0"/>
              <a:t>$15 x 8hrs = $120/day</a:t>
            </a:r>
          </a:p>
          <a:p>
            <a:pPr lvl="1"/>
            <a:r>
              <a:rPr lang="en-US" dirty="0"/>
              <a:t>60x8=480 </a:t>
            </a:r>
            <a:r>
              <a:rPr lang="en-US" dirty="0" err="1"/>
              <a:t>min.per</a:t>
            </a:r>
            <a:r>
              <a:rPr lang="en-US" dirty="0"/>
              <a:t> day</a:t>
            </a:r>
          </a:p>
          <a:p>
            <a:pPr lvl="1"/>
            <a:r>
              <a:rPr lang="en-US" dirty="0"/>
              <a:t>6/480 = .0125 = 1.25%</a:t>
            </a:r>
          </a:p>
          <a:p>
            <a:pPr lvl="1"/>
            <a:r>
              <a:rPr lang="en-US" dirty="0"/>
              <a:t>$120 x .0125 = $1.50</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32</a:t>
            </a:fld>
            <a:endParaRPr lang="en-US" dirty="0"/>
          </a:p>
        </p:txBody>
      </p:sp>
      <p:pic>
        <p:nvPicPr>
          <p:cNvPr id="11266" name="Picture 2" descr="https://upload.wikimedia.org/wikipedia/en/f/f8/Widowsm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2391" y="4114800"/>
            <a:ext cx="342320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44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685800" y="5495925"/>
            <a:ext cx="8115300" cy="981075"/>
          </a:xfrm>
          <a:prstGeom prst="rect">
            <a:avLst/>
          </a:prstGeom>
        </p:spPr>
      </p:pic>
      <p:sp>
        <p:nvSpPr>
          <p:cNvPr id="2" name="Title 1"/>
          <p:cNvSpPr>
            <a:spLocks noGrp="1"/>
          </p:cNvSpPr>
          <p:nvPr>
            <p:ph type="title"/>
          </p:nvPr>
        </p:nvSpPr>
        <p:spPr/>
        <p:txBody>
          <a:bodyPr/>
          <a:lstStyle/>
          <a:p>
            <a:r>
              <a:rPr lang="en-US" dirty="0"/>
              <a:t>Give it Time</a:t>
            </a:r>
          </a:p>
        </p:txBody>
      </p:sp>
      <p:sp>
        <p:nvSpPr>
          <p:cNvPr id="3" name="Content Placeholder 2"/>
          <p:cNvSpPr>
            <a:spLocks noGrp="1"/>
          </p:cNvSpPr>
          <p:nvPr>
            <p:ph idx="1"/>
          </p:nvPr>
        </p:nvSpPr>
        <p:spPr/>
        <p:txBody>
          <a:bodyPr/>
          <a:lstStyle/>
          <a:p>
            <a:r>
              <a:rPr lang="en-US" dirty="0"/>
              <a:t>Principal: $1.50 (in today’s money)</a:t>
            </a:r>
          </a:p>
          <a:p>
            <a:r>
              <a:rPr lang="en-US" dirty="0"/>
              <a:t>Interest:  6% per annum (typical) </a:t>
            </a:r>
          </a:p>
          <a:p>
            <a:r>
              <a:rPr lang="en-US" dirty="0" err="1"/>
              <a:t>Yeshua</a:t>
            </a:r>
            <a:r>
              <a:rPr lang="en-US" dirty="0"/>
              <a:t> to Muhammed: $13.9 </a:t>
            </a:r>
            <a:r>
              <a:rPr lang="en-US" dirty="0" err="1"/>
              <a:t>Qn</a:t>
            </a:r>
            <a:endParaRPr lang="en-US" dirty="0"/>
          </a:p>
          <a:p>
            <a:r>
              <a:rPr lang="en-US" dirty="0"/>
              <a:t>Time: 30 CE – 2015 CE (1,986 years)</a:t>
            </a:r>
          </a:p>
          <a:p>
            <a:r>
              <a:rPr lang="en-US" dirty="0" err="1"/>
              <a:t>Taxrate</a:t>
            </a:r>
            <a:r>
              <a:rPr lang="en-US" dirty="0"/>
              <a:t>:      </a:t>
            </a:r>
            <a:r>
              <a:rPr lang="en-US" u="sng" dirty="0"/>
              <a:t>0%</a:t>
            </a:r>
            <a:r>
              <a:rPr lang="en-US" dirty="0"/>
              <a:t>                    </a:t>
            </a:r>
            <a:r>
              <a:rPr lang="en-US" u="sng" dirty="0"/>
              <a:t>30%</a:t>
            </a:r>
          </a:p>
          <a:p>
            <a:pPr marL="0" indent="0">
              <a:buNone/>
            </a:pPr>
            <a:r>
              <a:rPr lang="en-US" dirty="0"/>
              <a:t>     Value:   2.713x10</a:t>
            </a:r>
            <a:r>
              <a:rPr lang="en-US" baseline="30000" dirty="0"/>
              <a:t>50 </a:t>
            </a:r>
            <a:r>
              <a:rPr lang="en-US" dirty="0"/>
              <a:t>      4.58x10</a:t>
            </a:r>
            <a:r>
              <a:rPr lang="en-US" baseline="30000" dirty="0"/>
              <a:t>35</a:t>
            </a:r>
          </a:p>
          <a:p>
            <a:r>
              <a:rPr lang="en-US" dirty="0"/>
              <a:t>4.65x10</a:t>
            </a:r>
            <a:r>
              <a:rPr lang="en-US" baseline="30000" dirty="0"/>
              <a:t>10</a:t>
            </a:r>
            <a:r>
              <a:rPr lang="en-US" dirty="0"/>
              <a:t> years at light speed to get to edge of the observable universe</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33</a:t>
            </a:fld>
            <a:endParaRPr lang="en-US" dirty="0"/>
          </a:p>
        </p:txBody>
      </p:sp>
    </p:spTree>
    <p:extLst>
      <p:ext uri="{BB962C8B-B14F-4D97-AF65-F5344CB8AC3E}">
        <p14:creationId xmlns:p14="http://schemas.microsoft.com/office/powerpoint/2010/main" val="136791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9F24-8A87-4838-A1D3-B44959C15559}"/>
              </a:ext>
            </a:extLst>
          </p:cNvPr>
          <p:cNvSpPr>
            <a:spLocks noGrp="1"/>
          </p:cNvSpPr>
          <p:nvPr>
            <p:ph type="title"/>
          </p:nvPr>
        </p:nvSpPr>
        <p:spPr/>
        <p:txBody>
          <a:bodyPr/>
          <a:lstStyle/>
          <a:p>
            <a:r>
              <a:rPr lang="en-US" dirty="0"/>
              <a:t>WRH</a:t>
            </a:r>
          </a:p>
        </p:txBody>
      </p:sp>
      <p:sp>
        <p:nvSpPr>
          <p:cNvPr id="4" name="Slide Number Placeholder 3">
            <a:extLst>
              <a:ext uri="{FF2B5EF4-FFF2-40B4-BE49-F238E27FC236}">
                <a16:creationId xmlns:a16="http://schemas.microsoft.com/office/drawing/2014/main" id="{07B03529-8D0E-480A-ADA8-18D54842A677}"/>
              </a:ext>
            </a:extLst>
          </p:cNvPr>
          <p:cNvSpPr>
            <a:spLocks noGrp="1"/>
          </p:cNvSpPr>
          <p:nvPr>
            <p:ph type="sldNum" sz="quarter" idx="12"/>
          </p:nvPr>
        </p:nvSpPr>
        <p:spPr/>
        <p:txBody>
          <a:bodyPr/>
          <a:lstStyle/>
          <a:p>
            <a:pPr>
              <a:defRPr/>
            </a:pPr>
            <a:fld id="{15722759-F944-452F-8A2E-5BCAADBD7401}" type="slidenum">
              <a:rPr lang="en-US" smtClean="0"/>
              <a:pPr>
                <a:defRPr/>
              </a:pPr>
              <a:t>34</a:t>
            </a:fld>
            <a:endParaRPr lang="en-US" dirty="0"/>
          </a:p>
        </p:txBody>
      </p:sp>
      <p:pic>
        <p:nvPicPr>
          <p:cNvPr id="6" name="Content Placeholder 5">
            <a:extLst>
              <a:ext uri="{FF2B5EF4-FFF2-40B4-BE49-F238E27FC236}">
                <a16:creationId xmlns:a16="http://schemas.microsoft.com/office/drawing/2014/main" id="{B8749450-B113-467C-9DB9-C9880B4550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914400"/>
            <a:ext cx="8329349" cy="5713933"/>
          </a:xfrm>
        </p:spPr>
      </p:pic>
    </p:spTree>
    <p:extLst>
      <p:ext uri="{BB962C8B-B14F-4D97-AF65-F5344CB8AC3E}">
        <p14:creationId xmlns:p14="http://schemas.microsoft.com/office/powerpoint/2010/main" val="3282638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Finance</a:t>
            </a:r>
          </a:p>
        </p:txBody>
      </p:sp>
      <p:sp>
        <p:nvSpPr>
          <p:cNvPr id="3" name="Content Placeholder 2"/>
          <p:cNvSpPr>
            <a:spLocks noGrp="1"/>
          </p:cNvSpPr>
          <p:nvPr>
            <p:ph idx="1"/>
          </p:nvPr>
        </p:nvSpPr>
        <p:spPr/>
        <p:txBody>
          <a:bodyPr/>
          <a:lstStyle/>
          <a:p>
            <a:r>
              <a:rPr lang="en-US" dirty="0"/>
              <a:t>Definition: </a:t>
            </a:r>
          </a:p>
          <a:p>
            <a:pPr lvl="1"/>
            <a:r>
              <a:rPr lang="en-US" dirty="0"/>
              <a:t>1 plural : resources (as money) available to a government, person, group, or business</a:t>
            </a:r>
          </a:p>
          <a:p>
            <a:pPr lvl="1"/>
            <a:r>
              <a:rPr lang="en-US" dirty="0"/>
              <a:t>2 : the obtaining or providing of funds or capital</a:t>
            </a:r>
          </a:p>
          <a:p>
            <a:pPr lvl="1"/>
            <a:r>
              <a:rPr lang="en-US" dirty="0"/>
              <a:t>3 : the system that includes the circulation of money, the providing of banks and credit, and the making of investments </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ABE0-6E84-4FE9-A853-B2F579D7D32B}"/>
              </a:ext>
            </a:extLst>
          </p:cNvPr>
          <p:cNvSpPr>
            <a:spLocks noGrp="1"/>
          </p:cNvSpPr>
          <p:nvPr>
            <p:ph type="title"/>
          </p:nvPr>
        </p:nvSpPr>
        <p:spPr/>
        <p:txBody>
          <a:bodyPr/>
          <a:lstStyle/>
          <a:p>
            <a:r>
              <a:rPr lang="en-US" dirty="0"/>
              <a:t>Finance</a:t>
            </a:r>
          </a:p>
        </p:txBody>
      </p:sp>
      <p:sp>
        <p:nvSpPr>
          <p:cNvPr id="3" name="Content Placeholder 2">
            <a:extLst>
              <a:ext uri="{FF2B5EF4-FFF2-40B4-BE49-F238E27FC236}">
                <a16:creationId xmlns:a16="http://schemas.microsoft.com/office/drawing/2014/main" id="{11C0410A-098E-4C4F-9A0F-9BCE5E196C08}"/>
              </a:ext>
            </a:extLst>
          </p:cNvPr>
          <p:cNvSpPr>
            <a:spLocks noGrp="1"/>
          </p:cNvSpPr>
          <p:nvPr>
            <p:ph idx="1"/>
          </p:nvPr>
        </p:nvSpPr>
        <p:spPr/>
        <p:txBody>
          <a:bodyPr/>
          <a:lstStyle/>
          <a:p>
            <a:r>
              <a:rPr lang="en-US" dirty="0"/>
              <a:t>What is Finance?</a:t>
            </a:r>
          </a:p>
          <a:p>
            <a:pPr lvl="1"/>
            <a:r>
              <a:rPr lang="en-US" dirty="0"/>
              <a:t>Personal (your money)</a:t>
            </a:r>
          </a:p>
          <a:p>
            <a:pPr lvl="1"/>
            <a:r>
              <a:rPr lang="en-US" dirty="0"/>
              <a:t>Academic (no money)</a:t>
            </a:r>
          </a:p>
          <a:p>
            <a:pPr lvl="1"/>
            <a:r>
              <a:rPr lang="en-US" dirty="0"/>
              <a:t>Professional (other peoples money)</a:t>
            </a:r>
          </a:p>
          <a:p>
            <a:r>
              <a:rPr lang="en-US" dirty="0"/>
              <a:t>Capital Markets</a:t>
            </a:r>
          </a:p>
          <a:p>
            <a:pPr lvl="1"/>
            <a:r>
              <a:rPr lang="en-US" dirty="0"/>
              <a:t>Funding for chop shop</a:t>
            </a:r>
          </a:p>
          <a:p>
            <a:pPr lvl="1"/>
            <a:r>
              <a:rPr lang="en-US" dirty="0"/>
              <a:t>How to get financing for SNAP</a:t>
            </a:r>
          </a:p>
          <a:p>
            <a:r>
              <a:rPr lang="en-US" dirty="0"/>
              <a:t>Asset pricing</a:t>
            </a:r>
          </a:p>
          <a:p>
            <a:pPr lvl="1"/>
            <a:r>
              <a:rPr lang="en-US" dirty="0"/>
              <a:t>AAPL</a:t>
            </a:r>
          </a:p>
          <a:p>
            <a:pPr lvl="1"/>
            <a:r>
              <a:rPr lang="en-US" dirty="0"/>
              <a:t>Bitcoin</a:t>
            </a:r>
          </a:p>
        </p:txBody>
      </p:sp>
      <p:sp>
        <p:nvSpPr>
          <p:cNvPr id="4" name="Slide Number Placeholder 3">
            <a:extLst>
              <a:ext uri="{FF2B5EF4-FFF2-40B4-BE49-F238E27FC236}">
                <a16:creationId xmlns:a16="http://schemas.microsoft.com/office/drawing/2014/main" id="{6D3E3378-7C53-47D4-8156-A8E60AF26949}"/>
              </a:ext>
            </a:extLst>
          </p:cNvPr>
          <p:cNvSpPr>
            <a:spLocks noGrp="1"/>
          </p:cNvSpPr>
          <p:nvPr>
            <p:ph type="sldNum" sz="quarter" idx="12"/>
          </p:nvPr>
        </p:nvSpPr>
        <p:spPr/>
        <p:txBody>
          <a:bodyPr/>
          <a:lstStyle/>
          <a:p>
            <a:pPr>
              <a:defRPr/>
            </a:pPr>
            <a:fld id="{15722759-F944-452F-8A2E-5BCAADBD7401}" type="slidenum">
              <a:rPr lang="en-US" smtClean="0"/>
              <a:pPr>
                <a:defRPr/>
              </a:pPr>
              <a:t>36</a:t>
            </a:fld>
            <a:endParaRPr lang="en-US" dirty="0"/>
          </a:p>
        </p:txBody>
      </p:sp>
    </p:spTree>
    <p:extLst>
      <p:ext uri="{BB962C8B-B14F-4D97-AF65-F5344CB8AC3E}">
        <p14:creationId xmlns:p14="http://schemas.microsoft.com/office/powerpoint/2010/main" val="1436205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DB3F-3D78-40B7-9E09-D64544E0C3C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555A9093-0128-4DA1-B3A0-3E9441089654}"/>
              </a:ext>
            </a:extLst>
          </p:cNvPr>
          <p:cNvSpPr>
            <a:spLocks noGrp="1"/>
          </p:cNvSpPr>
          <p:nvPr>
            <p:ph type="sldNum" sz="quarter" idx="12"/>
          </p:nvPr>
        </p:nvSpPr>
        <p:spPr/>
        <p:txBody>
          <a:bodyPr/>
          <a:lstStyle/>
          <a:p>
            <a:pPr>
              <a:defRPr/>
            </a:pPr>
            <a:fld id="{15722759-F944-452F-8A2E-5BCAADBD7401}" type="slidenum">
              <a:rPr lang="en-US" smtClean="0"/>
              <a:pPr>
                <a:defRPr/>
              </a:pPr>
              <a:t>37</a:t>
            </a:fld>
            <a:endParaRPr lang="en-US" dirty="0"/>
          </a:p>
        </p:txBody>
      </p:sp>
      <p:pic>
        <p:nvPicPr>
          <p:cNvPr id="5" name="Picture 4">
            <a:hlinkClick r:id="rId3"/>
            <a:extLst>
              <a:ext uri="{FF2B5EF4-FFF2-40B4-BE49-F238E27FC236}">
                <a16:creationId xmlns:a16="http://schemas.microsoft.com/office/drawing/2014/main" id="{784FC6FD-A8C2-4A76-AE51-93A977432BFC}"/>
              </a:ext>
            </a:extLst>
          </p:cNvPr>
          <p:cNvPicPr>
            <a:picLocks noChangeAspect="1"/>
          </p:cNvPicPr>
          <p:nvPr/>
        </p:nvPicPr>
        <p:blipFill>
          <a:blip r:embed="rId4" cstate="print"/>
          <a:stretch>
            <a:fillRect/>
          </a:stretch>
        </p:blipFill>
        <p:spPr>
          <a:xfrm>
            <a:off x="762000" y="600828"/>
            <a:ext cx="7417883" cy="6257172"/>
          </a:xfrm>
          <a:prstGeom prst="rect">
            <a:avLst/>
          </a:prstGeom>
        </p:spPr>
      </p:pic>
      <p:pic>
        <p:nvPicPr>
          <p:cNvPr id="3" name="Picture 2">
            <a:extLst>
              <a:ext uri="{FF2B5EF4-FFF2-40B4-BE49-F238E27FC236}">
                <a16:creationId xmlns:a16="http://schemas.microsoft.com/office/drawing/2014/main" id="{1F6F360D-7C05-4A2B-8C38-ACA1E8BB8A1D}"/>
              </a:ext>
            </a:extLst>
          </p:cNvPr>
          <p:cNvPicPr>
            <a:picLocks noChangeAspect="1"/>
          </p:cNvPicPr>
          <p:nvPr/>
        </p:nvPicPr>
        <p:blipFill>
          <a:blip r:embed="rId5"/>
          <a:stretch>
            <a:fillRect/>
          </a:stretch>
        </p:blipFill>
        <p:spPr>
          <a:xfrm>
            <a:off x="5638800" y="3181350"/>
            <a:ext cx="657225" cy="323850"/>
          </a:xfrm>
          <a:prstGeom prst="rect">
            <a:avLst/>
          </a:prstGeom>
        </p:spPr>
      </p:pic>
    </p:spTree>
    <p:extLst>
      <p:ext uri="{BB962C8B-B14F-4D97-AF65-F5344CB8AC3E}">
        <p14:creationId xmlns:p14="http://schemas.microsoft.com/office/powerpoint/2010/main" val="865553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7543-46A5-4336-8BBF-B7DB7E4ECA46}"/>
              </a:ext>
            </a:extLst>
          </p:cNvPr>
          <p:cNvSpPr>
            <a:spLocks noGrp="1"/>
          </p:cNvSpPr>
          <p:nvPr>
            <p:ph type="title"/>
          </p:nvPr>
        </p:nvSpPr>
        <p:spPr/>
        <p:txBody>
          <a:bodyPr/>
          <a:lstStyle/>
          <a:p>
            <a:r>
              <a:rPr lang="en-US" dirty="0"/>
              <a:t>What Return</a:t>
            </a:r>
          </a:p>
        </p:txBody>
      </p:sp>
      <p:sp>
        <p:nvSpPr>
          <p:cNvPr id="3" name="Text Placeholder 2">
            <a:extLst>
              <a:ext uri="{FF2B5EF4-FFF2-40B4-BE49-F238E27FC236}">
                <a16:creationId xmlns:a16="http://schemas.microsoft.com/office/drawing/2014/main" id="{689B49A1-32B2-45E1-93BA-D1CC5B7D6E21}"/>
              </a:ext>
            </a:extLst>
          </p:cNvPr>
          <p:cNvSpPr>
            <a:spLocks noGrp="1"/>
          </p:cNvSpPr>
          <p:nvPr>
            <p:ph type="body" sz="half" idx="1"/>
          </p:nvPr>
        </p:nvSpPr>
        <p:spPr>
          <a:xfrm>
            <a:off x="762000" y="1425632"/>
            <a:ext cx="3810000" cy="5334000"/>
          </a:xfrm>
        </p:spPr>
        <p:txBody>
          <a:bodyPr/>
          <a:lstStyle/>
          <a:p>
            <a:r>
              <a:rPr lang="en-US" dirty="0"/>
              <a:t>AAPL (CAGR)</a:t>
            </a:r>
          </a:p>
          <a:p>
            <a:endParaRPr lang="en-US" dirty="0"/>
          </a:p>
          <a:p>
            <a:endParaRPr lang="en-US" dirty="0"/>
          </a:p>
          <a:p>
            <a:pPr marL="457200" lvl="1" indent="0">
              <a:buNone/>
            </a:pPr>
            <a:endParaRPr lang="en-US" dirty="0"/>
          </a:p>
          <a:p>
            <a:pPr marL="457200" lvl="1" indent="0">
              <a:buNone/>
            </a:pPr>
            <a:endParaRPr lang="en-US" sz="3200" dirty="0"/>
          </a:p>
          <a:p>
            <a:r>
              <a:rPr lang="en-US" dirty="0"/>
              <a:t>AAPL (TV)</a:t>
            </a:r>
          </a:p>
          <a:p>
            <a:pPr marL="457200" lvl="1" indent="0">
              <a:buNone/>
            </a:pPr>
            <a:r>
              <a:rPr lang="en-US" dirty="0"/>
              <a:t>$100 </a:t>
            </a:r>
            <a:r>
              <a:rPr lang="en-US" dirty="0">
                <a:latin typeface="Arial" panose="020B0604020202020204" pitchFamily="34" charset="0"/>
                <a:cs typeface="Arial" panose="020B0604020202020204" pitchFamily="34" charset="0"/>
              </a:rPr>
              <a:t>→$443</a:t>
            </a:r>
          </a:p>
          <a:p>
            <a:pPr marL="457200" lvl="1" indent="0">
              <a:buNone/>
            </a:pPr>
            <a:r>
              <a:rPr lang="en-US" dirty="0">
                <a:latin typeface="Arial" panose="020B0604020202020204" pitchFamily="34" charset="0"/>
                <a:cs typeface="Arial" panose="020B0604020202020204" pitchFamily="34" charset="0"/>
              </a:rPr>
              <a:t>(3/4 iPhone)</a:t>
            </a:r>
            <a:endParaRPr lang="en-US" dirty="0"/>
          </a:p>
        </p:txBody>
      </p:sp>
      <p:sp>
        <p:nvSpPr>
          <p:cNvPr id="4" name="Content Placeholder 3">
            <a:extLst>
              <a:ext uri="{FF2B5EF4-FFF2-40B4-BE49-F238E27FC236}">
                <a16:creationId xmlns:a16="http://schemas.microsoft.com/office/drawing/2014/main" id="{305A42C3-9585-48CF-9F05-D4E293B9F373}"/>
              </a:ext>
            </a:extLst>
          </p:cNvPr>
          <p:cNvSpPr>
            <a:spLocks noGrp="1"/>
          </p:cNvSpPr>
          <p:nvPr>
            <p:ph sz="half" idx="2"/>
          </p:nvPr>
        </p:nvSpPr>
        <p:spPr>
          <a:xfrm>
            <a:off x="4876800" y="1427491"/>
            <a:ext cx="3810000" cy="5334000"/>
          </a:xfrm>
        </p:spPr>
        <p:txBody>
          <a:bodyPr/>
          <a:lstStyle/>
          <a:p>
            <a:r>
              <a:rPr lang="en-US" dirty="0"/>
              <a:t>Bitcoin (CAGR)</a:t>
            </a:r>
          </a:p>
          <a:p>
            <a:endParaRPr lang="en-US" dirty="0"/>
          </a:p>
          <a:p>
            <a:endParaRPr lang="en-US" dirty="0"/>
          </a:p>
          <a:p>
            <a:endParaRPr lang="en-US" dirty="0"/>
          </a:p>
          <a:p>
            <a:endParaRPr lang="en-US" dirty="0"/>
          </a:p>
          <a:p>
            <a:r>
              <a:rPr lang="en-US" dirty="0"/>
              <a:t>Bitcoin (TV) </a:t>
            </a:r>
          </a:p>
          <a:p>
            <a:pPr marL="457200" lvl="1" indent="0">
              <a:buNone/>
            </a:pPr>
            <a:r>
              <a:rPr lang="en-US" dirty="0"/>
              <a:t>$100 </a:t>
            </a:r>
            <a:r>
              <a:rPr lang="en-US" dirty="0">
                <a:latin typeface="Arial" panose="020B0604020202020204" pitchFamily="34" charset="0"/>
                <a:cs typeface="Arial" panose="020B0604020202020204" pitchFamily="34" charset="0"/>
              </a:rPr>
              <a:t>→$3,221,200</a:t>
            </a:r>
          </a:p>
          <a:p>
            <a:pPr marL="457200" lvl="1" indent="0">
              <a:buNone/>
            </a:pPr>
            <a:r>
              <a:rPr lang="en-US" dirty="0">
                <a:latin typeface="Arial" panose="020B0604020202020204" pitchFamily="34" charset="0"/>
                <a:cs typeface="Arial" panose="020B0604020202020204" pitchFamily="34" charset="0"/>
              </a:rPr>
              <a:t>(5,369 iPhones)</a:t>
            </a:r>
            <a:endParaRPr lang="en-US" dirty="0"/>
          </a:p>
        </p:txBody>
      </p:sp>
      <p:sp>
        <p:nvSpPr>
          <p:cNvPr id="5" name="Slide Number Placeholder 4">
            <a:extLst>
              <a:ext uri="{FF2B5EF4-FFF2-40B4-BE49-F238E27FC236}">
                <a16:creationId xmlns:a16="http://schemas.microsoft.com/office/drawing/2014/main" id="{54914FFA-61F6-4F14-886B-185F1960EE9B}"/>
              </a:ext>
            </a:extLst>
          </p:cNvPr>
          <p:cNvSpPr>
            <a:spLocks noGrp="1"/>
          </p:cNvSpPr>
          <p:nvPr>
            <p:ph type="sldNum" sz="quarter" idx="12"/>
          </p:nvPr>
        </p:nvSpPr>
        <p:spPr/>
        <p:txBody>
          <a:bodyPr/>
          <a:lstStyle/>
          <a:p>
            <a:pPr>
              <a:defRPr/>
            </a:pPr>
            <a:fld id="{15722759-F944-452F-8A2E-5BCAADBD7401}" type="slidenum">
              <a:rPr lang="en-US" smtClean="0"/>
              <a:pPr>
                <a:defRPr/>
              </a:pPr>
              <a:t>38</a:t>
            </a:fld>
            <a:endParaRPr lang="en-US" dirty="0"/>
          </a:p>
        </p:txBody>
      </p:sp>
      <p:graphicFrame>
        <p:nvGraphicFramePr>
          <p:cNvPr id="6" name="Object 5">
            <a:extLst>
              <a:ext uri="{FF2B5EF4-FFF2-40B4-BE49-F238E27FC236}">
                <a16:creationId xmlns:a16="http://schemas.microsoft.com/office/drawing/2014/main" id="{7FF6EF28-BA02-4FDD-A993-7371CEFC3328}"/>
              </a:ext>
            </a:extLst>
          </p:cNvPr>
          <p:cNvGraphicFramePr>
            <a:graphicFrameLocks noChangeAspect="1"/>
          </p:cNvGraphicFramePr>
          <p:nvPr>
            <p:extLst>
              <p:ext uri="{D42A27DB-BD31-4B8C-83A1-F6EECF244321}">
                <p14:modId xmlns:p14="http://schemas.microsoft.com/office/powerpoint/2010/main" val="2694610039"/>
              </p:ext>
            </p:extLst>
          </p:nvPr>
        </p:nvGraphicFramePr>
        <p:xfrm>
          <a:off x="1020166" y="631903"/>
          <a:ext cx="6984720" cy="736560"/>
        </p:xfrm>
        <a:graphic>
          <a:graphicData uri="http://schemas.openxmlformats.org/presentationml/2006/ole">
            <mc:AlternateContent xmlns:mc="http://schemas.openxmlformats.org/markup-compatibility/2006">
              <mc:Choice xmlns:v="urn:schemas-microsoft-com:vml" Requires="v">
                <p:oleObj spid="_x0000_s14475" name="Equation" r:id="rId4" imgW="3492360" imgH="368280" progId="Equation.DSMT4">
                  <p:embed/>
                </p:oleObj>
              </mc:Choice>
              <mc:Fallback>
                <p:oleObj name="Equation" r:id="rId4" imgW="3492360" imgH="368280" progId="Equation.DSMT4">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66" y="631903"/>
                        <a:ext cx="6984720" cy="7365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FABA5BDF-6E59-4A4D-8661-56C26F78F2B6}"/>
              </a:ext>
            </a:extLst>
          </p:cNvPr>
          <p:cNvGraphicFramePr>
            <a:graphicFrameLocks noChangeAspect="1"/>
          </p:cNvGraphicFramePr>
          <p:nvPr>
            <p:extLst>
              <p:ext uri="{D42A27DB-BD31-4B8C-83A1-F6EECF244321}">
                <p14:modId xmlns:p14="http://schemas.microsoft.com/office/powerpoint/2010/main" val="2817255900"/>
              </p:ext>
            </p:extLst>
          </p:nvPr>
        </p:nvGraphicFramePr>
        <p:xfrm>
          <a:off x="914400" y="2038311"/>
          <a:ext cx="3200400" cy="2108200"/>
        </p:xfrm>
        <a:graphic>
          <a:graphicData uri="http://schemas.openxmlformats.org/presentationml/2006/ole">
            <mc:AlternateContent xmlns:mc="http://schemas.openxmlformats.org/markup-compatibility/2006">
              <mc:Choice xmlns:v="urn:schemas-microsoft-com:vml" Requires="v">
                <p:oleObj spid="_x0000_s14476" name="Equation" r:id="rId6" imgW="1600200" imgH="1054080" progId="Equation.DSMT4">
                  <p:embed/>
                </p:oleObj>
              </mc:Choice>
              <mc:Fallback>
                <p:oleObj name="Equation" r:id="rId6" imgW="1600200" imgH="1054080" progId="Equation.DSMT4">
                  <p:embed/>
                  <p:pic>
                    <p:nvPicPr>
                      <p:cNvPr id="0" name="Picture 14"/>
                      <p:cNvPicPr>
                        <a:picLocks noChangeAspect="1" noChangeArrowheads="1"/>
                      </p:cNvPicPr>
                      <p:nvPr/>
                    </p:nvPicPr>
                    <p:blipFill>
                      <a:blip r:embed="rId7"/>
                      <a:srcRect/>
                      <a:stretch>
                        <a:fillRect/>
                      </a:stretch>
                    </p:blipFill>
                    <p:spPr bwMode="auto">
                      <a:xfrm>
                        <a:off x="914400" y="2038311"/>
                        <a:ext cx="3200400" cy="210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383449C6-0645-404B-B3CB-DB9691252AD3}"/>
              </a:ext>
            </a:extLst>
          </p:cNvPr>
          <p:cNvGraphicFramePr>
            <a:graphicFrameLocks noChangeAspect="1"/>
          </p:cNvGraphicFramePr>
          <p:nvPr>
            <p:extLst>
              <p:ext uri="{D42A27DB-BD31-4B8C-83A1-F6EECF244321}">
                <p14:modId xmlns:p14="http://schemas.microsoft.com/office/powerpoint/2010/main" val="1614467056"/>
              </p:ext>
            </p:extLst>
          </p:nvPr>
        </p:nvGraphicFramePr>
        <p:xfrm>
          <a:off x="5334000" y="2043616"/>
          <a:ext cx="3276600" cy="2106612"/>
        </p:xfrm>
        <a:graphic>
          <a:graphicData uri="http://schemas.openxmlformats.org/presentationml/2006/ole">
            <mc:AlternateContent xmlns:mc="http://schemas.openxmlformats.org/markup-compatibility/2006">
              <mc:Choice xmlns:v="urn:schemas-microsoft-com:vml" Requires="v">
                <p:oleObj spid="_x0000_s14477" name="Equation" r:id="rId8" imgW="1638000" imgH="1054080" progId="Equation.DSMT4">
                  <p:embed/>
                </p:oleObj>
              </mc:Choice>
              <mc:Fallback>
                <p:oleObj name="Equation" r:id="rId8" imgW="1638000" imgH="1054080" progId="Equation.DSMT4">
                  <p:embed/>
                  <p:pic>
                    <p:nvPicPr>
                      <p:cNvPr id="0" name="Picture 15"/>
                      <p:cNvPicPr>
                        <a:picLocks noChangeAspect="1" noChangeArrowheads="1"/>
                      </p:cNvPicPr>
                      <p:nvPr/>
                    </p:nvPicPr>
                    <p:blipFill>
                      <a:blip r:embed="rId9"/>
                      <a:srcRect/>
                      <a:stretch>
                        <a:fillRect/>
                      </a:stretch>
                    </p:blipFill>
                    <p:spPr bwMode="auto">
                      <a:xfrm>
                        <a:off x="5334000" y="2043616"/>
                        <a:ext cx="3276600" cy="2106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16021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The Schedule on which Bitcoins are released into the economy through being rewarded to miners"/>
          <p:cNvPicPr>
            <a:picLocks noChangeAspect="1" noChangeArrowheads="1"/>
          </p:cNvPicPr>
          <p:nvPr/>
        </p:nvPicPr>
        <p:blipFill>
          <a:blip r:embed="rId3" cstate="print"/>
          <a:srcRect/>
          <a:stretch>
            <a:fillRect/>
          </a:stretch>
        </p:blipFill>
        <p:spPr bwMode="auto">
          <a:xfrm>
            <a:off x="1295400" y="1066800"/>
            <a:ext cx="6217817" cy="5037138"/>
          </a:xfrm>
          <a:prstGeom prst="rect">
            <a:avLst/>
          </a:prstGeom>
          <a:noFill/>
        </p:spPr>
      </p:pic>
      <p:sp>
        <p:nvSpPr>
          <p:cNvPr id="3" name="Content Placeholder 2">
            <a:extLst>
              <a:ext uri="{FF2B5EF4-FFF2-40B4-BE49-F238E27FC236}">
                <a16:creationId xmlns:a16="http://schemas.microsoft.com/office/drawing/2014/main" id="{6CF93098-C414-42CA-8B8C-7F48537422CE}"/>
              </a:ext>
            </a:extLst>
          </p:cNvPr>
          <p:cNvSpPr>
            <a:spLocks noGrp="1"/>
          </p:cNvSpPr>
          <p:nvPr>
            <p:ph idx="1"/>
          </p:nvPr>
        </p:nvSpPr>
        <p:spPr/>
        <p:txBody>
          <a:bodyPr/>
          <a:lstStyle/>
          <a:p>
            <a:r>
              <a:rPr lang="en-US" dirty="0"/>
              <a:t>NOTE:</a:t>
            </a:r>
          </a:p>
          <a:p>
            <a:pPr lvl="1"/>
            <a:r>
              <a:rPr lang="en-US" dirty="0"/>
              <a:t>Only 21 million </a:t>
            </a:r>
            <a:r>
              <a:rPr lang="en-US" dirty="0" err="1"/>
              <a:t>Bitcoin</a:t>
            </a:r>
            <a:r>
              <a:rPr lang="en-US" dirty="0"/>
              <a:t> can be produced</a:t>
            </a:r>
          </a:p>
          <a:p>
            <a:pPr lvl="2"/>
            <a:r>
              <a:rPr lang="en-US" dirty="0"/>
              <a:t>By year 2140</a:t>
            </a:r>
          </a:p>
          <a:p>
            <a:pPr lvl="1"/>
            <a:r>
              <a:rPr lang="en-US" dirty="0"/>
              <a:t>$60 trillion total money in the world</a:t>
            </a:r>
          </a:p>
          <a:p>
            <a:pPr lvl="2"/>
            <a:r>
              <a:rPr lang="en-US" dirty="0"/>
              <a:t>As of today </a:t>
            </a:r>
          </a:p>
          <a:p>
            <a:pPr lvl="1"/>
            <a:r>
              <a:rPr lang="en-US" dirty="0"/>
              <a:t>Eventual value of </a:t>
            </a:r>
            <a:r>
              <a:rPr lang="en-US" dirty="0" err="1"/>
              <a:t>Bitcoin</a:t>
            </a:r>
            <a:r>
              <a:rPr lang="en-US" dirty="0"/>
              <a:t> </a:t>
            </a:r>
          </a:p>
          <a:p>
            <a:pPr lvl="1"/>
            <a:endParaRPr lang="en-US" dirty="0"/>
          </a:p>
          <a:p>
            <a:pPr lvl="1"/>
            <a:endParaRPr lang="en-US" dirty="0"/>
          </a:p>
          <a:p>
            <a:pPr lvl="1"/>
            <a:endParaRPr lang="en-US" dirty="0"/>
          </a:p>
          <a:p>
            <a:pPr lvl="1"/>
            <a:endParaRPr lang="en-US" dirty="0"/>
          </a:p>
        </p:txBody>
      </p:sp>
      <p:sp>
        <p:nvSpPr>
          <p:cNvPr id="2" name="Title 1">
            <a:extLst>
              <a:ext uri="{FF2B5EF4-FFF2-40B4-BE49-F238E27FC236}">
                <a16:creationId xmlns:a16="http://schemas.microsoft.com/office/drawing/2014/main" id="{3175A969-207D-4701-9F84-BC88A975BE09}"/>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EE09F01C-2787-492B-9FFB-170C6C57FEA3}"/>
              </a:ext>
            </a:extLst>
          </p:cNvPr>
          <p:cNvSpPr>
            <a:spLocks noGrp="1"/>
          </p:cNvSpPr>
          <p:nvPr>
            <p:ph type="sldNum" sz="quarter" idx="12"/>
          </p:nvPr>
        </p:nvSpPr>
        <p:spPr/>
        <p:txBody>
          <a:bodyPr/>
          <a:lstStyle/>
          <a:p>
            <a:pPr>
              <a:defRPr/>
            </a:pPr>
            <a:fld id="{15722759-F944-452F-8A2E-5BCAADBD7401}" type="slidenum">
              <a:rPr lang="en-US" smtClean="0"/>
              <a:pPr>
                <a:defRPr/>
              </a:pPr>
              <a:t>39</a:t>
            </a:fld>
            <a:endParaRPr lang="en-US" dirty="0"/>
          </a:p>
        </p:txBody>
      </p:sp>
      <p:graphicFrame>
        <p:nvGraphicFramePr>
          <p:cNvPr id="76802" name="Object 2"/>
          <p:cNvGraphicFramePr>
            <a:graphicFrameLocks noChangeAspect="1"/>
          </p:cNvGraphicFramePr>
          <p:nvPr/>
        </p:nvGraphicFramePr>
        <p:xfrm>
          <a:off x="2590800" y="3886200"/>
          <a:ext cx="4397375" cy="758825"/>
        </p:xfrm>
        <a:graphic>
          <a:graphicData uri="http://schemas.openxmlformats.org/presentationml/2006/ole">
            <mc:AlternateContent xmlns:mc="http://schemas.openxmlformats.org/markup-compatibility/2006">
              <mc:Choice xmlns:v="urn:schemas-microsoft-com:vml" Requires="v">
                <p:oleObj spid="_x0000_s76844" name="Equation" r:id="rId4" imgW="2209680" imgH="380880" progId="Equation.DSMT4">
                  <p:embed/>
                </p:oleObj>
              </mc:Choice>
              <mc:Fallback>
                <p:oleObj name="Equation" r:id="rId4" imgW="2209680" imgH="38088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886200"/>
                        <a:ext cx="4397375"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8073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Favorite</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838200"/>
            <a:ext cx="7112000" cy="5334000"/>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a:t>
            </a:fld>
            <a:endParaRPr lang="en-US" dirty="0"/>
          </a:p>
        </p:txBody>
      </p:sp>
    </p:spTree>
    <p:extLst>
      <p:ext uri="{BB962C8B-B14F-4D97-AF65-F5344CB8AC3E}">
        <p14:creationId xmlns:p14="http://schemas.microsoft.com/office/powerpoint/2010/main" val="2080873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438F-536D-4871-B420-38813A9AD465}"/>
              </a:ext>
            </a:extLst>
          </p:cNvPr>
          <p:cNvSpPr>
            <a:spLocks noGrp="1"/>
          </p:cNvSpPr>
          <p:nvPr>
            <p:ph type="title"/>
          </p:nvPr>
        </p:nvSpPr>
        <p:spPr/>
        <p:txBody>
          <a:bodyPr/>
          <a:lstStyle/>
          <a:p>
            <a:r>
              <a:rPr lang="en-US" dirty="0"/>
              <a:t>Academic Career</a:t>
            </a:r>
          </a:p>
        </p:txBody>
      </p:sp>
      <p:sp>
        <p:nvSpPr>
          <p:cNvPr id="3" name="Content Placeholder 2">
            <a:extLst>
              <a:ext uri="{FF2B5EF4-FFF2-40B4-BE49-F238E27FC236}">
                <a16:creationId xmlns:a16="http://schemas.microsoft.com/office/drawing/2014/main" id="{93DF79CA-956B-4C3F-A607-F84EF1118082}"/>
              </a:ext>
            </a:extLst>
          </p:cNvPr>
          <p:cNvSpPr>
            <a:spLocks noGrp="1"/>
          </p:cNvSpPr>
          <p:nvPr>
            <p:ph idx="1"/>
          </p:nvPr>
        </p:nvSpPr>
        <p:spPr/>
        <p:txBody>
          <a:bodyPr/>
          <a:lstStyle/>
          <a:p>
            <a:r>
              <a:rPr lang="en-US" dirty="0"/>
              <a:t>A doctoral degree in finance </a:t>
            </a:r>
            <a:r>
              <a:rPr lang="en-US" b="1" dirty="0"/>
              <a:t>qualifies</a:t>
            </a:r>
            <a:r>
              <a:rPr lang="en-US" dirty="0"/>
              <a:t> you to pursue an academic career as a researcher and educator. An academic career provides not only tremendous intellectual </a:t>
            </a:r>
            <a:r>
              <a:rPr lang="en-US" b="1" dirty="0"/>
              <a:t>freedom</a:t>
            </a:r>
            <a:r>
              <a:rPr lang="en-US" dirty="0"/>
              <a:t>, but makes it possible to work with </a:t>
            </a:r>
            <a:r>
              <a:rPr lang="en-US" b="1" dirty="0"/>
              <a:t>bright people </a:t>
            </a:r>
            <a:r>
              <a:rPr lang="en-US" dirty="0"/>
              <a:t>throughout your life. You can make a difference through the scholarly </a:t>
            </a:r>
            <a:r>
              <a:rPr lang="en-US" b="1" dirty="0"/>
              <a:t>research</a:t>
            </a:r>
            <a:r>
              <a:rPr lang="en-US" dirty="0"/>
              <a:t> you create, and the lives you shape through your </a:t>
            </a:r>
            <a:r>
              <a:rPr lang="en-US" b="1" dirty="0"/>
              <a:t>teaching</a:t>
            </a:r>
            <a:r>
              <a:rPr lang="en-US" dirty="0"/>
              <a:t>.</a:t>
            </a:r>
          </a:p>
        </p:txBody>
      </p:sp>
      <p:sp>
        <p:nvSpPr>
          <p:cNvPr id="4" name="Slide Number Placeholder 3">
            <a:extLst>
              <a:ext uri="{FF2B5EF4-FFF2-40B4-BE49-F238E27FC236}">
                <a16:creationId xmlns:a16="http://schemas.microsoft.com/office/drawing/2014/main" id="{FAE75581-F9FA-4F66-A350-F810B9C8B6AE}"/>
              </a:ext>
            </a:extLst>
          </p:cNvPr>
          <p:cNvSpPr>
            <a:spLocks noGrp="1"/>
          </p:cNvSpPr>
          <p:nvPr>
            <p:ph type="sldNum" sz="quarter" idx="12"/>
          </p:nvPr>
        </p:nvSpPr>
        <p:spPr/>
        <p:txBody>
          <a:bodyPr/>
          <a:lstStyle/>
          <a:p>
            <a:pPr>
              <a:defRPr/>
            </a:pPr>
            <a:fld id="{15722759-F944-452F-8A2E-5BCAADBD7401}" type="slidenum">
              <a:rPr lang="en-US" smtClean="0"/>
              <a:pPr>
                <a:defRPr/>
              </a:pPr>
              <a:t>40</a:t>
            </a:fld>
            <a:endParaRPr lang="en-US" dirty="0"/>
          </a:p>
        </p:txBody>
      </p:sp>
    </p:spTree>
    <p:extLst>
      <p:ext uri="{BB962C8B-B14F-4D97-AF65-F5344CB8AC3E}">
        <p14:creationId xmlns:p14="http://schemas.microsoft.com/office/powerpoint/2010/main" val="384599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786161"/>
            <a:ext cx="8458200" cy="5334000"/>
          </a:xfrm>
        </p:spPr>
        <p:txBody>
          <a:bodyPr/>
          <a:lstStyle/>
          <a:p>
            <a:r>
              <a:rPr lang="en-US" dirty="0"/>
              <a:t>Not to mention:</a:t>
            </a:r>
          </a:p>
          <a:p>
            <a:pPr lvl="1"/>
            <a:r>
              <a:rPr lang="en-US" dirty="0"/>
              <a:t>The starting salary for finance PhD graduates’ often ranges from $180K to $210K, </a:t>
            </a:r>
            <a:r>
              <a:rPr lang="en-US" b="1" dirty="0"/>
              <a:t>depending on placement</a:t>
            </a:r>
            <a:r>
              <a:rPr lang="en-US" dirty="0"/>
              <a:t>, which is largely determined by performance in the doctoral program. </a:t>
            </a:r>
          </a:p>
          <a:p>
            <a:pPr lvl="1"/>
            <a:r>
              <a:rPr lang="en-US" dirty="0"/>
              <a:t>The job market for finance PhDs has been strong, and in recent years </a:t>
            </a:r>
            <a:r>
              <a:rPr lang="en-US" b="1" dirty="0"/>
              <a:t>more positions </a:t>
            </a:r>
            <a:r>
              <a:rPr lang="en-US" dirty="0"/>
              <a:t>have been available than candidates pursuing jobs. </a:t>
            </a:r>
          </a:p>
          <a:p>
            <a:pPr lvl="1"/>
            <a:r>
              <a:rPr lang="en-US" dirty="0"/>
              <a:t>The position of a university professor is frequently ranked as one of the </a:t>
            </a:r>
            <a:r>
              <a:rPr lang="en-US" b="1" dirty="0"/>
              <a:t>most desirable </a:t>
            </a:r>
            <a:r>
              <a:rPr lang="en-US" dirty="0"/>
              <a:t>jobs in the world</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1223-D6B1-41A8-9779-B3EFBE3A7A55}"/>
              </a:ext>
            </a:extLst>
          </p:cNvPr>
          <p:cNvSpPr>
            <a:spLocks noGrp="1"/>
          </p:cNvSpPr>
          <p:nvPr>
            <p:ph type="title"/>
          </p:nvPr>
        </p:nvSpPr>
        <p:spPr/>
        <p:txBody>
          <a:bodyPr/>
          <a:lstStyle/>
          <a:p>
            <a:r>
              <a:rPr lang="en-US" dirty="0"/>
              <a:t>Academic Finance</a:t>
            </a:r>
          </a:p>
        </p:txBody>
      </p:sp>
      <p:sp>
        <p:nvSpPr>
          <p:cNvPr id="4" name="Slide Number Placeholder 3">
            <a:extLst>
              <a:ext uri="{FF2B5EF4-FFF2-40B4-BE49-F238E27FC236}">
                <a16:creationId xmlns:a16="http://schemas.microsoft.com/office/drawing/2014/main" id="{38CC80DB-78A8-4772-8C80-8373D80A954D}"/>
              </a:ext>
            </a:extLst>
          </p:cNvPr>
          <p:cNvSpPr>
            <a:spLocks noGrp="1"/>
          </p:cNvSpPr>
          <p:nvPr>
            <p:ph type="sldNum" sz="quarter" idx="12"/>
          </p:nvPr>
        </p:nvSpPr>
        <p:spPr/>
        <p:txBody>
          <a:bodyPr/>
          <a:lstStyle/>
          <a:p>
            <a:pPr>
              <a:defRPr/>
            </a:pPr>
            <a:fld id="{15722759-F944-452F-8A2E-5BCAADBD7401}" type="slidenum">
              <a:rPr lang="en-US" smtClean="0"/>
              <a:pPr>
                <a:defRPr/>
              </a:pPr>
              <a:t>42</a:t>
            </a:fld>
            <a:endParaRPr lang="en-US" dirty="0"/>
          </a:p>
        </p:txBody>
      </p:sp>
      <p:pic>
        <p:nvPicPr>
          <p:cNvPr id="110594" name="Picture 2"/>
          <p:cNvPicPr>
            <a:picLocks noChangeAspect="1" noChangeArrowheads="1"/>
          </p:cNvPicPr>
          <p:nvPr/>
        </p:nvPicPr>
        <p:blipFill>
          <a:blip r:embed="rId2" cstate="print"/>
          <a:srcRect/>
          <a:stretch>
            <a:fillRect/>
          </a:stretch>
        </p:blipFill>
        <p:spPr bwMode="auto">
          <a:xfrm>
            <a:off x="990600" y="762000"/>
            <a:ext cx="7495507" cy="4876800"/>
          </a:xfrm>
          <a:prstGeom prst="rect">
            <a:avLst/>
          </a:prstGeom>
          <a:noFill/>
          <a:ln w="9525">
            <a:noFill/>
            <a:miter lim="800000"/>
            <a:headEnd/>
            <a:tailEnd/>
          </a:ln>
          <a:effectLst/>
        </p:spPr>
      </p:pic>
      <p:sp>
        <p:nvSpPr>
          <p:cNvPr id="8" name="TextBox 7"/>
          <p:cNvSpPr txBox="1"/>
          <p:nvPr/>
        </p:nvSpPr>
        <p:spPr>
          <a:xfrm>
            <a:off x="457200" y="5791201"/>
            <a:ext cx="7772400" cy="1015663"/>
          </a:xfrm>
          <a:prstGeom prst="rect">
            <a:avLst/>
          </a:prstGeom>
          <a:noFill/>
        </p:spPr>
        <p:txBody>
          <a:bodyPr wrap="square" rtlCol="0">
            <a:spAutoFit/>
          </a:bodyPr>
          <a:lstStyle/>
          <a:p>
            <a:r>
              <a:rPr lang="en-US" sz="1800" dirty="0"/>
              <a:t>“</a:t>
            </a:r>
            <a:r>
              <a:rPr lang="en-US" sz="1800" dirty="0">
                <a:solidFill>
                  <a:srgbClr val="C00000"/>
                </a:solidFill>
              </a:rPr>
              <a:t>XXX is a good place for learning what it is to be an academic – a member of the finance and economics community – and what that entails</a:t>
            </a:r>
            <a:r>
              <a:rPr lang="en-US" sz="1800" dirty="0"/>
              <a:t>.” </a:t>
            </a:r>
          </a:p>
          <a:p>
            <a:endParaRPr lang="en-US" dirty="0"/>
          </a:p>
        </p:txBody>
      </p:sp>
    </p:spTree>
    <p:extLst>
      <p:ext uri="{BB962C8B-B14F-4D97-AF65-F5344CB8AC3E}">
        <p14:creationId xmlns:p14="http://schemas.microsoft.com/office/powerpoint/2010/main" val="178089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PhD Program</a:t>
            </a:r>
          </a:p>
        </p:txBody>
      </p:sp>
      <p:sp>
        <p:nvSpPr>
          <p:cNvPr id="3" name="Content Placeholder 2"/>
          <p:cNvSpPr>
            <a:spLocks noGrp="1"/>
          </p:cNvSpPr>
          <p:nvPr>
            <p:ph idx="1"/>
          </p:nvPr>
        </p:nvSpPr>
        <p:spPr/>
        <p:txBody>
          <a:bodyPr/>
          <a:lstStyle/>
          <a:p>
            <a:r>
              <a:rPr lang="en-US" dirty="0"/>
              <a:t>Accounting</a:t>
            </a:r>
          </a:p>
          <a:p>
            <a:r>
              <a:rPr lang="en-US" dirty="0"/>
              <a:t>Business &amp; Public Policy</a:t>
            </a:r>
          </a:p>
          <a:p>
            <a:r>
              <a:rPr lang="en-US" b="1" dirty="0">
                <a:solidFill>
                  <a:srgbClr val="C00000"/>
                </a:solidFill>
              </a:rPr>
              <a:t>Finance</a:t>
            </a:r>
          </a:p>
          <a:p>
            <a:r>
              <a:rPr lang="en-US" dirty="0"/>
              <a:t>Management of Organizations</a:t>
            </a:r>
          </a:p>
          <a:p>
            <a:r>
              <a:rPr lang="en-US" dirty="0"/>
              <a:t>Marketing</a:t>
            </a:r>
          </a:p>
          <a:p>
            <a:r>
              <a:rPr lang="en-US" dirty="0"/>
              <a:t>Real Estate</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Finance PhD</a:t>
            </a:r>
          </a:p>
        </p:txBody>
      </p:sp>
      <p:sp>
        <p:nvSpPr>
          <p:cNvPr id="3" name="Content Placeholder 2"/>
          <p:cNvSpPr>
            <a:spLocks noGrp="1"/>
          </p:cNvSpPr>
          <p:nvPr>
            <p:ph idx="1"/>
          </p:nvPr>
        </p:nvSpPr>
        <p:spPr/>
        <p:txBody>
          <a:bodyPr/>
          <a:lstStyle/>
          <a:p>
            <a:r>
              <a:rPr lang="en-US" dirty="0"/>
              <a:t>Structure of financial markets</a:t>
            </a:r>
          </a:p>
          <a:p>
            <a:r>
              <a:rPr lang="en-US" dirty="0"/>
              <a:t>Formation and behavior of financial asset prices</a:t>
            </a:r>
          </a:p>
          <a:p>
            <a:r>
              <a:rPr lang="en-US" dirty="0"/>
              <a:t>Banking and monetary systems</a:t>
            </a:r>
          </a:p>
          <a:p>
            <a:r>
              <a:rPr lang="en-US" dirty="0"/>
              <a:t>Corporate control and capital structure</a:t>
            </a:r>
          </a:p>
          <a:p>
            <a:r>
              <a:rPr lang="en-US" dirty="0"/>
              <a:t>Saving and capital formation</a:t>
            </a:r>
          </a:p>
          <a:p>
            <a:r>
              <a:rPr lang="en-US" dirty="0"/>
              <a:t>International financial markets</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Asset Pricing</a:t>
            </a:r>
          </a:p>
        </p:txBody>
      </p:sp>
      <p:sp>
        <p:nvSpPr>
          <p:cNvPr id="3" name="Content Placeholder 2"/>
          <p:cNvSpPr>
            <a:spLocks noGrp="1"/>
          </p:cNvSpPr>
          <p:nvPr>
            <p:ph idx="1"/>
          </p:nvPr>
        </p:nvSpPr>
        <p:spPr/>
        <p:txBody>
          <a:bodyPr/>
          <a:lstStyle/>
          <a:p>
            <a:r>
              <a:rPr lang="en-US" dirty="0"/>
              <a:t>Formation and behavior of financial asset prices</a:t>
            </a:r>
          </a:p>
          <a:p>
            <a:pPr lvl="1"/>
            <a:r>
              <a:rPr lang="en-US" dirty="0"/>
              <a:t>Asset pricing models</a:t>
            </a:r>
          </a:p>
          <a:p>
            <a:pPr lvl="1"/>
            <a:r>
              <a:rPr lang="en-US" dirty="0"/>
              <a:t>Stochastic modeling</a:t>
            </a:r>
          </a:p>
          <a:p>
            <a:pPr lvl="2"/>
            <a:r>
              <a:rPr lang="en-US" dirty="0"/>
              <a:t>Real and Functional Analysis</a:t>
            </a:r>
          </a:p>
          <a:p>
            <a:pPr lvl="2"/>
            <a:r>
              <a:rPr lang="en-US" dirty="0"/>
              <a:t>Theory of Probability</a:t>
            </a:r>
          </a:p>
          <a:p>
            <a:pPr lvl="2"/>
            <a:r>
              <a:rPr lang="en-US" dirty="0"/>
              <a:t>Stochastic Processes</a:t>
            </a:r>
          </a:p>
          <a:p>
            <a:pPr lvl="2"/>
            <a:r>
              <a:rPr lang="en-US" dirty="0"/>
              <a:t>Dynamic Optimization</a:t>
            </a:r>
          </a:p>
          <a:p>
            <a:pPr lvl="1"/>
            <a:r>
              <a:rPr lang="en-US" dirty="0"/>
              <a:t>	Time-series econometrics</a:t>
            </a:r>
          </a:p>
          <a:p>
            <a:pPr lvl="2"/>
            <a:r>
              <a:rPr lang="en-US" dirty="0"/>
              <a:t>Time Series Analysis</a:t>
            </a:r>
          </a:p>
          <a:p>
            <a:pPr lvl="2"/>
            <a:r>
              <a:rPr lang="en-US" dirty="0"/>
              <a:t>Topics in Financial Econometrics</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4CCC99E-00C3-47C4-A5DC-93D30A718165}"/>
              </a:ext>
            </a:extLst>
          </p:cNvPr>
          <p:cNvPicPr>
            <a:picLocks noChangeAspect="1"/>
          </p:cNvPicPr>
          <p:nvPr/>
        </p:nvPicPr>
        <p:blipFill>
          <a:blip r:embed="rId3"/>
          <a:stretch>
            <a:fillRect/>
          </a:stretch>
        </p:blipFill>
        <p:spPr>
          <a:xfrm>
            <a:off x="0" y="731520"/>
            <a:ext cx="9144000" cy="6126480"/>
          </a:xfrm>
          <a:prstGeom prst="rect">
            <a:avLst/>
          </a:prstGeom>
        </p:spPr>
      </p:pic>
      <p:sp>
        <p:nvSpPr>
          <p:cNvPr id="2" name="Title 1"/>
          <p:cNvSpPr>
            <a:spLocks noGrp="1"/>
          </p:cNvSpPr>
          <p:nvPr>
            <p:ph type="title"/>
          </p:nvPr>
        </p:nvSpPr>
        <p:spPr/>
        <p:txBody>
          <a:bodyPr/>
          <a:lstStyle/>
          <a:p>
            <a:r>
              <a:rPr lang="en-US" dirty="0">
                <a:hlinkClick r:id="rId2"/>
              </a:rPr>
              <a:t>Curriculum</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AA8B-C7D9-4BCC-8114-593712638F3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6ECB1AF-11A1-43C9-9A44-3B58AAF565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7072" y="838200"/>
            <a:ext cx="7309856" cy="5334000"/>
          </a:xfrm>
        </p:spPr>
      </p:pic>
      <p:sp>
        <p:nvSpPr>
          <p:cNvPr id="4" name="Slide Number Placeholder 3">
            <a:extLst>
              <a:ext uri="{FF2B5EF4-FFF2-40B4-BE49-F238E27FC236}">
                <a16:creationId xmlns:a16="http://schemas.microsoft.com/office/drawing/2014/main" id="{22487F81-D170-4B19-922D-BFFE808C9E81}"/>
              </a:ext>
            </a:extLst>
          </p:cNvPr>
          <p:cNvSpPr>
            <a:spLocks noGrp="1"/>
          </p:cNvSpPr>
          <p:nvPr>
            <p:ph type="sldNum" sz="quarter" idx="12"/>
          </p:nvPr>
        </p:nvSpPr>
        <p:spPr/>
        <p:txBody>
          <a:bodyPr/>
          <a:lstStyle/>
          <a:p>
            <a:pPr>
              <a:defRPr/>
            </a:pPr>
            <a:fld id="{15722759-F944-452F-8A2E-5BCAADBD7401}" type="slidenum">
              <a:rPr lang="en-US" smtClean="0"/>
              <a:pPr>
                <a:defRPr/>
              </a:pPr>
              <a:t>47</a:t>
            </a:fld>
            <a:endParaRPr lang="en-US" dirty="0"/>
          </a:p>
        </p:txBody>
      </p:sp>
    </p:spTree>
    <p:extLst>
      <p:ext uri="{BB962C8B-B14F-4D97-AF65-F5344CB8AC3E}">
        <p14:creationId xmlns:p14="http://schemas.microsoft.com/office/powerpoint/2010/main" val="953479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7DC8-249A-42EC-AA24-9BD7BD7BB8D7}"/>
              </a:ext>
            </a:extLst>
          </p:cNvPr>
          <p:cNvSpPr>
            <a:spLocks noGrp="1"/>
          </p:cNvSpPr>
          <p:nvPr>
            <p:ph type="title"/>
          </p:nvPr>
        </p:nvSpPr>
        <p:spPr/>
        <p:txBody>
          <a:bodyPr/>
          <a:lstStyle/>
          <a:p>
            <a:r>
              <a:rPr lang="en-US" dirty="0"/>
              <a:t>LSU</a:t>
            </a:r>
          </a:p>
        </p:txBody>
      </p:sp>
      <p:pic>
        <p:nvPicPr>
          <p:cNvPr id="6" name="Content Placeholder 5">
            <a:extLst>
              <a:ext uri="{FF2B5EF4-FFF2-40B4-BE49-F238E27FC236}">
                <a16:creationId xmlns:a16="http://schemas.microsoft.com/office/drawing/2014/main" id="{1E3B4E12-4643-4F31-B695-B5ABB5E1F2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762000"/>
            <a:ext cx="5715000" cy="5809204"/>
          </a:xfrm>
        </p:spPr>
      </p:pic>
      <p:sp>
        <p:nvSpPr>
          <p:cNvPr id="4" name="Slide Number Placeholder 3">
            <a:extLst>
              <a:ext uri="{FF2B5EF4-FFF2-40B4-BE49-F238E27FC236}">
                <a16:creationId xmlns:a16="http://schemas.microsoft.com/office/drawing/2014/main" id="{C0EF031D-81DA-4D03-B370-FA33CCB5A34C}"/>
              </a:ext>
            </a:extLst>
          </p:cNvPr>
          <p:cNvSpPr>
            <a:spLocks noGrp="1"/>
          </p:cNvSpPr>
          <p:nvPr>
            <p:ph type="sldNum" sz="quarter" idx="12"/>
          </p:nvPr>
        </p:nvSpPr>
        <p:spPr/>
        <p:txBody>
          <a:bodyPr/>
          <a:lstStyle/>
          <a:p>
            <a:pPr>
              <a:defRPr/>
            </a:pPr>
            <a:fld id="{15722759-F944-452F-8A2E-5BCAADBD7401}" type="slidenum">
              <a:rPr lang="en-US" smtClean="0"/>
              <a:pPr>
                <a:defRPr/>
              </a:pPr>
              <a:t>48</a:t>
            </a:fld>
            <a:endParaRPr lang="en-US" dirty="0"/>
          </a:p>
        </p:txBody>
      </p:sp>
    </p:spTree>
    <p:extLst>
      <p:ext uri="{BB962C8B-B14F-4D97-AF65-F5344CB8AC3E}">
        <p14:creationId xmlns:p14="http://schemas.microsoft.com/office/powerpoint/2010/main" val="2374745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Beautiful</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49</a:t>
            </a:fld>
            <a:endParaRPr lang="en-US" dirty="0"/>
          </a:p>
        </p:txBody>
      </p:sp>
      <p:pic>
        <p:nvPicPr>
          <p:cNvPr id="122882" name="Picture 2" descr="https://planet.racket-lang.org/package-source/williams/science.plt/4/6/planet-docs/science/bivariate-gaussian-hist.png"/>
          <p:cNvPicPr>
            <a:picLocks noChangeAspect="1" noChangeArrowheads="1"/>
          </p:cNvPicPr>
          <p:nvPr/>
        </p:nvPicPr>
        <p:blipFill>
          <a:blip r:embed="rId2" cstate="print"/>
          <a:srcRect t="5750"/>
          <a:stretch>
            <a:fillRect/>
          </a:stretch>
        </p:blipFill>
        <p:spPr bwMode="auto">
          <a:xfrm>
            <a:off x="304800" y="1752600"/>
            <a:ext cx="3810000" cy="3590926"/>
          </a:xfrm>
          <a:prstGeom prst="rect">
            <a:avLst/>
          </a:prstGeom>
          <a:noFill/>
        </p:spPr>
      </p:pic>
      <p:pic>
        <p:nvPicPr>
          <p:cNvPr id="122884" name="Picture 4" descr="http://cfile24.uf.tistory.com/image/0275DA34515AED8C1DA183"/>
          <p:cNvPicPr>
            <a:picLocks noChangeAspect="1" noChangeArrowheads="1"/>
          </p:cNvPicPr>
          <p:nvPr/>
        </p:nvPicPr>
        <p:blipFill>
          <a:blip r:embed="rId3" cstate="print"/>
          <a:srcRect/>
          <a:stretch>
            <a:fillRect/>
          </a:stretch>
        </p:blipFill>
        <p:spPr bwMode="auto">
          <a:xfrm>
            <a:off x="4495800" y="1752600"/>
            <a:ext cx="4062540" cy="35052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 School S&amp;E</a:t>
            </a:r>
          </a:p>
        </p:txBody>
      </p:sp>
      <p:sp>
        <p:nvSpPr>
          <p:cNvPr id="3" name="Content Placeholder 2"/>
          <p:cNvSpPr>
            <a:spLocks noGrp="1"/>
          </p:cNvSpPr>
          <p:nvPr>
            <p:ph idx="1"/>
          </p:nvPr>
        </p:nvSpPr>
        <p:spPr>
          <a:xfrm>
            <a:off x="663146" y="922638"/>
            <a:ext cx="7772400" cy="5334000"/>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First post-college job: Bindery Operator</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a:t>
            </a:fld>
            <a:endParaRPr lang="en-US" dirty="0"/>
          </a:p>
        </p:txBody>
      </p:sp>
      <p:pic>
        <p:nvPicPr>
          <p:cNvPr id="9218" name="Picture 2" descr="http://ministryoftype.co.uk/content/words/article/364-hatch-show-print/hatchsh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347" y="1143000"/>
            <a:ext cx="838199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978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 Solutions</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50</a:t>
            </a:fld>
            <a:endParaRPr lang="en-US" dirty="0"/>
          </a:p>
        </p:txBody>
      </p:sp>
      <p:pic>
        <p:nvPicPr>
          <p:cNvPr id="115714" name="Picture 2" descr="https://www.ingber.com/markets01_lecture/markets01_lecture008.gif"/>
          <p:cNvPicPr>
            <a:picLocks noChangeAspect="1" noChangeArrowheads="1"/>
          </p:cNvPicPr>
          <p:nvPr/>
        </p:nvPicPr>
        <p:blipFill>
          <a:blip r:embed="rId2" cstate="print"/>
          <a:srcRect/>
          <a:stretch>
            <a:fillRect/>
          </a:stretch>
        </p:blipFill>
        <p:spPr bwMode="auto">
          <a:xfrm>
            <a:off x="1600200" y="762000"/>
            <a:ext cx="5791200" cy="5954563"/>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181600" cy="762000"/>
          </a:xfrm>
        </p:spPr>
        <p:txBody>
          <a:bodyPr/>
          <a:lstStyle/>
          <a:p>
            <a:r>
              <a:rPr lang="en-US" sz="3600" dirty="0"/>
              <a:t>Model </a:t>
            </a:r>
            <a:r>
              <a:rPr lang="en-US" sz="3600" dirty="0" err="1"/>
              <a:t>Mis</a:t>
            </a:r>
            <a:r>
              <a:rPr lang="en-US" sz="3600" dirty="0"/>
              <a:t>-Specification</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51</a:t>
            </a:fld>
            <a:endParaRPr lang="en-US" dirty="0"/>
          </a:p>
        </p:txBody>
      </p:sp>
      <p:pic>
        <p:nvPicPr>
          <p:cNvPr id="114689" name="Picture 1"/>
          <p:cNvPicPr>
            <a:picLocks noChangeAspect="1" noChangeArrowheads="1"/>
          </p:cNvPicPr>
          <p:nvPr/>
        </p:nvPicPr>
        <p:blipFill>
          <a:blip r:embed="rId2" cstate="print"/>
          <a:srcRect/>
          <a:stretch>
            <a:fillRect/>
          </a:stretch>
        </p:blipFill>
        <p:spPr bwMode="auto">
          <a:xfrm>
            <a:off x="1831588" y="762000"/>
            <a:ext cx="5638800" cy="5791200"/>
          </a:xfrm>
          <a:prstGeom prst="rect">
            <a:avLst/>
          </a:prstGeom>
          <a:noFill/>
          <a:ln w="9525">
            <a:noFill/>
            <a:miter lim="800000"/>
            <a:headEnd/>
            <a:tailEnd/>
          </a:ln>
        </p:spPr>
      </p:pic>
      <p:sp>
        <p:nvSpPr>
          <p:cNvPr id="3" name="Arrow: Left 2">
            <a:extLst>
              <a:ext uri="{FF2B5EF4-FFF2-40B4-BE49-F238E27FC236}">
                <a16:creationId xmlns:a16="http://schemas.microsoft.com/office/drawing/2014/main" id="{D7CD83BF-0076-4A5F-AED6-43CE7F1A8AA2}"/>
              </a:ext>
            </a:extLst>
          </p:cNvPr>
          <p:cNvSpPr/>
          <p:nvPr/>
        </p:nvSpPr>
        <p:spPr bwMode="auto">
          <a:xfrm>
            <a:off x="7048500" y="1905000"/>
            <a:ext cx="609600" cy="76200"/>
          </a:xfrm>
          <a:prstGeom prst="leftArrow">
            <a:avLst/>
          </a:prstGeom>
          <a:solidFill>
            <a:srgbClr val="FF99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6" name="Arrow: Left 5">
            <a:extLst>
              <a:ext uri="{FF2B5EF4-FFF2-40B4-BE49-F238E27FC236}">
                <a16:creationId xmlns:a16="http://schemas.microsoft.com/office/drawing/2014/main" id="{84424CFE-6427-4532-B9DA-DCCBDBACB172}"/>
              </a:ext>
            </a:extLst>
          </p:cNvPr>
          <p:cNvSpPr/>
          <p:nvPr/>
        </p:nvSpPr>
        <p:spPr bwMode="auto">
          <a:xfrm rot="10800000">
            <a:off x="2362200" y="4572000"/>
            <a:ext cx="609600" cy="76200"/>
          </a:xfrm>
          <a:prstGeom prst="leftArrow">
            <a:avLst/>
          </a:prstGeom>
          <a:solidFill>
            <a:srgbClr val="FF99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Computational Finance</a:t>
            </a:r>
          </a:p>
        </p:txBody>
      </p:sp>
      <p:sp>
        <p:nvSpPr>
          <p:cNvPr id="3" name="Content Placeholder 2"/>
          <p:cNvSpPr>
            <a:spLocks noGrp="1"/>
          </p:cNvSpPr>
          <p:nvPr>
            <p:ph idx="1"/>
          </p:nvPr>
        </p:nvSpPr>
        <p:spPr>
          <a:xfrm>
            <a:off x="304800" y="838200"/>
            <a:ext cx="8382000" cy="5334000"/>
          </a:xfrm>
        </p:spPr>
        <p:txBody>
          <a:bodyPr/>
          <a:lstStyle/>
          <a:p>
            <a:r>
              <a:rPr lang="en-US" dirty="0"/>
              <a:t>Numerical solutions of </a:t>
            </a:r>
            <a:r>
              <a:rPr lang="en-US" b="1" dirty="0"/>
              <a:t>pricing equations</a:t>
            </a:r>
            <a:r>
              <a:rPr lang="en-US" dirty="0"/>
              <a:t>: finite differences, finite elements, and spectral techniques in one and multiple dimensions</a:t>
            </a:r>
          </a:p>
          <a:p>
            <a:r>
              <a:rPr lang="en-US" dirty="0"/>
              <a:t>Simulation approaches in </a:t>
            </a:r>
            <a:r>
              <a:rPr lang="en-US" b="1" dirty="0"/>
              <a:t>pricing and risk management</a:t>
            </a:r>
            <a:r>
              <a:rPr lang="en-US" dirty="0"/>
              <a:t>: advances in Monte Carlo and quasi-Monte Carlo methodologies; new strategies for market factors simulation.</a:t>
            </a:r>
          </a:p>
          <a:p>
            <a:r>
              <a:rPr lang="en-US" dirty="0"/>
              <a:t>Optimization techniques in </a:t>
            </a:r>
            <a:r>
              <a:rPr lang="en-US" b="1" dirty="0"/>
              <a:t>hedging</a:t>
            </a:r>
            <a:r>
              <a:rPr lang="en-US" dirty="0"/>
              <a:t> and </a:t>
            </a:r>
            <a:r>
              <a:rPr lang="en-US" b="1" dirty="0"/>
              <a:t>risk management</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838200"/>
            <a:ext cx="7924800" cy="5334000"/>
          </a:xfrm>
        </p:spPr>
        <p:txBody>
          <a:bodyPr/>
          <a:lstStyle/>
          <a:p>
            <a:r>
              <a:rPr lang="en-US" dirty="0"/>
              <a:t>Fundamental </a:t>
            </a:r>
            <a:r>
              <a:rPr lang="en-US" b="1" dirty="0"/>
              <a:t>numerical analysis </a:t>
            </a:r>
            <a:r>
              <a:rPr lang="en-US" dirty="0"/>
              <a:t>relevant to finance: effect of boundary treatments on accuracy; new </a:t>
            </a:r>
            <a:r>
              <a:rPr lang="en-US" dirty="0" err="1"/>
              <a:t>discretization</a:t>
            </a:r>
            <a:r>
              <a:rPr lang="en-US" dirty="0"/>
              <a:t> of time-series analysis</a:t>
            </a:r>
          </a:p>
          <a:p>
            <a:r>
              <a:rPr lang="en-US" dirty="0"/>
              <a:t>Developments in free-boundary problems in finance: alternative ways and numerical implications in </a:t>
            </a:r>
            <a:r>
              <a:rPr lang="en-US" b="1" dirty="0"/>
              <a:t>American option pricing</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Risk</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54</a:t>
            </a:fld>
            <a:endParaRPr lang="en-US" dirty="0"/>
          </a:p>
        </p:txBody>
      </p:sp>
      <p:pic>
        <p:nvPicPr>
          <p:cNvPr id="113665" name="Picture 1" descr="C:\data\tru\Tapia\Images\j9.jpg"/>
          <p:cNvPicPr>
            <a:picLocks noChangeAspect="1" noChangeArrowheads="1"/>
          </p:cNvPicPr>
          <p:nvPr/>
        </p:nvPicPr>
        <p:blipFill>
          <a:blip r:embed="rId2" cstate="print"/>
          <a:srcRect/>
          <a:stretch>
            <a:fillRect/>
          </a:stretch>
        </p:blipFill>
        <p:spPr bwMode="auto">
          <a:xfrm>
            <a:off x="30480" y="762000"/>
            <a:ext cx="9083040" cy="600295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t>
            </a:r>
            <a:r>
              <a:rPr lang="en-US" dirty="0">
                <a:latin typeface="Arial" panose="020B0604020202020204" pitchFamily="34" charset="0"/>
                <a:cs typeface="Arial" panose="020B0604020202020204" pitchFamily="34" charset="0"/>
              </a:rPr>
              <a:t>≠ </a:t>
            </a:r>
            <a:r>
              <a:rPr lang="en-US" i="1" dirty="0">
                <a:latin typeface="Symbol" panose="05050102010706020507" pitchFamily="18" charset="2"/>
                <a:cs typeface="Arial" panose="020B0604020202020204" pitchFamily="34" charset="0"/>
              </a:rPr>
              <a:t>s</a:t>
            </a:r>
            <a:endParaRPr lang="en-US" i="1" dirty="0">
              <a:latin typeface="Symbol" panose="05050102010706020507" pitchFamily="18" charset="2"/>
            </a:endParaRPr>
          </a:p>
        </p:txBody>
      </p:sp>
      <p:sp>
        <p:nvSpPr>
          <p:cNvPr id="3" name="Content Placeholder 2"/>
          <p:cNvSpPr>
            <a:spLocks noGrp="1"/>
          </p:cNvSpPr>
          <p:nvPr>
            <p:ph idx="1"/>
          </p:nvPr>
        </p:nvSpPr>
        <p:spPr>
          <a:xfrm>
            <a:off x="381000" y="838200"/>
            <a:ext cx="8534400" cy="5334000"/>
          </a:xfrm>
        </p:spPr>
        <p:txBody>
          <a:bodyPr/>
          <a:lstStyle/>
          <a:p>
            <a:r>
              <a:rPr lang="en-US" sz="2800" dirty="0"/>
              <a:t>“Dispersion of possible outcomes” –P. </a:t>
            </a:r>
            <a:r>
              <a:rPr lang="en-US" sz="2800" dirty="0" err="1"/>
              <a:t>Jorion</a:t>
            </a:r>
            <a:r>
              <a:rPr lang="en-US" sz="2800" dirty="0"/>
              <a:t> (father of </a:t>
            </a:r>
            <a:r>
              <a:rPr lang="en-US" sz="2800" dirty="0" err="1"/>
              <a:t>VaR</a:t>
            </a:r>
            <a:r>
              <a:rPr lang="en-US" sz="2800" dirty="0"/>
              <a:t>)</a:t>
            </a:r>
          </a:p>
          <a:p>
            <a:r>
              <a:rPr lang="en-US" sz="2800" dirty="0"/>
              <a:t>“Risk is that in the long run, returns will be terrible”</a:t>
            </a:r>
          </a:p>
          <a:p>
            <a:r>
              <a:rPr lang="en-US" sz="2800" dirty="0">
                <a:latin typeface="Arial" panose="020B0604020202020204" pitchFamily="34" charset="0"/>
                <a:cs typeface="Arial" panose="020B0604020202020204" pitchFamily="34" charset="0"/>
              </a:rPr>
              <a:t>"If you put a gun to my head and asked me what my firm's risk was, I would use </a:t>
            </a:r>
            <a:r>
              <a:rPr lang="en-US" sz="2800" dirty="0" err="1">
                <a:latin typeface="Arial" panose="020B0604020202020204" pitchFamily="34" charset="0"/>
                <a:cs typeface="Arial" panose="020B0604020202020204" pitchFamily="34" charset="0"/>
              </a:rPr>
              <a:t>VaR.</a:t>
            </a:r>
            <a:r>
              <a:rPr lang="en-US" sz="2800" dirty="0">
                <a:latin typeface="Arial" panose="020B0604020202020204" pitchFamily="34" charset="0"/>
                <a:cs typeface="Arial" panose="020B0604020202020204" pitchFamily="34" charset="0"/>
              </a:rPr>
              <a:t>"  -Richard </a:t>
            </a:r>
            <a:r>
              <a:rPr lang="en-US" sz="2800" dirty="0" err="1">
                <a:latin typeface="Arial" panose="020B0604020202020204" pitchFamily="34" charset="0"/>
                <a:cs typeface="Arial" panose="020B0604020202020204" pitchFamily="34" charset="0"/>
              </a:rPr>
              <a:t>Bookstaber</a:t>
            </a:r>
            <a:r>
              <a:rPr lang="en-US" sz="2800" dirty="0">
                <a:latin typeface="Arial" panose="020B0604020202020204" pitchFamily="34" charset="0"/>
                <a:cs typeface="Arial" panose="020B0604020202020204" pitchFamily="34" charset="0"/>
              </a:rPr>
              <a:t>, hedge-fund manager </a:t>
            </a:r>
          </a:p>
          <a:p>
            <a:r>
              <a:rPr lang="en-US" sz="2800" dirty="0">
                <a:latin typeface="Arial" panose="020B0604020202020204" pitchFamily="34" charset="0"/>
                <a:cs typeface="Arial" panose="020B0604020202020204" pitchFamily="34" charset="0"/>
              </a:rPr>
              <a:t>“In peacetime, you think about other people's intentions,  In wartime, only their capabilities matter. </a:t>
            </a:r>
            <a:r>
              <a:rPr lang="en-US" sz="2800" dirty="0" err="1">
                <a:latin typeface="Arial" panose="020B0604020202020204" pitchFamily="34" charset="0"/>
                <a:cs typeface="Arial" panose="020B0604020202020204" pitchFamily="34" charset="0"/>
              </a:rPr>
              <a:t>VaR</a:t>
            </a:r>
            <a:r>
              <a:rPr lang="en-US" sz="2800" dirty="0">
                <a:latin typeface="Arial" panose="020B0604020202020204" pitchFamily="34" charset="0"/>
                <a:cs typeface="Arial" panose="020B0604020202020204" pitchFamily="34" charset="0"/>
              </a:rPr>
              <a:t> is a peacetime statistic"  -Aaron Brown, Risk Manager at AQR, formerly Morgan Stanley</a:t>
            </a:r>
            <a:r>
              <a:rPr lang="en-US" dirty="0">
                <a:latin typeface="Arial" panose="020B0604020202020204" pitchFamily="34" charset="0"/>
                <a:cs typeface="Arial" panose="020B0604020202020204" pitchFamily="34" charset="0"/>
              </a:rPr>
              <a:t>.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1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Program</a:t>
            </a:r>
          </a:p>
        </p:txBody>
      </p:sp>
      <p:sp>
        <p:nvSpPr>
          <p:cNvPr id="3" name="Content Placeholder 2"/>
          <p:cNvSpPr>
            <a:spLocks noGrp="1"/>
          </p:cNvSpPr>
          <p:nvPr>
            <p:ph idx="1"/>
          </p:nvPr>
        </p:nvSpPr>
        <p:spPr>
          <a:xfrm>
            <a:off x="533400" y="838200"/>
            <a:ext cx="8382000" cy="5334000"/>
          </a:xfrm>
        </p:spPr>
        <p:txBody>
          <a:bodyPr/>
          <a:lstStyle/>
          <a:p>
            <a:r>
              <a:rPr lang="en-US" dirty="0"/>
              <a:t>Investments analysis</a:t>
            </a:r>
          </a:p>
          <a:p>
            <a:r>
              <a:rPr lang="en-US" dirty="0"/>
              <a:t>stochastic modeling for markets and finance</a:t>
            </a:r>
          </a:p>
          <a:p>
            <a:r>
              <a:rPr lang="en-US" dirty="0"/>
              <a:t>simulation-based and quantitative portfolio selection and management</a:t>
            </a:r>
          </a:p>
          <a:p>
            <a:r>
              <a:rPr lang="en-US" dirty="0"/>
              <a:t>display of quantitative information</a:t>
            </a:r>
          </a:p>
          <a:p>
            <a:r>
              <a:rPr lang="en-US" dirty="0"/>
              <a:t>improved communication</a:t>
            </a:r>
          </a:p>
          <a:p>
            <a:r>
              <a:rPr lang="en-US" dirty="0"/>
              <a:t>applications of engineering models to other statistical problems</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56</a:t>
            </a:fld>
            <a:endParaRPr lang="en-US" dirty="0"/>
          </a:p>
        </p:txBody>
      </p:sp>
    </p:spTree>
    <p:extLst>
      <p:ext uri="{BB962C8B-B14F-4D97-AF65-F5344CB8AC3E}">
        <p14:creationId xmlns:p14="http://schemas.microsoft.com/office/powerpoint/2010/main" val="89688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Academic finance tells you the best you can do is invest in the total market</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57</a:t>
            </a:fld>
            <a:endParaRPr lang="en-US" dirty="0"/>
          </a:p>
        </p:txBody>
      </p:sp>
      <p:pic>
        <p:nvPicPr>
          <p:cNvPr id="5" name="Picture 4">
            <a:extLst>
              <a:ext uri="{FF2B5EF4-FFF2-40B4-BE49-F238E27FC236}">
                <a16:creationId xmlns:a16="http://schemas.microsoft.com/office/drawing/2014/main" id="{291ECF8A-1A0E-4BE3-9EEA-0E1DA5BBC47B}"/>
              </a:ext>
            </a:extLst>
          </p:cNvPr>
          <p:cNvPicPr>
            <a:picLocks noChangeAspect="1"/>
          </p:cNvPicPr>
          <p:nvPr/>
        </p:nvPicPr>
        <p:blipFill>
          <a:blip r:embed="rId3"/>
          <a:stretch>
            <a:fillRect/>
          </a:stretch>
        </p:blipFill>
        <p:spPr>
          <a:xfrm>
            <a:off x="0" y="2133600"/>
            <a:ext cx="9144000" cy="3326190"/>
          </a:xfrm>
          <a:prstGeom prst="rect">
            <a:avLst/>
          </a:prstGeom>
        </p:spPr>
      </p:pic>
      <p:pic>
        <p:nvPicPr>
          <p:cNvPr id="6" name="Picture 5">
            <a:extLst>
              <a:ext uri="{FF2B5EF4-FFF2-40B4-BE49-F238E27FC236}">
                <a16:creationId xmlns:a16="http://schemas.microsoft.com/office/drawing/2014/main" id="{8BB0470F-03C7-47BD-8041-F2DDA942DC3C}"/>
              </a:ext>
            </a:extLst>
          </p:cNvPr>
          <p:cNvPicPr>
            <a:picLocks noChangeAspect="1"/>
          </p:cNvPicPr>
          <p:nvPr/>
        </p:nvPicPr>
        <p:blipFill>
          <a:blip r:embed="rId4"/>
          <a:stretch>
            <a:fillRect/>
          </a:stretch>
        </p:blipFill>
        <p:spPr>
          <a:xfrm>
            <a:off x="2511180" y="5669117"/>
            <a:ext cx="4121640" cy="100616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D7E9-2FC5-4A43-93E4-F051E6AC7F08}"/>
              </a:ext>
            </a:extLst>
          </p:cNvPr>
          <p:cNvSpPr>
            <a:spLocks noGrp="1"/>
          </p:cNvSpPr>
          <p:nvPr>
            <p:ph type="title"/>
          </p:nvPr>
        </p:nvSpPr>
        <p:spPr/>
        <p:txBody>
          <a:bodyPr/>
          <a:lstStyle/>
          <a:p>
            <a:r>
              <a:rPr lang="en-US" dirty="0"/>
              <a:t>The Grail</a:t>
            </a:r>
          </a:p>
        </p:txBody>
      </p:sp>
      <p:sp>
        <p:nvSpPr>
          <p:cNvPr id="3" name="Content Placeholder 2">
            <a:extLst>
              <a:ext uri="{FF2B5EF4-FFF2-40B4-BE49-F238E27FC236}">
                <a16:creationId xmlns:a16="http://schemas.microsoft.com/office/drawing/2014/main" id="{359E747B-F574-4DEC-B43A-DF4C0A2AAB51}"/>
              </a:ext>
            </a:extLst>
          </p:cNvPr>
          <p:cNvSpPr>
            <a:spLocks noGrp="1"/>
          </p:cNvSpPr>
          <p:nvPr>
            <p:ph idx="1"/>
          </p:nvPr>
        </p:nvSpPr>
        <p:spPr>
          <a:xfrm>
            <a:off x="533400" y="838200"/>
            <a:ext cx="8229600" cy="5334000"/>
          </a:xfrm>
        </p:spPr>
        <p:txBody>
          <a:bodyPr/>
          <a:lstStyle/>
          <a:p>
            <a:r>
              <a:rPr lang="en-US" dirty="0"/>
              <a:t>Over very long periods (91 years) the major </a:t>
            </a:r>
            <a:r>
              <a:rPr lang="en-US" b="1" dirty="0"/>
              <a:t>stock indexes </a:t>
            </a:r>
            <a:r>
              <a:rPr lang="en-US" dirty="0"/>
              <a:t>return about 6% (excluding dividends); lately (32 years) it’s been 9%</a:t>
            </a:r>
          </a:p>
          <a:p>
            <a:r>
              <a:rPr lang="en-US" b="1" dirty="0"/>
              <a:t>Mutual funds </a:t>
            </a:r>
            <a:r>
              <a:rPr lang="en-US" dirty="0"/>
              <a:t>claim to do better</a:t>
            </a:r>
          </a:p>
          <a:p>
            <a:pPr lvl="1"/>
            <a:r>
              <a:rPr lang="en-US" dirty="0"/>
              <a:t>Charge 1% to 1.5%</a:t>
            </a:r>
          </a:p>
          <a:p>
            <a:r>
              <a:rPr lang="en-US" b="1" dirty="0"/>
              <a:t>Hedge funds </a:t>
            </a:r>
            <a:r>
              <a:rPr lang="en-US" dirty="0"/>
              <a:t>claim to do better</a:t>
            </a:r>
          </a:p>
          <a:p>
            <a:pPr lvl="1"/>
            <a:r>
              <a:rPr lang="en-US" dirty="0"/>
              <a:t>Charge 2% of principal + 20% of gains (when there are gains)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44F5AC5-794C-460B-A488-26FB0B48031C}"/>
              </a:ext>
            </a:extLst>
          </p:cNvPr>
          <p:cNvSpPr>
            <a:spLocks noGrp="1"/>
          </p:cNvSpPr>
          <p:nvPr>
            <p:ph type="sldNum" sz="quarter" idx="12"/>
          </p:nvPr>
        </p:nvSpPr>
        <p:spPr/>
        <p:txBody>
          <a:bodyPr/>
          <a:lstStyle/>
          <a:p>
            <a:pPr>
              <a:defRPr/>
            </a:pPr>
            <a:fld id="{15722759-F944-452F-8A2E-5BCAADBD7401}" type="slidenum">
              <a:rPr lang="en-US" smtClean="0"/>
              <a:pPr>
                <a:defRPr/>
              </a:pPr>
              <a:t>58</a:t>
            </a:fld>
            <a:endParaRPr lang="en-US" dirty="0"/>
          </a:p>
        </p:txBody>
      </p:sp>
    </p:spTree>
    <p:extLst>
      <p:ext uri="{BB962C8B-B14F-4D97-AF65-F5344CB8AC3E}">
        <p14:creationId xmlns:p14="http://schemas.microsoft.com/office/powerpoint/2010/main" val="2212480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46A0-9F68-4C59-B0AA-A775EA8E4FD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35F6837-642C-4A33-ACBF-731D99A40AFC}"/>
              </a:ext>
            </a:extLst>
          </p:cNvPr>
          <p:cNvSpPr>
            <a:spLocks noGrp="1"/>
          </p:cNvSpPr>
          <p:nvPr>
            <p:ph type="sldNum" sz="quarter" idx="12"/>
          </p:nvPr>
        </p:nvSpPr>
        <p:spPr/>
        <p:txBody>
          <a:bodyPr/>
          <a:lstStyle/>
          <a:p>
            <a:pPr>
              <a:defRPr/>
            </a:pPr>
            <a:fld id="{15722759-F944-452F-8A2E-5BCAADBD7401}" type="slidenum">
              <a:rPr lang="en-US" smtClean="0"/>
              <a:pPr>
                <a:defRPr/>
              </a:pPr>
              <a:t>59</a:t>
            </a:fld>
            <a:endParaRPr lang="en-US" dirty="0"/>
          </a:p>
        </p:txBody>
      </p:sp>
      <p:pic>
        <p:nvPicPr>
          <p:cNvPr id="5" name="Picture 4">
            <a:extLst>
              <a:ext uri="{FF2B5EF4-FFF2-40B4-BE49-F238E27FC236}">
                <a16:creationId xmlns:a16="http://schemas.microsoft.com/office/drawing/2014/main" id="{6C06F0EB-E06E-4C8E-84D6-125C562C1AF3}"/>
              </a:ext>
            </a:extLst>
          </p:cNvPr>
          <p:cNvPicPr>
            <a:picLocks noChangeAspect="1"/>
          </p:cNvPicPr>
          <p:nvPr/>
        </p:nvPicPr>
        <p:blipFill>
          <a:blip r:embed="rId2"/>
          <a:stretch>
            <a:fillRect/>
          </a:stretch>
        </p:blipFill>
        <p:spPr>
          <a:xfrm>
            <a:off x="838200" y="617431"/>
            <a:ext cx="7239000" cy="6150764"/>
          </a:xfrm>
          <a:prstGeom prst="rect">
            <a:avLst/>
          </a:prstGeom>
        </p:spPr>
      </p:pic>
    </p:spTree>
    <p:extLst>
      <p:ext uri="{BB962C8B-B14F-4D97-AF65-F5344CB8AC3E}">
        <p14:creationId xmlns:p14="http://schemas.microsoft.com/office/powerpoint/2010/main" val="3310034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181600" cy="762000"/>
          </a:xfrm>
        </p:spPr>
        <p:txBody>
          <a:bodyPr/>
          <a:lstStyle/>
          <a:p>
            <a:r>
              <a:rPr lang="en-US" sz="2800" dirty="0"/>
              <a:t>Space Physics and Astronomy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a:t>
            </a:fld>
            <a:endParaRPr lang="en-US" dirty="0"/>
          </a:p>
        </p:txBody>
      </p:sp>
      <p:pic>
        <p:nvPicPr>
          <p:cNvPr id="10242" name="Picture 2" descr="http://galacticinteractions.scientopia.org/wp-content/uploads/sites/13/2012/02/aurora_au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095" y="2846173"/>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nasa.gov/images/content/470184main_magnetosphere2-unlabeled_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305" y="778476"/>
            <a:ext cx="4568825" cy="342926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timeline.centennial.rice.edu/site_media/uploads/images/2011-01-31/060_336_AJDessler_jpg_800x700_q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8381" y="728048"/>
            <a:ext cx="3038475" cy="205634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all-that-is-interesting.com/wordpress/wp-content/uploads/2013/09/northern-lights-Tommy-Eliass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7341" y="4305627"/>
            <a:ext cx="3311072" cy="220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874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042A-5F7B-4E21-A219-7271CAE141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CBA506-C93F-484D-9623-CA6935971420}"/>
              </a:ext>
            </a:extLst>
          </p:cNvPr>
          <p:cNvSpPr>
            <a:spLocks noGrp="1"/>
          </p:cNvSpPr>
          <p:nvPr>
            <p:ph idx="1"/>
          </p:nvPr>
        </p:nvSpPr>
        <p:spPr>
          <a:xfrm>
            <a:off x="685800" y="838200"/>
            <a:ext cx="7924800" cy="5334000"/>
          </a:xfrm>
        </p:spPr>
        <p:txBody>
          <a:bodyPr/>
          <a:lstStyle/>
          <a:p>
            <a:endParaRPr lang="en-US" dirty="0"/>
          </a:p>
          <a:p>
            <a:endParaRPr lang="en-US" dirty="0"/>
          </a:p>
          <a:p>
            <a:endParaRPr lang="en-US" dirty="0"/>
          </a:p>
          <a:p>
            <a:endParaRPr lang="en-US" sz="2000" dirty="0"/>
          </a:p>
          <a:p>
            <a:r>
              <a:rPr lang="en-US" dirty="0"/>
              <a:t>Max Median Approach (excluding </a:t>
            </a:r>
            <a:r>
              <a:rPr lang="en-US" dirty="0" err="1"/>
              <a:t>divs</a:t>
            </a:r>
            <a:r>
              <a:rPr lang="en-US" dirty="0"/>
              <a:t>)</a:t>
            </a:r>
          </a:p>
          <a:p>
            <a:pPr lvl="1"/>
            <a:r>
              <a:rPr lang="en-US" dirty="0"/>
              <a:t>CAGR 1958-2015:  8.6%</a:t>
            </a:r>
          </a:p>
          <a:p>
            <a:pPr lvl="1"/>
            <a:r>
              <a:rPr lang="en-US" dirty="0"/>
              <a:t>Exceeds EWX S&amp;P 500 with only 20 stocks</a:t>
            </a:r>
          </a:p>
          <a:p>
            <a:r>
              <a:rPr lang="en-US" dirty="0" err="1"/>
              <a:t>MaxMeasures</a:t>
            </a:r>
            <a:r>
              <a:rPr lang="en-US" dirty="0"/>
              <a:t> (Including dividends)</a:t>
            </a:r>
          </a:p>
          <a:p>
            <a:pPr lvl="1"/>
            <a:r>
              <a:rPr lang="en-US" dirty="0"/>
              <a:t>Lookback – 5 months, harmonic mean </a:t>
            </a:r>
          </a:p>
          <a:p>
            <a:pPr lvl="1"/>
            <a:r>
              <a:rPr lang="en-US" dirty="0"/>
              <a:t>CAGR 1970-2011: 14%</a:t>
            </a:r>
          </a:p>
          <a:p>
            <a:endParaRPr lang="en-US" dirty="0"/>
          </a:p>
        </p:txBody>
      </p:sp>
      <p:sp>
        <p:nvSpPr>
          <p:cNvPr id="4" name="Slide Number Placeholder 3">
            <a:extLst>
              <a:ext uri="{FF2B5EF4-FFF2-40B4-BE49-F238E27FC236}">
                <a16:creationId xmlns:a16="http://schemas.microsoft.com/office/drawing/2014/main" id="{7BBA99F9-8B66-45FA-8EC4-19821E78CF0B}"/>
              </a:ext>
            </a:extLst>
          </p:cNvPr>
          <p:cNvSpPr>
            <a:spLocks noGrp="1"/>
          </p:cNvSpPr>
          <p:nvPr>
            <p:ph type="sldNum" sz="quarter" idx="12"/>
          </p:nvPr>
        </p:nvSpPr>
        <p:spPr/>
        <p:txBody>
          <a:bodyPr/>
          <a:lstStyle/>
          <a:p>
            <a:pPr>
              <a:defRPr/>
            </a:pPr>
            <a:fld id="{15722759-F944-452F-8A2E-5BCAADBD7401}" type="slidenum">
              <a:rPr lang="en-US" smtClean="0"/>
              <a:pPr>
                <a:defRPr/>
              </a:pPr>
              <a:t>60</a:t>
            </a:fld>
            <a:endParaRPr lang="en-US" dirty="0"/>
          </a:p>
        </p:txBody>
      </p:sp>
      <p:pic>
        <p:nvPicPr>
          <p:cNvPr id="5" name="Picture 4">
            <a:extLst>
              <a:ext uri="{FF2B5EF4-FFF2-40B4-BE49-F238E27FC236}">
                <a16:creationId xmlns:a16="http://schemas.microsoft.com/office/drawing/2014/main" id="{ACC626CA-C431-4CB6-929E-2380C708E8EF}"/>
              </a:ext>
            </a:extLst>
          </p:cNvPr>
          <p:cNvPicPr>
            <a:picLocks noChangeAspect="1"/>
          </p:cNvPicPr>
          <p:nvPr/>
        </p:nvPicPr>
        <p:blipFill>
          <a:blip r:embed="rId2"/>
          <a:stretch>
            <a:fillRect/>
          </a:stretch>
        </p:blipFill>
        <p:spPr>
          <a:xfrm>
            <a:off x="829907" y="856785"/>
            <a:ext cx="7636585" cy="2057400"/>
          </a:xfrm>
          <a:prstGeom prst="rect">
            <a:avLst/>
          </a:prstGeom>
        </p:spPr>
      </p:pic>
    </p:spTree>
    <p:extLst>
      <p:ext uri="{BB962C8B-B14F-4D97-AF65-F5344CB8AC3E}">
        <p14:creationId xmlns:p14="http://schemas.microsoft.com/office/powerpoint/2010/main" val="2305623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10F4-7B02-428B-8162-E985D9A6BA1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FBCC5B9-DA40-479C-AE33-2CED58377C04}"/>
              </a:ext>
            </a:extLst>
          </p:cNvPr>
          <p:cNvSpPr>
            <a:spLocks noGrp="1"/>
          </p:cNvSpPr>
          <p:nvPr>
            <p:ph type="sldNum" sz="quarter" idx="12"/>
          </p:nvPr>
        </p:nvSpPr>
        <p:spPr/>
        <p:txBody>
          <a:bodyPr/>
          <a:lstStyle/>
          <a:p>
            <a:pPr>
              <a:defRPr/>
            </a:pPr>
            <a:fld id="{15722759-F944-452F-8A2E-5BCAADBD7401}" type="slidenum">
              <a:rPr lang="en-US" smtClean="0"/>
              <a:pPr>
                <a:defRPr/>
              </a:pPr>
              <a:t>61</a:t>
            </a:fld>
            <a:endParaRPr lang="en-US" dirty="0"/>
          </a:p>
        </p:txBody>
      </p:sp>
      <p:pic>
        <p:nvPicPr>
          <p:cNvPr id="5" name="Picture 4">
            <a:extLst>
              <a:ext uri="{FF2B5EF4-FFF2-40B4-BE49-F238E27FC236}">
                <a16:creationId xmlns:a16="http://schemas.microsoft.com/office/drawing/2014/main" id="{EAA91D87-AC95-4C71-8ABC-69149035659C}"/>
              </a:ext>
            </a:extLst>
          </p:cNvPr>
          <p:cNvPicPr>
            <a:picLocks noChangeAspect="1"/>
          </p:cNvPicPr>
          <p:nvPr/>
        </p:nvPicPr>
        <p:blipFill>
          <a:blip r:embed="rId2"/>
          <a:stretch>
            <a:fillRect/>
          </a:stretch>
        </p:blipFill>
        <p:spPr>
          <a:xfrm>
            <a:off x="609600" y="588334"/>
            <a:ext cx="7736368" cy="6269666"/>
          </a:xfrm>
          <a:prstGeom prst="rect">
            <a:avLst/>
          </a:prstGeom>
        </p:spPr>
      </p:pic>
    </p:spTree>
    <p:extLst>
      <p:ext uri="{BB962C8B-B14F-4D97-AF65-F5344CB8AC3E}">
        <p14:creationId xmlns:p14="http://schemas.microsoft.com/office/powerpoint/2010/main" val="2202033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E774-E3C7-47EE-BE43-2F45AF5C236B}"/>
              </a:ext>
            </a:extLst>
          </p:cNvPr>
          <p:cNvSpPr>
            <a:spLocks noGrp="1"/>
          </p:cNvSpPr>
          <p:nvPr>
            <p:ph type="title"/>
          </p:nvPr>
        </p:nvSpPr>
        <p:spPr/>
        <p:txBody>
          <a:bodyPr/>
          <a:lstStyle/>
          <a:p>
            <a:r>
              <a:rPr lang="en-US" sz="3600" dirty="0"/>
              <a:t>What Would You Do?</a:t>
            </a:r>
          </a:p>
        </p:txBody>
      </p:sp>
      <p:sp>
        <p:nvSpPr>
          <p:cNvPr id="4" name="Slide Number Placeholder 3">
            <a:extLst>
              <a:ext uri="{FF2B5EF4-FFF2-40B4-BE49-F238E27FC236}">
                <a16:creationId xmlns:a16="http://schemas.microsoft.com/office/drawing/2014/main" id="{55DE574F-F1B2-4FB2-AA1F-92DDCD0DD41F}"/>
              </a:ext>
            </a:extLst>
          </p:cNvPr>
          <p:cNvSpPr>
            <a:spLocks noGrp="1"/>
          </p:cNvSpPr>
          <p:nvPr>
            <p:ph type="sldNum" sz="quarter" idx="12"/>
          </p:nvPr>
        </p:nvSpPr>
        <p:spPr/>
        <p:txBody>
          <a:bodyPr/>
          <a:lstStyle/>
          <a:p>
            <a:pPr>
              <a:defRPr/>
            </a:pPr>
            <a:fld id="{15722759-F944-452F-8A2E-5BCAADBD7401}" type="slidenum">
              <a:rPr lang="en-US" smtClean="0"/>
              <a:pPr>
                <a:defRPr/>
              </a:pPr>
              <a:t>62</a:t>
            </a:fld>
            <a:endParaRPr lang="en-US" dirty="0"/>
          </a:p>
        </p:txBody>
      </p:sp>
      <p:pic>
        <p:nvPicPr>
          <p:cNvPr id="5" name="Picture 4">
            <a:extLst>
              <a:ext uri="{FF2B5EF4-FFF2-40B4-BE49-F238E27FC236}">
                <a16:creationId xmlns:a16="http://schemas.microsoft.com/office/drawing/2014/main" id="{7EDCC00E-0A5F-4BE7-86AA-F6CAC757A782}"/>
              </a:ext>
            </a:extLst>
          </p:cNvPr>
          <p:cNvPicPr>
            <a:picLocks noChangeAspect="1"/>
          </p:cNvPicPr>
          <p:nvPr/>
        </p:nvPicPr>
        <p:blipFill>
          <a:blip r:embed="rId2"/>
          <a:stretch>
            <a:fillRect/>
          </a:stretch>
        </p:blipFill>
        <p:spPr>
          <a:xfrm>
            <a:off x="695092" y="589136"/>
            <a:ext cx="7382107" cy="6198958"/>
          </a:xfrm>
          <a:prstGeom prst="rect">
            <a:avLst/>
          </a:prstGeom>
        </p:spPr>
      </p:pic>
    </p:spTree>
    <p:extLst>
      <p:ext uri="{BB962C8B-B14F-4D97-AF65-F5344CB8AC3E}">
        <p14:creationId xmlns:p14="http://schemas.microsoft.com/office/powerpoint/2010/main" val="3438059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Discussions</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63</a:t>
            </a:fld>
            <a:endParaRPr lang="en-US" dirty="0"/>
          </a:p>
        </p:txBody>
      </p:sp>
    </p:spTree>
    <p:extLst>
      <p:ext uri="{BB962C8B-B14F-4D97-AF65-F5344CB8AC3E}">
        <p14:creationId xmlns:p14="http://schemas.microsoft.com/office/powerpoint/2010/main" val="2057446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3DAF-466A-4AF9-87E2-A6B2AB7BA1E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173C305-A341-493D-9A77-2FD0E712C75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2789" y="838200"/>
            <a:ext cx="7018421" cy="5334000"/>
          </a:xfrm>
        </p:spPr>
      </p:pic>
      <p:sp>
        <p:nvSpPr>
          <p:cNvPr id="4" name="Slide Number Placeholder 3">
            <a:extLst>
              <a:ext uri="{FF2B5EF4-FFF2-40B4-BE49-F238E27FC236}">
                <a16:creationId xmlns:a16="http://schemas.microsoft.com/office/drawing/2014/main" id="{3D70CDEB-C1E3-4DD0-9FF4-760ABBA4F475}"/>
              </a:ext>
            </a:extLst>
          </p:cNvPr>
          <p:cNvSpPr>
            <a:spLocks noGrp="1"/>
          </p:cNvSpPr>
          <p:nvPr>
            <p:ph type="sldNum" sz="quarter" idx="12"/>
          </p:nvPr>
        </p:nvSpPr>
        <p:spPr/>
        <p:txBody>
          <a:bodyPr/>
          <a:lstStyle/>
          <a:p>
            <a:pPr>
              <a:defRPr/>
            </a:pPr>
            <a:fld id="{15722759-F944-452F-8A2E-5BCAADBD7401}" type="slidenum">
              <a:rPr lang="en-US" smtClean="0"/>
              <a:pPr>
                <a:defRPr/>
              </a:pPr>
              <a:t>7</a:t>
            </a:fld>
            <a:endParaRPr lang="en-US" dirty="0"/>
          </a:p>
        </p:txBody>
      </p:sp>
    </p:spTree>
    <p:extLst>
      <p:ext uri="{BB962C8B-B14F-4D97-AF65-F5344CB8AC3E}">
        <p14:creationId xmlns:p14="http://schemas.microsoft.com/office/powerpoint/2010/main" val="2080756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C4B6-9354-4A6E-A574-A115390612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C2044A-BABE-4C13-8FBC-7A87D8884A6E}"/>
              </a:ext>
            </a:extLst>
          </p:cNvPr>
          <p:cNvSpPr>
            <a:spLocks noGrp="1"/>
          </p:cNvSpPr>
          <p:nvPr>
            <p:ph idx="1"/>
          </p:nvPr>
        </p:nvSpPr>
        <p:spPr>
          <a:xfrm>
            <a:off x="381000" y="851210"/>
            <a:ext cx="4724400" cy="5320990"/>
          </a:xfrm>
        </p:spPr>
        <p:txBody>
          <a:bodyPr/>
          <a:lstStyle/>
          <a:p>
            <a:r>
              <a:rPr lang="en-US" dirty="0" err="1"/>
              <a:t>Enroute</a:t>
            </a:r>
            <a:r>
              <a:rPr lang="en-US" dirty="0"/>
              <a:t> aircraft (5 mi)</a:t>
            </a:r>
          </a:p>
          <a:p>
            <a:r>
              <a:rPr lang="en-US" dirty="0"/>
              <a:t>Troposphere 20 km (12 mi)</a:t>
            </a:r>
          </a:p>
          <a:p>
            <a:r>
              <a:rPr lang="en-US" dirty="0"/>
              <a:t>Ionosphere 50-400 km (30-240 miles)</a:t>
            </a:r>
          </a:p>
          <a:p>
            <a:r>
              <a:rPr lang="en-US" dirty="0"/>
              <a:t>Low Earth Orbit (100mi/160 km)</a:t>
            </a:r>
          </a:p>
          <a:p>
            <a:r>
              <a:rPr lang="en-US" dirty="0"/>
              <a:t>Geosynchronous orbit  (22,236 mi)</a:t>
            </a:r>
          </a:p>
          <a:p>
            <a:endParaRPr lang="en-US" dirty="0"/>
          </a:p>
        </p:txBody>
      </p:sp>
      <p:sp>
        <p:nvSpPr>
          <p:cNvPr id="4" name="Slide Number Placeholder 3">
            <a:extLst>
              <a:ext uri="{FF2B5EF4-FFF2-40B4-BE49-F238E27FC236}">
                <a16:creationId xmlns:a16="http://schemas.microsoft.com/office/drawing/2014/main" id="{2FD65F0F-983C-41EF-8CB2-F882C50AF1E9}"/>
              </a:ext>
            </a:extLst>
          </p:cNvPr>
          <p:cNvSpPr>
            <a:spLocks noGrp="1"/>
          </p:cNvSpPr>
          <p:nvPr>
            <p:ph type="sldNum" sz="quarter" idx="12"/>
          </p:nvPr>
        </p:nvSpPr>
        <p:spPr/>
        <p:txBody>
          <a:bodyPr/>
          <a:lstStyle/>
          <a:p>
            <a:pPr>
              <a:defRPr/>
            </a:pPr>
            <a:fld id="{15722759-F944-452F-8A2E-5BCAADBD7401}" type="slidenum">
              <a:rPr lang="en-US" smtClean="0"/>
              <a:pPr>
                <a:defRPr/>
              </a:pPr>
              <a:t>8</a:t>
            </a:fld>
            <a:endParaRPr lang="en-US" dirty="0"/>
          </a:p>
        </p:txBody>
      </p:sp>
      <p:pic>
        <p:nvPicPr>
          <p:cNvPr id="6" name="Picture 5">
            <a:extLst>
              <a:ext uri="{FF2B5EF4-FFF2-40B4-BE49-F238E27FC236}">
                <a16:creationId xmlns:a16="http://schemas.microsoft.com/office/drawing/2014/main" id="{894213DB-6274-4D44-A466-2B07294BE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873512"/>
            <a:ext cx="3505200" cy="3277362"/>
          </a:xfrm>
          <a:prstGeom prst="rect">
            <a:avLst/>
          </a:prstGeom>
        </p:spPr>
      </p:pic>
      <p:pic>
        <p:nvPicPr>
          <p:cNvPr id="8" name="Picture 7">
            <a:extLst>
              <a:ext uri="{FF2B5EF4-FFF2-40B4-BE49-F238E27FC236}">
                <a16:creationId xmlns:a16="http://schemas.microsoft.com/office/drawing/2014/main" id="{1B30959A-04EC-4C12-A327-2301D339BF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313812"/>
            <a:ext cx="3276600" cy="2031492"/>
          </a:xfrm>
          <a:prstGeom prst="rect">
            <a:avLst/>
          </a:prstGeom>
        </p:spPr>
      </p:pic>
    </p:spTree>
    <p:extLst>
      <p:ext uri="{BB962C8B-B14F-4D97-AF65-F5344CB8AC3E}">
        <p14:creationId xmlns:p14="http://schemas.microsoft.com/office/powerpoint/2010/main" val="28393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edia-cdn.tripadvisor.com/media/photo-s/05/1c/15/2b/arecibo-observato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438" y="852659"/>
            <a:ext cx="4803061" cy="341454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00400" y="3225800"/>
            <a:ext cx="5943600" cy="3632200"/>
          </a:xfrm>
        </p:spPr>
      </p:pic>
      <p:sp>
        <p:nvSpPr>
          <p:cNvPr id="2" name="Title 1"/>
          <p:cNvSpPr>
            <a:spLocks noGrp="1"/>
          </p:cNvSpPr>
          <p:nvPr>
            <p:ph type="title"/>
          </p:nvPr>
        </p:nvSpPr>
        <p:spPr/>
        <p:txBody>
          <a:bodyPr/>
          <a:lstStyle/>
          <a:p>
            <a:r>
              <a:rPr lang="en-US" dirty="0"/>
              <a:t>W.E. Gordon</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9</a:t>
            </a:fld>
            <a:endParaRPr lang="en-US" dirty="0"/>
          </a:p>
        </p:txBody>
      </p:sp>
      <p:pic>
        <p:nvPicPr>
          <p:cNvPr id="5" name="Picture 4"/>
          <p:cNvPicPr>
            <a:picLocks noChangeAspect="1"/>
          </p:cNvPicPr>
          <p:nvPr/>
        </p:nvPicPr>
        <p:blipFill>
          <a:blip r:embed="rId4" cstate="print"/>
          <a:stretch>
            <a:fillRect/>
          </a:stretch>
        </p:blipFill>
        <p:spPr>
          <a:xfrm>
            <a:off x="-3515" y="850600"/>
            <a:ext cx="4117953" cy="5156886"/>
          </a:xfrm>
          <a:prstGeom prst="rect">
            <a:avLst/>
          </a:prstGeom>
        </p:spPr>
      </p:pic>
    </p:spTree>
    <p:extLst>
      <p:ext uri="{BB962C8B-B14F-4D97-AF65-F5344CB8AC3E}">
        <p14:creationId xmlns:p14="http://schemas.microsoft.com/office/powerpoint/2010/main" val="4115305149"/>
      </p:ext>
    </p:extLst>
  </p:cSld>
  <p:clrMapOvr>
    <a:masterClrMapping/>
  </p:clrMapOvr>
</p:sld>
</file>

<file path=ppt/theme/theme1.xml><?xml version="1.0" encoding="utf-8"?>
<a:theme xmlns:a="http://schemas.openxmlformats.org/drawingml/2006/main" name="_GRB_Stat_Blank">
  <a:themeElements>
    <a:clrScheme name="RiceU_blueb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iceU_blueba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RiceU_blueb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iceU_blueb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iceU_blueb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iceU_blueb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iceU_blueb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iceU_blueb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iceU_blueba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iceU_blueb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iceU_blueb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iceU_blueb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iceU_blueb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iceU_blueb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_GRB_Stat_Blank</Template>
  <TotalTime>4845</TotalTime>
  <Words>2132</Words>
  <Application>Microsoft Office PowerPoint</Application>
  <PresentationFormat>On-screen Show (4:3)</PresentationFormat>
  <Paragraphs>362</Paragraphs>
  <Slides>63</Slides>
  <Notes>24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1" baseType="lpstr">
      <vt:lpstr>ＭＳ Ｐゴシック</vt:lpstr>
      <vt:lpstr>Arial</vt:lpstr>
      <vt:lpstr>Helvetica</vt:lpstr>
      <vt:lpstr>Symbol</vt:lpstr>
      <vt:lpstr>Wingdings</vt:lpstr>
      <vt:lpstr>_GRB_Stat_Blank</vt:lpstr>
      <vt:lpstr>Equation</vt:lpstr>
      <vt:lpstr>MathType 6.0 Equation</vt:lpstr>
      <vt:lpstr>Computational Finance –  A Statistical Approach  J.A. Dobelman</vt:lpstr>
      <vt:lpstr>Important Questions</vt:lpstr>
      <vt:lpstr>Back in High School</vt:lpstr>
      <vt:lpstr>Favorite</vt:lpstr>
      <vt:lpstr>Old School S&amp;E</vt:lpstr>
      <vt:lpstr>Space Physics and Astronomy</vt:lpstr>
      <vt:lpstr>PowerPoint Presentation</vt:lpstr>
      <vt:lpstr>PowerPoint Presentation</vt:lpstr>
      <vt:lpstr>W.E. Gordon</vt:lpstr>
      <vt:lpstr>Down to Earth</vt:lpstr>
      <vt:lpstr>IAH RTR</vt:lpstr>
      <vt:lpstr>Terminal CNS</vt:lpstr>
      <vt:lpstr>ATCT</vt:lpstr>
      <vt:lpstr>Surveillance</vt:lpstr>
      <vt:lpstr>ILS/NAV</vt:lpstr>
      <vt:lpstr>Epiphany/Catharsis</vt:lpstr>
      <vt:lpstr>Quit your Day Job</vt:lpstr>
      <vt:lpstr>Futures Contracts</vt:lpstr>
      <vt:lpstr>Back to Rice!</vt:lpstr>
      <vt:lpstr>Why Math</vt:lpstr>
      <vt:lpstr>PowerPoint Presentation</vt:lpstr>
      <vt:lpstr>2006 Predictions</vt:lpstr>
      <vt:lpstr>Why Math Will Rock</vt:lpstr>
      <vt:lpstr>Problem Solving</vt:lpstr>
      <vt:lpstr>PowerPoint Presentation</vt:lpstr>
      <vt:lpstr>Finance and Real Life</vt:lpstr>
      <vt:lpstr>PowerPoint Presentation</vt:lpstr>
      <vt:lpstr>$60,000,000,000,000</vt:lpstr>
      <vt:lpstr>PowerPoint Presentation</vt:lpstr>
      <vt:lpstr>What difference 2% makes</vt:lpstr>
      <vt:lpstr>NOTE!</vt:lpstr>
      <vt:lpstr>Experiment</vt:lpstr>
      <vt:lpstr>Give it Time</vt:lpstr>
      <vt:lpstr>WRH</vt:lpstr>
      <vt:lpstr>Finance</vt:lpstr>
      <vt:lpstr>Finance</vt:lpstr>
      <vt:lpstr>PowerPoint Presentation</vt:lpstr>
      <vt:lpstr>What Return</vt:lpstr>
      <vt:lpstr>PowerPoint Presentation</vt:lpstr>
      <vt:lpstr>Academic Career</vt:lpstr>
      <vt:lpstr>PowerPoint Presentation</vt:lpstr>
      <vt:lpstr>Academic Finance</vt:lpstr>
      <vt:lpstr>PhD Program</vt:lpstr>
      <vt:lpstr>Finance PhD</vt:lpstr>
      <vt:lpstr>Asset Pricing</vt:lpstr>
      <vt:lpstr>Curriculum</vt:lpstr>
      <vt:lpstr>PowerPoint Presentation</vt:lpstr>
      <vt:lpstr>LSU</vt:lpstr>
      <vt:lpstr>Beautiful</vt:lpstr>
      <vt:lpstr>Analytic Solutions</vt:lpstr>
      <vt:lpstr>Model Mis-Specification</vt:lpstr>
      <vt:lpstr>Computational Finance</vt:lpstr>
      <vt:lpstr>PowerPoint Presentation</vt:lpstr>
      <vt:lpstr>Risk</vt:lpstr>
      <vt:lpstr>Risk ≠ s</vt:lpstr>
      <vt:lpstr>Research Program</vt:lpstr>
      <vt:lpstr>PowerPoint Presentation</vt:lpstr>
      <vt:lpstr>The Grail</vt:lpstr>
      <vt:lpstr>PowerPoint Presentation</vt:lpstr>
      <vt:lpstr>PowerPoint Presentation</vt:lpstr>
      <vt:lpstr>PowerPoint Presentation</vt:lpstr>
      <vt:lpstr>What Would You Do?</vt:lpstr>
      <vt:lpstr>Discussions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jkd</dc:creator>
  <cp:lastModifiedBy>jkd</cp:lastModifiedBy>
  <cp:revision>264</cp:revision>
  <cp:lastPrinted>2017-06-10T19:17:17Z</cp:lastPrinted>
  <dcterms:created xsi:type="dcterms:W3CDTF">2015-06-14T13:42:34Z</dcterms:created>
  <dcterms:modified xsi:type="dcterms:W3CDTF">2017-06-12T12:21:41Z</dcterms:modified>
</cp:coreProperties>
</file>